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sldIdLst>
    <p:sldId id="298" r:id="rId2"/>
    <p:sldId id="258" r:id="rId3"/>
    <p:sldId id="259" r:id="rId4"/>
    <p:sldId id="260" r:id="rId5"/>
    <p:sldId id="261" r:id="rId6"/>
    <p:sldId id="263" r:id="rId7"/>
    <p:sldId id="264" r:id="rId8"/>
    <p:sldId id="297" r:id="rId9"/>
    <p:sldId id="265" r:id="rId10"/>
    <p:sldId id="267" r:id="rId11"/>
    <p:sldId id="268"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3" r:id="rId25"/>
    <p:sldId id="284" r:id="rId26"/>
    <p:sldId id="286" r:id="rId27"/>
    <p:sldId id="287" r:id="rId28"/>
    <p:sldId id="288" r:id="rId29"/>
    <p:sldId id="289" r:id="rId30"/>
    <p:sldId id="292" r:id="rId31"/>
    <p:sldId id="290" r:id="rId32"/>
    <p:sldId id="291" r:id="rId33"/>
    <p:sldId id="293" r:id="rId34"/>
    <p:sldId id="294" r:id="rId3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37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3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6" name="Rectangle 6"/>
          <p:cNvSpPr>
            <a:spLocks noGrp="1" noChangeArrowheads="1"/>
          </p:cNvSpPr>
          <p:nvPr>
            <p:ph type="sldNum" sz="quarter" idx="12"/>
          </p:nvPr>
        </p:nvSpPr>
        <p:spPr>
          <a:ln/>
        </p:spPr>
        <p:txBody>
          <a:bodyPr/>
          <a:lstStyle>
            <a:lvl1pPr>
              <a:defRPr/>
            </a:lvl1pPr>
          </a:lstStyle>
          <a:p>
            <a:fld id="{20BE9E84-DC9D-4B68-AA61-44D1106DB6BE}" type="slidenum">
              <a:rPr lang="en-US" altLang="fa-IR"/>
              <a:pPr/>
              <a:t>‹#›</a:t>
            </a:fld>
            <a:endParaRPr lang="en-US" altLang="fa-IR"/>
          </a:p>
        </p:txBody>
      </p:sp>
    </p:spTree>
    <p:extLst>
      <p:ext uri="{BB962C8B-B14F-4D97-AF65-F5344CB8AC3E}">
        <p14:creationId xmlns:p14="http://schemas.microsoft.com/office/powerpoint/2010/main" val="693591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6" name="Rectangle 6"/>
          <p:cNvSpPr>
            <a:spLocks noGrp="1" noChangeArrowheads="1"/>
          </p:cNvSpPr>
          <p:nvPr>
            <p:ph type="sldNum" sz="quarter" idx="12"/>
          </p:nvPr>
        </p:nvSpPr>
        <p:spPr>
          <a:ln/>
        </p:spPr>
        <p:txBody>
          <a:bodyPr/>
          <a:lstStyle>
            <a:lvl1pPr>
              <a:defRPr/>
            </a:lvl1pPr>
          </a:lstStyle>
          <a:p>
            <a:fld id="{68DC2B11-775D-4ACA-9DF4-A4ACD278C302}" type="slidenum">
              <a:rPr lang="en-US" altLang="fa-IR"/>
              <a:pPr/>
              <a:t>‹#›</a:t>
            </a:fld>
            <a:endParaRPr lang="en-US" altLang="fa-IR"/>
          </a:p>
        </p:txBody>
      </p:sp>
    </p:spTree>
    <p:extLst>
      <p:ext uri="{BB962C8B-B14F-4D97-AF65-F5344CB8AC3E}">
        <p14:creationId xmlns:p14="http://schemas.microsoft.com/office/powerpoint/2010/main" val="1094766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6" name="Rectangle 6"/>
          <p:cNvSpPr>
            <a:spLocks noGrp="1" noChangeArrowheads="1"/>
          </p:cNvSpPr>
          <p:nvPr>
            <p:ph type="sldNum" sz="quarter" idx="12"/>
          </p:nvPr>
        </p:nvSpPr>
        <p:spPr>
          <a:ln/>
        </p:spPr>
        <p:txBody>
          <a:bodyPr/>
          <a:lstStyle>
            <a:lvl1pPr>
              <a:defRPr/>
            </a:lvl1pPr>
          </a:lstStyle>
          <a:p>
            <a:fld id="{437C1069-16E9-4B24-8965-7F5FBB4AF1A6}" type="slidenum">
              <a:rPr lang="en-US" altLang="fa-IR"/>
              <a:pPr/>
              <a:t>‹#›</a:t>
            </a:fld>
            <a:endParaRPr lang="en-US" altLang="fa-IR"/>
          </a:p>
        </p:txBody>
      </p:sp>
    </p:spTree>
    <p:extLst>
      <p:ext uri="{BB962C8B-B14F-4D97-AF65-F5344CB8AC3E}">
        <p14:creationId xmlns:p14="http://schemas.microsoft.com/office/powerpoint/2010/main" val="676170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7" name="Rectangle 6"/>
          <p:cNvSpPr>
            <a:spLocks noGrp="1" noChangeArrowheads="1"/>
          </p:cNvSpPr>
          <p:nvPr>
            <p:ph type="sldNum" sz="quarter" idx="12"/>
          </p:nvPr>
        </p:nvSpPr>
        <p:spPr>
          <a:ln/>
        </p:spPr>
        <p:txBody>
          <a:bodyPr/>
          <a:lstStyle>
            <a:lvl1pPr>
              <a:defRPr/>
            </a:lvl1pPr>
          </a:lstStyle>
          <a:p>
            <a:fld id="{04C779C4-7319-40E4-A7D8-D3B8C5EC5876}" type="slidenum">
              <a:rPr lang="en-US" altLang="fa-IR"/>
              <a:pPr/>
              <a:t>‹#›</a:t>
            </a:fld>
            <a:endParaRPr lang="en-US" altLang="fa-IR"/>
          </a:p>
        </p:txBody>
      </p:sp>
    </p:spTree>
    <p:extLst>
      <p:ext uri="{BB962C8B-B14F-4D97-AF65-F5344CB8AC3E}">
        <p14:creationId xmlns:p14="http://schemas.microsoft.com/office/powerpoint/2010/main" val="3507951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9" name="Rectangle 6"/>
          <p:cNvSpPr>
            <a:spLocks noGrp="1" noChangeArrowheads="1"/>
          </p:cNvSpPr>
          <p:nvPr>
            <p:ph type="sldNum" sz="quarter" idx="12"/>
          </p:nvPr>
        </p:nvSpPr>
        <p:spPr>
          <a:ln/>
        </p:spPr>
        <p:txBody>
          <a:bodyPr/>
          <a:lstStyle>
            <a:lvl1pPr>
              <a:defRPr/>
            </a:lvl1pPr>
          </a:lstStyle>
          <a:p>
            <a:fld id="{E1A4208D-D2C4-42D1-BD35-249BBAAC6FA3}" type="slidenum">
              <a:rPr lang="en-US" altLang="fa-IR"/>
              <a:pPr/>
              <a:t>‹#›</a:t>
            </a:fld>
            <a:endParaRPr lang="en-US" altLang="fa-IR"/>
          </a:p>
        </p:txBody>
      </p:sp>
    </p:spTree>
    <p:extLst>
      <p:ext uri="{BB962C8B-B14F-4D97-AF65-F5344CB8AC3E}">
        <p14:creationId xmlns:p14="http://schemas.microsoft.com/office/powerpoint/2010/main" val="334197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5" name="Rectangle 6"/>
          <p:cNvSpPr>
            <a:spLocks noGrp="1" noChangeArrowheads="1"/>
          </p:cNvSpPr>
          <p:nvPr>
            <p:ph type="sldNum" sz="quarter" idx="12"/>
          </p:nvPr>
        </p:nvSpPr>
        <p:spPr>
          <a:ln/>
        </p:spPr>
        <p:txBody>
          <a:bodyPr/>
          <a:lstStyle>
            <a:lvl1pPr>
              <a:defRPr/>
            </a:lvl1pPr>
          </a:lstStyle>
          <a:p>
            <a:fld id="{2EFEBA38-DE4A-4E04-B4CF-FF7F3411CEB3}" type="slidenum">
              <a:rPr lang="en-US" altLang="fa-IR"/>
              <a:pPr/>
              <a:t>‹#›</a:t>
            </a:fld>
            <a:endParaRPr lang="en-US" altLang="fa-IR"/>
          </a:p>
        </p:txBody>
      </p:sp>
    </p:spTree>
    <p:extLst>
      <p:ext uri="{BB962C8B-B14F-4D97-AF65-F5344CB8AC3E}">
        <p14:creationId xmlns:p14="http://schemas.microsoft.com/office/powerpoint/2010/main" val="2743547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4" name="Rectangle 6"/>
          <p:cNvSpPr>
            <a:spLocks noGrp="1" noChangeArrowheads="1"/>
          </p:cNvSpPr>
          <p:nvPr>
            <p:ph type="sldNum" sz="quarter" idx="12"/>
          </p:nvPr>
        </p:nvSpPr>
        <p:spPr>
          <a:ln/>
        </p:spPr>
        <p:txBody>
          <a:bodyPr/>
          <a:lstStyle>
            <a:lvl1pPr>
              <a:defRPr/>
            </a:lvl1pPr>
          </a:lstStyle>
          <a:p>
            <a:fld id="{024342AE-FB89-4A40-AA8E-FC6A1D733793}" type="slidenum">
              <a:rPr lang="en-US" altLang="fa-IR"/>
              <a:pPr/>
              <a:t>‹#›</a:t>
            </a:fld>
            <a:endParaRPr lang="en-US" altLang="fa-IR"/>
          </a:p>
        </p:txBody>
      </p:sp>
    </p:spTree>
    <p:extLst>
      <p:ext uri="{BB962C8B-B14F-4D97-AF65-F5344CB8AC3E}">
        <p14:creationId xmlns:p14="http://schemas.microsoft.com/office/powerpoint/2010/main" val="62312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7" name="Rectangle 6"/>
          <p:cNvSpPr>
            <a:spLocks noGrp="1" noChangeArrowheads="1"/>
          </p:cNvSpPr>
          <p:nvPr>
            <p:ph type="sldNum" sz="quarter" idx="12"/>
          </p:nvPr>
        </p:nvSpPr>
        <p:spPr>
          <a:ln/>
        </p:spPr>
        <p:txBody>
          <a:bodyPr/>
          <a:lstStyle>
            <a:lvl1pPr>
              <a:defRPr/>
            </a:lvl1pPr>
          </a:lstStyle>
          <a:p>
            <a:fld id="{E78131B8-2D16-470D-8B10-AF3FB8ED78EC}" type="slidenum">
              <a:rPr lang="en-US" altLang="fa-IR"/>
              <a:pPr/>
              <a:t>‹#›</a:t>
            </a:fld>
            <a:endParaRPr lang="en-US" altLang="fa-IR"/>
          </a:p>
        </p:txBody>
      </p:sp>
    </p:spTree>
    <p:extLst>
      <p:ext uri="{BB962C8B-B14F-4D97-AF65-F5344CB8AC3E}">
        <p14:creationId xmlns:p14="http://schemas.microsoft.com/office/powerpoint/2010/main" val="1807597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7" name="Rectangle 6"/>
          <p:cNvSpPr>
            <a:spLocks noGrp="1" noChangeArrowheads="1"/>
          </p:cNvSpPr>
          <p:nvPr>
            <p:ph type="sldNum" sz="quarter" idx="12"/>
          </p:nvPr>
        </p:nvSpPr>
        <p:spPr>
          <a:ln/>
        </p:spPr>
        <p:txBody>
          <a:bodyPr/>
          <a:lstStyle>
            <a:lvl1pPr>
              <a:defRPr/>
            </a:lvl1pPr>
          </a:lstStyle>
          <a:p>
            <a:fld id="{049779EA-F7AF-4028-84A8-7C52623A74CF}" type="slidenum">
              <a:rPr lang="en-US" altLang="fa-IR"/>
              <a:pPr/>
              <a:t>‹#›</a:t>
            </a:fld>
            <a:endParaRPr lang="en-US" altLang="fa-IR"/>
          </a:p>
        </p:txBody>
      </p:sp>
    </p:spTree>
    <p:extLst>
      <p:ext uri="{BB962C8B-B14F-4D97-AF65-F5344CB8AC3E}">
        <p14:creationId xmlns:p14="http://schemas.microsoft.com/office/powerpoint/2010/main" val="3117829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6" name="Rectangle 6"/>
          <p:cNvSpPr>
            <a:spLocks noGrp="1" noChangeArrowheads="1"/>
          </p:cNvSpPr>
          <p:nvPr>
            <p:ph type="sldNum" sz="quarter" idx="12"/>
          </p:nvPr>
        </p:nvSpPr>
        <p:spPr>
          <a:ln/>
        </p:spPr>
        <p:txBody>
          <a:bodyPr/>
          <a:lstStyle>
            <a:lvl1pPr>
              <a:defRPr/>
            </a:lvl1pPr>
          </a:lstStyle>
          <a:p>
            <a:fld id="{0B20B1EE-5C40-4634-B464-F06CD13EBA12}" type="slidenum">
              <a:rPr lang="en-US" altLang="fa-IR"/>
              <a:pPr/>
              <a:t>‹#›</a:t>
            </a:fld>
            <a:endParaRPr lang="en-US" altLang="fa-IR"/>
          </a:p>
        </p:txBody>
      </p:sp>
    </p:spTree>
    <p:extLst>
      <p:ext uri="{BB962C8B-B14F-4D97-AF65-F5344CB8AC3E}">
        <p14:creationId xmlns:p14="http://schemas.microsoft.com/office/powerpoint/2010/main" val="2742167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6" name="Rectangle 6"/>
          <p:cNvSpPr>
            <a:spLocks noGrp="1" noChangeArrowheads="1"/>
          </p:cNvSpPr>
          <p:nvPr>
            <p:ph type="sldNum" sz="quarter" idx="12"/>
          </p:nvPr>
        </p:nvSpPr>
        <p:spPr>
          <a:ln/>
        </p:spPr>
        <p:txBody>
          <a:bodyPr/>
          <a:lstStyle>
            <a:lvl1pPr>
              <a:defRPr/>
            </a:lvl1pPr>
          </a:lstStyle>
          <a:p>
            <a:fld id="{D8D176A3-9AB8-4974-A032-CC0CD463958E}" type="slidenum">
              <a:rPr lang="en-US" altLang="fa-IR"/>
              <a:pPr/>
              <a:t>‹#›</a:t>
            </a:fld>
            <a:endParaRPr lang="en-US" altLang="fa-IR"/>
          </a:p>
        </p:txBody>
      </p:sp>
    </p:spTree>
    <p:extLst>
      <p:ext uri="{BB962C8B-B14F-4D97-AF65-F5344CB8AC3E}">
        <p14:creationId xmlns:p14="http://schemas.microsoft.com/office/powerpoint/2010/main" val="3134071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fa-I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fa-IR"/>
          </a:p>
        </p:txBody>
      </p:sp>
      <p:sp>
        <p:nvSpPr>
          <p:cNvPr id="5" name="Rectangle 6"/>
          <p:cNvSpPr>
            <a:spLocks noGrp="1" noChangeArrowheads="1"/>
          </p:cNvSpPr>
          <p:nvPr>
            <p:ph type="sldNum" sz="quarter" idx="12"/>
          </p:nvPr>
        </p:nvSpPr>
        <p:spPr>
          <a:ln/>
        </p:spPr>
        <p:txBody>
          <a:bodyPr/>
          <a:lstStyle>
            <a:lvl1pPr>
              <a:defRPr/>
            </a:lvl1pPr>
          </a:lstStyle>
          <a:p>
            <a:fld id="{1D1D5AA5-DB58-486A-81B3-18080D0AE18A}" type="slidenum">
              <a:rPr lang="en-US" altLang="fa-IR"/>
              <a:pPr/>
              <a:t>‹#›</a:t>
            </a:fld>
            <a:endParaRPr lang="en-US" altLang="fa-IR"/>
          </a:p>
        </p:txBody>
      </p:sp>
    </p:spTree>
    <p:extLst>
      <p:ext uri="{BB962C8B-B14F-4D97-AF65-F5344CB8AC3E}">
        <p14:creationId xmlns:p14="http://schemas.microsoft.com/office/powerpoint/2010/main" val="882794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fa-IR"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53252"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ltLang="fa-IR"/>
          </a:p>
        </p:txBody>
      </p:sp>
      <p:sp>
        <p:nvSpPr>
          <p:cNvPr id="53253"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ltLang="fa-IR"/>
          </a:p>
        </p:txBody>
      </p:sp>
      <p:sp>
        <p:nvSpPr>
          <p:cNvPr id="53254"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a:lvl1pPr>
          </a:lstStyle>
          <a:p>
            <a:fld id="{9BA6B495-9B4F-443F-A302-92F5D59257C8}" type="slidenum">
              <a:rPr lang="en-US" altLang="fa-IR"/>
              <a:pPr/>
              <a:t>‹#›</a:t>
            </a:fld>
            <a:endParaRPr lang="en-US" altLang="fa-IR"/>
          </a:p>
        </p:txBody>
      </p:sp>
      <p:sp>
        <p:nvSpPr>
          <p:cNvPr id="7" name="Rectangle 6"/>
          <p:cNvSpPr/>
          <p:nvPr userDrawn="1"/>
        </p:nvSpPr>
        <p:spPr>
          <a:xfrm>
            <a:off x="-216568" y="-48126"/>
            <a:ext cx="5373437"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sina\Desktop\37351081517069117923.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411510"/>
            <a:ext cx="7200800" cy="4169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751499"/>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rtl="1" eaLnBrk="1" hangingPunct="1"/>
            <a:r>
              <a:rPr lang="fa-IR" altLang="fa-IR" dirty="0" smtClean="0">
                <a:solidFill>
                  <a:srgbClr val="4C3716"/>
                </a:solidFill>
                <a:cs typeface="Homa" panose="00000400000000000000" pitchFamily="2" charset="-78"/>
              </a:rPr>
              <a:t>اختلالات هيپرتانسيو در حاملگي</a:t>
            </a:r>
            <a:endParaRPr lang="en-US" altLang="fa-IR" dirty="0" smtClean="0">
              <a:solidFill>
                <a:srgbClr val="4C3716"/>
              </a:solidFill>
              <a:cs typeface="Homa" panose="00000400000000000000" pitchFamily="2" charset="-78"/>
            </a:endParaRPr>
          </a:p>
        </p:txBody>
      </p:sp>
      <p:sp>
        <p:nvSpPr>
          <p:cNvPr id="3075" name="Rectangle 3"/>
          <p:cNvSpPr>
            <a:spLocks noGrp="1" noChangeArrowheads="1"/>
          </p:cNvSpPr>
          <p:nvPr>
            <p:ph type="body" idx="1"/>
          </p:nvPr>
        </p:nvSpPr>
        <p:spPr/>
        <p:txBody>
          <a:bodyPr/>
          <a:lstStyle/>
          <a:p>
            <a:pPr algn="r" rtl="1" eaLnBrk="1" hangingPunct="1"/>
            <a:r>
              <a:rPr lang="fa-IR" altLang="fa-IR" sz="4000" smtClean="0">
                <a:cs typeface="Nazanin" panose="00000400000000000000" pitchFamily="2" charset="-78"/>
              </a:rPr>
              <a:t>فشارخون حاملگي</a:t>
            </a:r>
          </a:p>
          <a:p>
            <a:pPr algn="r" rtl="1" eaLnBrk="1" hangingPunct="1"/>
            <a:r>
              <a:rPr lang="fa-IR" altLang="fa-IR" sz="4000" smtClean="0">
                <a:cs typeface="Nazanin" panose="00000400000000000000" pitchFamily="2" charset="-78"/>
              </a:rPr>
              <a:t>پره اكلامپسي</a:t>
            </a:r>
          </a:p>
          <a:p>
            <a:pPr algn="r" rtl="1" eaLnBrk="1" hangingPunct="1"/>
            <a:r>
              <a:rPr lang="fa-IR" altLang="fa-IR" sz="4000" smtClean="0">
                <a:cs typeface="Nazanin" panose="00000400000000000000" pitchFamily="2" charset="-78"/>
              </a:rPr>
              <a:t>اكلامپسي</a:t>
            </a:r>
          </a:p>
          <a:p>
            <a:pPr algn="r" rtl="1" eaLnBrk="1" hangingPunct="1"/>
            <a:r>
              <a:rPr lang="fa-IR" altLang="fa-IR" sz="4000" smtClean="0">
                <a:cs typeface="Nazanin" panose="00000400000000000000" pitchFamily="2" charset="-78"/>
              </a:rPr>
              <a:t>پره اكلامپسي اضافه شده به هايپرتانسيون مزمن</a:t>
            </a:r>
          </a:p>
          <a:p>
            <a:pPr algn="r" rtl="1" eaLnBrk="1" hangingPunct="1"/>
            <a:r>
              <a:rPr lang="fa-IR" altLang="fa-IR" sz="4000" smtClean="0">
                <a:cs typeface="Nazanin" panose="00000400000000000000" pitchFamily="2" charset="-78"/>
              </a:rPr>
              <a:t>هيپرتانسيون مزمن</a:t>
            </a:r>
            <a:endParaRPr lang="en-US" altLang="fa-IR" sz="4000" smtClean="0">
              <a:cs typeface="Nazanin" panose="00000400000000000000"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تعريف هايپرتانسيون</a:t>
            </a:r>
            <a:endParaRPr lang="en-US" altLang="fa-IR" smtClean="0">
              <a:solidFill>
                <a:srgbClr val="4C3716"/>
              </a:solidFill>
              <a:cs typeface="Homa" panose="00000400000000000000" pitchFamily="2" charset="-78"/>
            </a:endParaRPr>
          </a:p>
        </p:txBody>
      </p:sp>
      <p:sp>
        <p:nvSpPr>
          <p:cNvPr id="4099" name="Rectangle 3"/>
          <p:cNvSpPr>
            <a:spLocks noGrp="1" noChangeArrowheads="1"/>
          </p:cNvSpPr>
          <p:nvPr>
            <p:ph type="body" idx="1"/>
          </p:nvPr>
        </p:nvSpPr>
        <p:spPr>
          <a:xfrm>
            <a:off x="0" y="1600200"/>
            <a:ext cx="8686800" cy="4525963"/>
          </a:xfrm>
        </p:spPr>
        <p:txBody>
          <a:bodyPr/>
          <a:lstStyle/>
          <a:p>
            <a:pPr algn="ctr" rtl="1" eaLnBrk="1" hangingPunct="1">
              <a:buFontTx/>
              <a:buNone/>
            </a:pPr>
            <a:r>
              <a:rPr lang="en-US" altLang="fa-IR" sz="3800" smtClean="0">
                <a:cs typeface="Nazanin" panose="00000400000000000000" pitchFamily="2" charset="-78"/>
              </a:rPr>
              <a:t>mmHg</a:t>
            </a:r>
            <a:r>
              <a:rPr lang="fa-IR" altLang="fa-IR" sz="3800" smtClean="0">
                <a:cs typeface="Nazanin" panose="00000400000000000000" pitchFamily="2" charset="-78"/>
              </a:rPr>
              <a:t>90/140</a:t>
            </a:r>
            <a:r>
              <a:rPr lang="ar-SA" altLang="fa-IR" sz="3800" smtClean="0"/>
              <a:t>≤</a:t>
            </a:r>
            <a:r>
              <a:rPr lang="en-US" altLang="fa-IR" sz="3800" smtClean="0">
                <a:cs typeface="Nazanin" panose="00000400000000000000" pitchFamily="2" charset="-78"/>
              </a:rPr>
              <a:t>BP</a:t>
            </a:r>
            <a:r>
              <a:rPr lang="fa-IR" altLang="fa-IR" sz="3800" smtClean="0">
                <a:cs typeface="Nazanin" panose="00000400000000000000" pitchFamily="2" charset="-78"/>
              </a:rPr>
              <a:t> در دو نوبت به فاصله حداقل 6 ساعت و حداكثر يك هفته از يكديگر وجود داشته باشد يا</a:t>
            </a:r>
          </a:p>
          <a:p>
            <a:pPr algn="r" rtl="1" eaLnBrk="1" hangingPunct="1">
              <a:buFontTx/>
              <a:buNone/>
            </a:pPr>
            <a:r>
              <a:rPr lang="fa-IR" altLang="fa-IR" sz="3800" smtClean="0">
                <a:cs typeface="Nazanin" panose="00000400000000000000" pitchFamily="2" charset="-78"/>
              </a:rPr>
              <a:t>افزايش 15/30 </a:t>
            </a:r>
            <a:r>
              <a:rPr lang="ar-SA" altLang="fa-IR" sz="3800" smtClean="0"/>
              <a:t>≤</a:t>
            </a:r>
            <a:r>
              <a:rPr lang="fa-IR" altLang="fa-IR" sz="3800" smtClean="0">
                <a:cs typeface="Nazanin" panose="00000400000000000000" pitchFamily="2" charset="-78"/>
              </a:rPr>
              <a:t> دياستول/سيستول</a:t>
            </a:r>
          </a:p>
          <a:p>
            <a:pPr algn="r" rtl="1" eaLnBrk="1" hangingPunct="1">
              <a:buFontTx/>
              <a:buNone/>
            </a:pPr>
            <a:r>
              <a:rPr lang="fa-IR" altLang="fa-IR" sz="3800" smtClean="0">
                <a:cs typeface="Nazanin" panose="00000400000000000000" pitchFamily="2" charset="-78"/>
              </a:rPr>
              <a:t>20 </a:t>
            </a:r>
            <a:r>
              <a:rPr lang="ar-SA" altLang="fa-IR" sz="3800" smtClean="0"/>
              <a:t>≤</a:t>
            </a:r>
            <a:r>
              <a:rPr lang="fa-IR" altLang="fa-IR" sz="3800" smtClean="0">
                <a:cs typeface="Nazanin" panose="00000400000000000000" pitchFamily="2" charset="-78"/>
              </a:rPr>
              <a:t> فشار متوسط شرياني</a:t>
            </a:r>
            <a:endParaRPr lang="en-US" altLang="fa-IR" sz="3800" smtClean="0">
              <a:cs typeface="Nazanin" panose="000004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fa-IR" altLang="fa-IR" smtClean="0">
                <a:solidFill>
                  <a:srgbClr val="4C3716"/>
                </a:solidFill>
                <a:cs typeface="Homa" panose="00000400000000000000" pitchFamily="2" charset="-78"/>
              </a:rPr>
              <a:t>تعريف پروتئينوري</a:t>
            </a:r>
            <a:endParaRPr lang="en-US" altLang="fa-IR" smtClean="0">
              <a:solidFill>
                <a:srgbClr val="4C3716"/>
              </a:solidFill>
              <a:cs typeface="Homa" panose="00000400000000000000" pitchFamily="2" charset="-78"/>
            </a:endParaRPr>
          </a:p>
        </p:txBody>
      </p:sp>
      <p:sp>
        <p:nvSpPr>
          <p:cNvPr id="5123" name="Rectangle 3"/>
          <p:cNvSpPr>
            <a:spLocks noGrp="1" noChangeArrowheads="1"/>
          </p:cNvSpPr>
          <p:nvPr>
            <p:ph type="body" idx="1"/>
          </p:nvPr>
        </p:nvSpPr>
        <p:spPr>
          <a:xfrm>
            <a:off x="457200" y="2492375"/>
            <a:ext cx="8229600" cy="3633788"/>
          </a:xfrm>
        </p:spPr>
        <p:txBody>
          <a:bodyPr/>
          <a:lstStyle/>
          <a:p>
            <a:pPr algn="r" rtl="1" eaLnBrk="1" hangingPunct="1">
              <a:buFontTx/>
              <a:buNone/>
            </a:pPr>
            <a:r>
              <a:rPr lang="fa-IR" altLang="fa-IR" sz="4000" smtClean="0">
                <a:cs typeface="Nazanin" panose="00000400000000000000" pitchFamily="2" charset="-78"/>
              </a:rPr>
              <a:t>300 </a:t>
            </a:r>
            <a:r>
              <a:rPr lang="en-US" altLang="fa-IR" sz="4000" smtClean="0">
                <a:cs typeface="Nazanin" panose="00000400000000000000" pitchFamily="2" charset="-78"/>
              </a:rPr>
              <a:t>mg</a:t>
            </a:r>
            <a:r>
              <a:rPr lang="fa-IR" altLang="fa-IR" sz="4000" smtClean="0">
                <a:cs typeface="Nazanin" panose="00000400000000000000" pitchFamily="2" charset="-78"/>
              </a:rPr>
              <a:t> پروتئين يا بيشتر در ادرار 24 ساعت </a:t>
            </a:r>
            <a:endParaRPr lang="en-US" altLang="fa-IR" sz="4000" smtClean="0">
              <a:cs typeface="Nazanin" panose="000004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هيپرتانسيون ناشي از حاملگي</a:t>
            </a:r>
            <a:endParaRPr lang="en-US" altLang="fa-IR" smtClean="0">
              <a:solidFill>
                <a:srgbClr val="4C3716"/>
              </a:solidFill>
              <a:cs typeface="Homa" panose="00000400000000000000" pitchFamily="2" charset="-78"/>
            </a:endParaRPr>
          </a:p>
        </p:txBody>
      </p:sp>
      <p:sp>
        <p:nvSpPr>
          <p:cNvPr id="6147" name="Rectangle 3"/>
          <p:cNvSpPr>
            <a:spLocks noGrp="1" noChangeArrowheads="1"/>
          </p:cNvSpPr>
          <p:nvPr>
            <p:ph type="body" idx="1"/>
          </p:nvPr>
        </p:nvSpPr>
        <p:spPr>
          <a:xfrm>
            <a:off x="250825" y="1341438"/>
            <a:ext cx="8713788" cy="5029200"/>
          </a:xfrm>
        </p:spPr>
        <p:txBody>
          <a:bodyPr/>
          <a:lstStyle/>
          <a:p>
            <a:pPr algn="r" rtl="1" eaLnBrk="1" hangingPunct="1"/>
            <a:r>
              <a:rPr lang="fa-IR" altLang="fa-IR" smtClean="0">
                <a:cs typeface="Nazanin" panose="00000400000000000000" pitchFamily="2" charset="-78"/>
              </a:rPr>
              <a:t>بالا رفتن </a:t>
            </a:r>
            <a:r>
              <a:rPr lang="en-US" altLang="fa-IR" smtClean="0">
                <a:cs typeface="Nazanin" panose="00000400000000000000" pitchFamily="2" charset="-78"/>
              </a:rPr>
              <a:t>Bp</a:t>
            </a:r>
            <a:r>
              <a:rPr lang="fa-IR" altLang="fa-IR" smtClean="0">
                <a:cs typeface="Nazanin" panose="00000400000000000000" pitchFamily="2" charset="-78"/>
              </a:rPr>
              <a:t> در نيمه دوم حاملگي يا 24 ساعت اول بعد از زايمان</a:t>
            </a:r>
          </a:p>
          <a:p>
            <a:pPr algn="r" rtl="1" eaLnBrk="1" hangingPunct="1"/>
            <a:r>
              <a:rPr lang="fa-IR" altLang="fa-IR" smtClean="0">
                <a:cs typeface="Nazanin" panose="00000400000000000000" pitchFamily="2" charset="-78"/>
              </a:rPr>
              <a:t>برگشت معمولاً در 10 روز اول بعد از زايمان حداكثر تا هفته 12</a:t>
            </a:r>
          </a:p>
          <a:p>
            <a:pPr algn="r" rtl="1" eaLnBrk="1" hangingPunct="1"/>
            <a:r>
              <a:rPr lang="fa-IR" altLang="fa-IR" smtClean="0">
                <a:cs typeface="Nazanin" panose="00000400000000000000" pitchFamily="2" charset="-78"/>
              </a:rPr>
              <a:t>ممكن است علائم ديگر پره اكلامپسي مانند ترومبوسيتوپني، درد اپي گاستر روي دهد.</a:t>
            </a:r>
          </a:p>
          <a:p>
            <a:pPr algn="r" rtl="1" eaLnBrk="1" hangingPunct="1"/>
            <a:r>
              <a:rPr lang="fa-IR" altLang="fa-IR" smtClean="0">
                <a:cs typeface="Nazanin" panose="00000400000000000000" pitchFamily="2" charset="-78"/>
              </a:rPr>
              <a:t>تشخيص نهايي بعد از زايمان است.</a:t>
            </a:r>
          </a:p>
          <a:p>
            <a:pPr algn="r" rtl="1" eaLnBrk="1" hangingPunct="1"/>
            <a:r>
              <a:rPr lang="fa-IR" altLang="fa-IR" smtClean="0">
                <a:cs typeface="Nazanin" panose="00000400000000000000" pitchFamily="2" charset="-78"/>
              </a:rPr>
              <a:t>درمان لازم ندارند.</a:t>
            </a:r>
          </a:p>
          <a:p>
            <a:pPr algn="r" rtl="1" eaLnBrk="1" hangingPunct="1"/>
            <a:r>
              <a:rPr lang="fa-IR" altLang="fa-IR" smtClean="0">
                <a:cs typeface="Nazanin" panose="00000400000000000000" pitchFamily="2" charset="-78"/>
              </a:rPr>
              <a:t>اثر كمي بر عوارض و مرگ و مير مادري يا پره ناتال دارد.</a:t>
            </a:r>
          </a:p>
          <a:p>
            <a:pPr algn="r" rtl="1" eaLnBrk="1" hangingPunct="1"/>
            <a:r>
              <a:rPr lang="fa-IR" altLang="fa-IR" smtClean="0">
                <a:cs typeface="Nazanin" panose="00000400000000000000" pitchFamily="2" charset="-78"/>
              </a:rPr>
              <a:t>احتمال اين كه در حاملگي هاي بعدي و در آينده دچار افزايش فشار خون شوند وجود دارد.</a:t>
            </a:r>
            <a:endParaRPr lang="en-US" altLang="fa-IR" smtClean="0">
              <a:cs typeface="Nazanin" panose="00000400000000000000"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پره اكلامپسي</a:t>
            </a:r>
            <a:endParaRPr lang="en-US" altLang="fa-IR" smtClean="0">
              <a:solidFill>
                <a:srgbClr val="4C3716"/>
              </a:solidFill>
              <a:cs typeface="Homa" panose="00000400000000000000" pitchFamily="2" charset="-78"/>
            </a:endParaRPr>
          </a:p>
        </p:txBody>
      </p:sp>
      <p:sp>
        <p:nvSpPr>
          <p:cNvPr id="7171" name="Rectangle 3"/>
          <p:cNvSpPr>
            <a:spLocks noGrp="1" noChangeArrowheads="1"/>
          </p:cNvSpPr>
          <p:nvPr>
            <p:ph type="body" idx="1"/>
          </p:nvPr>
        </p:nvSpPr>
        <p:spPr>
          <a:xfrm>
            <a:off x="0" y="1600200"/>
            <a:ext cx="8686800" cy="4525963"/>
          </a:xfrm>
        </p:spPr>
        <p:txBody>
          <a:bodyPr/>
          <a:lstStyle/>
          <a:p>
            <a:pPr algn="r" rtl="1" eaLnBrk="1" hangingPunct="1">
              <a:buFontTx/>
              <a:buNone/>
            </a:pPr>
            <a:r>
              <a:rPr lang="fa-IR" altLang="fa-IR" sz="4200" smtClean="0">
                <a:cs typeface="Nazanin" panose="00000400000000000000" pitchFamily="2" charset="-78"/>
              </a:rPr>
              <a:t>عواقب مادري شامل: </a:t>
            </a:r>
            <a:r>
              <a:rPr lang="en-US" altLang="fa-IR" sz="4200" smtClean="0">
                <a:cs typeface="Nazanin" panose="00000400000000000000" pitchFamily="2" charset="-78"/>
              </a:rPr>
              <a:t>DIC</a:t>
            </a:r>
            <a:r>
              <a:rPr lang="fa-IR" altLang="fa-IR" sz="4200" smtClean="0">
                <a:cs typeface="Nazanin" panose="00000400000000000000" pitchFamily="2" charset="-78"/>
              </a:rPr>
              <a:t> خونريزي داخل جمجمه </a:t>
            </a:r>
            <a:r>
              <a:rPr lang="ar-SA" altLang="fa-IR" sz="4200" smtClean="0">
                <a:cs typeface="Nazanin" panose="00000400000000000000" pitchFamily="2" charset="-78"/>
              </a:rPr>
              <a:t>–</a:t>
            </a:r>
            <a:r>
              <a:rPr lang="fa-IR" altLang="fa-IR" sz="4200" smtClean="0">
                <a:cs typeface="Nazanin" panose="00000400000000000000" pitchFamily="2" charset="-78"/>
              </a:rPr>
              <a:t> نارسايي كليه </a:t>
            </a:r>
            <a:r>
              <a:rPr lang="ar-SA" altLang="fa-IR" sz="4200" smtClean="0">
                <a:cs typeface="Nazanin" panose="00000400000000000000" pitchFamily="2" charset="-78"/>
              </a:rPr>
              <a:t>–</a:t>
            </a:r>
            <a:r>
              <a:rPr lang="fa-IR" altLang="fa-IR" sz="4200" smtClean="0">
                <a:cs typeface="Nazanin" panose="00000400000000000000" pitchFamily="2" charset="-78"/>
              </a:rPr>
              <a:t> جداشدگي شبكيه </a:t>
            </a:r>
            <a:r>
              <a:rPr lang="ar-SA" altLang="fa-IR" sz="4200" smtClean="0">
                <a:cs typeface="Nazanin" panose="00000400000000000000" pitchFamily="2" charset="-78"/>
              </a:rPr>
              <a:t>–</a:t>
            </a:r>
            <a:r>
              <a:rPr lang="fa-IR" altLang="fa-IR" sz="4200" smtClean="0">
                <a:cs typeface="Nazanin" panose="00000400000000000000" pitchFamily="2" charset="-78"/>
              </a:rPr>
              <a:t> ادم ريوي </a:t>
            </a:r>
            <a:r>
              <a:rPr lang="ar-SA" altLang="fa-IR" sz="4200" smtClean="0">
                <a:cs typeface="Nazanin" panose="00000400000000000000" pitchFamily="2" charset="-78"/>
              </a:rPr>
              <a:t>–</a:t>
            </a:r>
            <a:r>
              <a:rPr lang="fa-IR" altLang="fa-IR" sz="4200" smtClean="0">
                <a:cs typeface="Nazanin" panose="00000400000000000000" pitchFamily="2" charset="-78"/>
              </a:rPr>
              <a:t> پارگي كبد </a:t>
            </a:r>
            <a:r>
              <a:rPr lang="ar-SA" altLang="fa-IR" sz="4200" smtClean="0">
                <a:cs typeface="Nazanin" panose="00000400000000000000" pitchFamily="2" charset="-78"/>
              </a:rPr>
              <a:t>–</a:t>
            </a:r>
            <a:r>
              <a:rPr lang="fa-IR" altLang="fa-IR" sz="4200" smtClean="0">
                <a:cs typeface="Nazanin" panose="00000400000000000000" pitchFamily="2" charset="-78"/>
              </a:rPr>
              <a:t> پارگي جفت و مرگ.</a:t>
            </a:r>
            <a:endParaRPr lang="en-US" altLang="fa-IR" sz="4200" smtClean="0">
              <a:cs typeface="Nazanin" panose="000004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عوامل خطر پره اكلامپسي</a:t>
            </a:r>
            <a:endParaRPr lang="en-US" altLang="fa-IR" smtClean="0">
              <a:solidFill>
                <a:srgbClr val="4C3716"/>
              </a:solidFill>
              <a:cs typeface="Homa" panose="00000400000000000000" pitchFamily="2" charset="-78"/>
            </a:endParaRPr>
          </a:p>
        </p:txBody>
      </p:sp>
      <p:sp>
        <p:nvSpPr>
          <p:cNvPr id="8195" name="Rectangle 3"/>
          <p:cNvSpPr>
            <a:spLocks noGrp="1" noChangeArrowheads="1"/>
          </p:cNvSpPr>
          <p:nvPr>
            <p:ph type="body" idx="1"/>
          </p:nvPr>
        </p:nvSpPr>
        <p:spPr/>
        <p:txBody>
          <a:bodyPr/>
          <a:lstStyle/>
          <a:p>
            <a:pPr algn="r" rtl="1" eaLnBrk="1" hangingPunct="1">
              <a:lnSpc>
                <a:spcPct val="80000"/>
              </a:lnSpc>
            </a:pPr>
            <a:r>
              <a:rPr lang="fa-IR" altLang="fa-IR" sz="3600" smtClean="0">
                <a:cs typeface="Nazanin" panose="00000400000000000000" pitchFamily="2" charset="-78"/>
              </a:rPr>
              <a:t>زايمان اول</a:t>
            </a:r>
          </a:p>
          <a:p>
            <a:pPr algn="r" rtl="1" eaLnBrk="1" hangingPunct="1">
              <a:lnSpc>
                <a:spcPct val="80000"/>
              </a:lnSpc>
            </a:pPr>
            <a:r>
              <a:rPr lang="fa-IR" altLang="fa-IR" sz="3600" smtClean="0">
                <a:cs typeface="Nazanin" panose="00000400000000000000" pitchFamily="2" charset="-78"/>
              </a:rPr>
              <a:t>ديابت از قبل از حاملگي</a:t>
            </a:r>
          </a:p>
          <a:p>
            <a:pPr algn="r" rtl="1" eaLnBrk="1" hangingPunct="1">
              <a:lnSpc>
                <a:spcPct val="80000"/>
              </a:lnSpc>
            </a:pPr>
            <a:r>
              <a:rPr lang="fa-IR" altLang="fa-IR" sz="3600" smtClean="0">
                <a:cs typeface="Nazanin" panose="00000400000000000000" pitchFamily="2" charset="-78"/>
              </a:rPr>
              <a:t>بيماري كليوي مادر</a:t>
            </a:r>
          </a:p>
          <a:p>
            <a:pPr algn="r" rtl="1" eaLnBrk="1" hangingPunct="1">
              <a:lnSpc>
                <a:spcPct val="80000"/>
              </a:lnSpc>
            </a:pPr>
            <a:r>
              <a:rPr lang="fa-IR" altLang="fa-IR" sz="3600" smtClean="0">
                <a:cs typeface="Nazanin" panose="00000400000000000000" pitchFamily="2" charset="-78"/>
              </a:rPr>
              <a:t>ترومبوفيلي</a:t>
            </a:r>
          </a:p>
          <a:p>
            <a:pPr algn="r" rtl="1" eaLnBrk="1" hangingPunct="1">
              <a:lnSpc>
                <a:spcPct val="80000"/>
              </a:lnSpc>
            </a:pPr>
            <a:r>
              <a:rPr lang="fa-IR" altLang="fa-IR" sz="3600" smtClean="0">
                <a:cs typeface="Nazanin" panose="00000400000000000000" pitchFamily="2" charset="-78"/>
              </a:rPr>
              <a:t>نفروپاتي</a:t>
            </a:r>
          </a:p>
          <a:p>
            <a:pPr algn="r" rtl="1" eaLnBrk="1" hangingPunct="1">
              <a:lnSpc>
                <a:spcPct val="80000"/>
              </a:lnSpc>
            </a:pPr>
            <a:r>
              <a:rPr lang="fa-IR" altLang="fa-IR" sz="3600" smtClean="0">
                <a:cs typeface="Nazanin" panose="00000400000000000000" pitchFamily="2" charset="-78"/>
              </a:rPr>
              <a:t>بيماريهاي بافت همبند</a:t>
            </a:r>
          </a:p>
          <a:p>
            <a:pPr algn="r" rtl="1" eaLnBrk="1" hangingPunct="1">
              <a:lnSpc>
                <a:spcPct val="80000"/>
              </a:lnSpc>
            </a:pPr>
            <a:r>
              <a:rPr lang="fa-IR" altLang="fa-IR" sz="3600" smtClean="0">
                <a:cs typeface="Nazanin" panose="00000400000000000000" pitchFamily="2" charset="-78"/>
              </a:rPr>
              <a:t>حاملگي مولار</a:t>
            </a:r>
          </a:p>
          <a:p>
            <a:pPr algn="r" rtl="1" eaLnBrk="1" hangingPunct="1">
              <a:lnSpc>
                <a:spcPct val="80000"/>
              </a:lnSpc>
            </a:pPr>
            <a:r>
              <a:rPr lang="fa-IR" altLang="fa-IR" sz="3600" smtClean="0">
                <a:cs typeface="Nazanin" panose="00000400000000000000" pitchFamily="2" charset="-78"/>
              </a:rPr>
              <a:t>حاملگي چندقلو</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عوامل خطر پره اكلامپسي</a:t>
            </a:r>
            <a:endParaRPr lang="en-US" altLang="fa-IR" smtClean="0">
              <a:solidFill>
                <a:srgbClr val="4C3716"/>
              </a:solidFill>
              <a:cs typeface="Homa" panose="00000400000000000000" pitchFamily="2" charset="-78"/>
            </a:endParaRPr>
          </a:p>
        </p:txBody>
      </p:sp>
      <p:sp>
        <p:nvSpPr>
          <p:cNvPr id="9219" name="Rectangle 3"/>
          <p:cNvSpPr>
            <a:spLocks noGrp="1" noChangeArrowheads="1"/>
          </p:cNvSpPr>
          <p:nvPr>
            <p:ph type="body" idx="1"/>
          </p:nvPr>
        </p:nvSpPr>
        <p:spPr/>
        <p:txBody>
          <a:bodyPr/>
          <a:lstStyle/>
          <a:p>
            <a:pPr algn="r" rtl="1" eaLnBrk="1" hangingPunct="1">
              <a:lnSpc>
                <a:spcPct val="80000"/>
              </a:lnSpc>
            </a:pPr>
            <a:r>
              <a:rPr lang="fa-IR" altLang="fa-IR" sz="3600" smtClean="0">
                <a:cs typeface="Nazanin" panose="00000400000000000000" pitchFamily="2" charset="-78"/>
              </a:rPr>
              <a:t>فاصله دو حاملگي كمتر از 2 سال و بيش از 10 سال</a:t>
            </a:r>
          </a:p>
          <a:p>
            <a:pPr algn="r" rtl="1" eaLnBrk="1" hangingPunct="1">
              <a:lnSpc>
                <a:spcPct val="80000"/>
              </a:lnSpc>
            </a:pPr>
            <a:r>
              <a:rPr lang="fa-IR" altLang="fa-IR" sz="3600" smtClean="0">
                <a:cs typeface="Nazanin" panose="00000400000000000000" pitchFamily="2" charset="-78"/>
              </a:rPr>
              <a:t>هيپرتانسيون مزمن</a:t>
            </a:r>
          </a:p>
          <a:p>
            <a:pPr algn="r" rtl="1" eaLnBrk="1" hangingPunct="1">
              <a:lnSpc>
                <a:spcPct val="80000"/>
              </a:lnSpc>
            </a:pPr>
            <a:r>
              <a:rPr lang="fa-IR" altLang="fa-IR" sz="3600" smtClean="0">
                <a:cs typeface="Nazanin" panose="00000400000000000000" pitchFamily="2" charset="-78"/>
              </a:rPr>
              <a:t>چاقي 35 </a:t>
            </a:r>
            <a:r>
              <a:rPr lang="ar-SA" altLang="fa-IR" sz="3600" smtClean="0"/>
              <a:t>≤</a:t>
            </a:r>
            <a:r>
              <a:rPr lang="en-US" altLang="fa-IR" sz="3600" smtClean="0">
                <a:cs typeface="Nazanin" panose="00000400000000000000" pitchFamily="2" charset="-78"/>
              </a:rPr>
              <a:t>BMI </a:t>
            </a:r>
          </a:p>
          <a:p>
            <a:pPr algn="r" rtl="1" eaLnBrk="1" hangingPunct="1">
              <a:lnSpc>
                <a:spcPct val="80000"/>
              </a:lnSpc>
            </a:pPr>
            <a:r>
              <a:rPr lang="fa-IR" altLang="fa-IR" sz="3600" smtClean="0">
                <a:cs typeface="Nazanin" panose="00000400000000000000" pitchFamily="2" charset="-78"/>
              </a:rPr>
              <a:t>حاملگي قبلي با پره اكلامپسي</a:t>
            </a:r>
          </a:p>
          <a:p>
            <a:pPr algn="r" rtl="1" eaLnBrk="1" hangingPunct="1">
              <a:lnSpc>
                <a:spcPct val="80000"/>
              </a:lnSpc>
            </a:pPr>
            <a:r>
              <a:rPr lang="fa-IR" altLang="fa-IR" sz="3600" smtClean="0">
                <a:cs typeface="Nazanin" panose="00000400000000000000" pitchFamily="2" charset="-78"/>
              </a:rPr>
              <a:t>سندرم آنتي بادي آنتي فسفوليپيد</a:t>
            </a:r>
          </a:p>
          <a:p>
            <a:pPr algn="r" rtl="1" eaLnBrk="1" hangingPunct="1">
              <a:lnSpc>
                <a:spcPct val="80000"/>
              </a:lnSpc>
            </a:pPr>
            <a:r>
              <a:rPr lang="fa-IR" altLang="fa-IR" sz="3600" smtClean="0">
                <a:cs typeface="Nazanin" panose="00000400000000000000" pitchFamily="2" charset="-78"/>
              </a:rPr>
              <a:t>سابقه فاميلي پره اكلامپسي و اكلامپسي</a:t>
            </a:r>
          </a:p>
          <a:p>
            <a:pPr algn="r" rtl="1" eaLnBrk="1" hangingPunct="1">
              <a:lnSpc>
                <a:spcPct val="80000"/>
              </a:lnSpc>
            </a:pPr>
            <a:r>
              <a:rPr lang="fa-IR" altLang="fa-IR" sz="3600" smtClean="0">
                <a:cs typeface="Nazanin" panose="00000400000000000000" pitchFamily="2" charset="-78"/>
              </a:rPr>
              <a:t>سن كمتر از 18 و بيشتر از35</a:t>
            </a:r>
          </a:p>
          <a:p>
            <a:pPr algn="r" rtl="1" eaLnBrk="1" hangingPunct="1">
              <a:lnSpc>
                <a:spcPct val="80000"/>
              </a:lnSpc>
            </a:pPr>
            <a:r>
              <a:rPr lang="fa-IR" altLang="fa-IR" sz="3600" smtClean="0">
                <a:cs typeface="Nazanin" panose="00000400000000000000" pitchFamily="2" charset="-78"/>
              </a:rPr>
              <a:t>نژاد سياه</a:t>
            </a:r>
            <a:endParaRPr lang="en-US" altLang="fa-IR" sz="3600" smtClean="0">
              <a:cs typeface="Nazanin" panose="00000400000000000000" pitchFamily="2" charset="-78"/>
            </a:endParaRPr>
          </a:p>
          <a:p>
            <a:pPr algn="r" rtl="1" eaLnBrk="1" hangingPunct="1">
              <a:lnSpc>
                <a:spcPct val="80000"/>
              </a:lnSpc>
            </a:pPr>
            <a:endParaRPr lang="en-US" altLang="fa-IR" sz="3600" smtClean="0">
              <a:cs typeface="Nazanin" panose="000004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6988"/>
            <a:ext cx="8229600" cy="1143001"/>
          </a:xfrm>
        </p:spPr>
        <p:txBody>
          <a:bodyPr/>
          <a:lstStyle/>
          <a:p>
            <a:pPr rtl="1" eaLnBrk="1" hangingPunct="1"/>
            <a:r>
              <a:rPr lang="fa-IR" altLang="fa-IR" smtClean="0">
                <a:solidFill>
                  <a:srgbClr val="4C3716"/>
                </a:solidFill>
                <a:cs typeface="Homa" panose="00000400000000000000" pitchFamily="2" charset="-78"/>
              </a:rPr>
              <a:t>علت پره اكلامپسي</a:t>
            </a:r>
            <a:endParaRPr lang="en-US" altLang="fa-IR" smtClean="0">
              <a:solidFill>
                <a:srgbClr val="4C3716"/>
              </a:solidFill>
              <a:cs typeface="Homa" panose="00000400000000000000" pitchFamily="2" charset="-78"/>
            </a:endParaRPr>
          </a:p>
        </p:txBody>
      </p:sp>
      <p:sp>
        <p:nvSpPr>
          <p:cNvPr id="10243" name="Rectangle 3"/>
          <p:cNvSpPr>
            <a:spLocks noGrp="1" noChangeArrowheads="1"/>
          </p:cNvSpPr>
          <p:nvPr>
            <p:ph type="body" idx="1"/>
          </p:nvPr>
        </p:nvSpPr>
        <p:spPr>
          <a:xfrm>
            <a:off x="0" y="981075"/>
            <a:ext cx="9144000" cy="5876925"/>
          </a:xfrm>
        </p:spPr>
        <p:txBody>
          <a:bodyPr/>
          <a:lstStyle/>
          <a:p>
            <a:pPr algn="r" rtl="1" eaLnBrk="1" hangingPunct="1">
              <a:lnSpc>
                <a:spcPct val="80000"/>
              </a:lnSpc>
            </a:pPr>
            <a:r>
              <a:rPr lang="fa-IR" altLang="fa-IR" smtClean="0">
                <a:cs typeface="Nazanin" panose="00000400000000000000" pitchFamily="2" charset="-78"/>
              </a:rPr>
              <a:t>ناشناخته (اسپاسم عروقي، تغليظ خون و تغييرات ايسكميك در جفت، كليه، كبد و مغز)</a:t>
            </a:r>
          </a:p>
          <a:p>
            <a:pPr algn="r" rtl="1" eaLnBrk="1" hangingPunct="1">
              <a:lnSpc>
                <a:spcPct val="80000"/>
              </a:lnSpc>
            </a:pPr>
            <a:r>
              <a:rPr lang="fa-IR" altLang="fa-IR" smtClean="0">
                <a:cs typeface="Nazanin" panose="00000400000000000000" pitchFamily="2" charset="-78"/>
              </a:rPr>
              <a:t>افزايش پاسخ ايمني يا غير طبيعي بودن آن</a:t>
            </a:r>
          </a:p>
          <a:p>
            <a:pPr algn="r" rtl="1" eaLnBrk="1" hangingPunct="1">
              <a:lnSpc>
                <a:spcPct val="80000"/>
              </a:lnSpc>
            </a:pPr>
            <a:r>
              <a:rPr lang="fa-IR" altLang="fa-IR" smtClean="0">
                <a:cs typeface="Nazanin" panose="00000400000000000000" pitchFamily="2" charset="-78"/>
              </a:rPr>
              <a:t>زمينه ژنتيكي</a:t>
            </a:r>
          </a:p>
          <a:p>
            <a:pPr algn="r" rtl="1" eaLnBrk="1" hangingPunct="1">
              <a:lnSpc>
                <a:spcPct val="80000"/>
              </a:lnSpc>
            </a:pPr>
            <a:r>
              <a:rPr lang="fa-IR" altLang="fa-IR" smtClean="0">
                <a:cs typeface="Nazanin" panose="00000400000000000000" pitchFamily="2" charset="-78"/>
              </a:rPr>
              <a:t>تهاجم غير طبيعي سيتوتروفوبلاست</a:t>
            </a:r>
          </a:p>
          <a:p>
            <a:pPr algn="r" rtl="1" eaLnBrk="1" hangingPunct="1">
              <a:lnSpc>
                <a:spcPct val="80000"/>
              </a:lnSpc>
            </a:pPr>
            <a:r>
              <a:rPr lang="fa-IR" altLang="fa-IR" smtClean="0">
                <a:cs typeface="Nazanin" panose="00000400000000000000" pitchFamily="2" charset="-78"/>
              </a:rPr>
              <a:t>روند غير طبيعي انعقاد يا ترومبوفيلي</a:t>
            </a:r>
          </a:p>
          <a:p>
            <a:pPr algn="r" rtl="1" eaLnBrk="1" hangingPunct="1">
              <a:lnSpc>
                <a:spcPct val="80000"/>
              </a:lnSpc>
            </a:pPr>
            <a:r>
              <a:rPr lang="fa-IR" altLang="fa-IR" smtClean="0">
                <a:cs typeface="Nazanin" panose="00000400000000000000" pitchFamily="2" charset="-78"/>
              </a:rPr>
              <a:t>تغييرات فعاليت </a:t>
            </a:r>
            <a:r>
              <a:rPr lang="en-US" altLang="fa-IR" smtClean="0">
                <a:cs typeface="Nazanin" panose="00000400000000000000" pitchFamily="2" charset="-78"/>
              </a:rPr>
              <a:t>PG</a:t>
            </a:r>
            <a:endParaRPr lang="fa-IR" altLang="fa-IR" smtClean="0">
              <a:cs typeface="Nazanin" panose="00000400000000000000" pitchFamily="2" charset="-78"/>
            </a:endParaRPr>
          </a:p>
          <a:p>
            <a:pPr algn="r" rtl="1" eaLnBrk="1" hangingPunct="1">
              <a:lnSpc>
                <a:spcPct val="80000"/>
              </a:lnSpc>
            </a:pPr>
            <a:r>
              <a:rPr lang="fa-IR" altLang="fa-IR" smtClean="0">
                <a:cs typeface="Nazanin" panose="00000400000000000000" pitchFamily="2" charset="-78"/>
              </a:rPr>
              <a:t>متابوليسم غير طبيعي كلسيم</a:t>
            </a:r>
          </a:p>
          <a:p>
            <a:pPr algn="r" rtl="1" eaLnBrk="1" hangingPunct="1">
              <a:lnSpc>
                <a:spcPct val="80000"/>
              </a:lnSpc>
            </a:pPr>
            <a:r>
              <a:rPr lang="fa-IR" altLang="fa-IR" smtClean="0">
                <a:cs typeface="Nazanin" panose="00000400000000000000" pitchFamily="2" charset="-78"/>
              </a:rPr>
              <a:t>آسيب به سلولهاي آندوتليال</a:t>
            </a:r>
          </a:p>
          <a:p>
            <a:pPr algn="r" rtl="1" eaLnBrk="1" hangingPunct="1">
              <a:lnSpc>
                <a:spcPct val="80000"/>
              </a:lnSpc>
            </a:pPr>
            <a:r>
              <a:rPr lang="fa-IR" altLang="fa-IR" smtClean="0">
                <a:cs typeface="Nazanin" panose="00000400000000000000" pitchFamily="2" charset="-78"/>
              </a:rPr>
              <a:t>كمبودهاي تغذيه اي</a:t>
            </a:r>
          </a:p>
          <a:p>
            <a:pPr algn="r" rtl="1" eaLnBrk="1" hangingPunct="1">
              <a:lnSpc>
                <a:spcPct val="80000"/>
              </a:lnSpc>
            </a:pPr>
            <a:r>
              <a:rPr lang="fa-IR" altLang="fa-IR" smtClean="0">
                <a:cs typeface="Nazanin" panose="00000400000000000000" pitchFamily="2" charset="-78"/>
              </a:rPr>
              <a:t>تغيير در سطح نيتريك اكسايد</a:t>
            </a:r>
          </a:p>
          <a:p>
            <a:pPr algn="r" rtl="1" eaLnBrk="1" hangingPunct="1">
              <a:lnSpc>
                <a:spcPct val="80000"/>
              </a:lnSpc>
            </a:pPr>
            <a:r>
              <a:rPr lang="fa-IR" altLang="fa-IR" smtClean="0">
                <a:cs typeface="Nazanin" panose="00000400000000000000" pitchFamily="2" charset="-78"/>
              </a:rPr>
              <a:t>افزايش راديكال هاي آزاد اكسيژن</a:t>
            </a:r>
            <a:endParaRPr lang="en-US" altLang="fa-IR" smtClean="0">
              <a:cs typeface="Nazanin" panose="000004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115888"/>
            <a:ext cx="8229600" cy="1143000"/>
          </a:xfrm>
        </p:spPr>
        <p:txBody>
          <a:bodyPr/>
          <a:lstStyle/>
          <a:p>
            <a:pPr rtl="1" eaLnBrk="1" hangingPunct="1"/>
            <a:r>
              <a:rPr lang="fa-IR" altLang="fa-IR" smtClean="0">
                <a:solidFill>
                  <a:srgbClr val="4C3716"/>
                </a:solidFill>
                <a:cs typeface="Homa" panose="00000400000000000000" pitchFamily="2" charset="-78"/>
              </a:rPr>
              <a:t>پره اكلامپسي شديد</a:t>
            </a:r>
            <a:endParaRPr lang="en-US" altLang="fa-IR" smtClean="0">
              <a:solidFill>
                <a:srgbClr val="4C3716"/>
              </a:solidFill>
              <a:cs typeface="Homa" panose="00000400000000000000" pitchFamily="2" charset="-78"/>
            </a:endParaRPr>
          </a:p>
        </p:txBody>
      </p:sp>
      <p:sp>
        <p:nvSpPr>
          <p:cNvPr id="11267" name="Rectangle 3"/>
          <p:cNvSpPr>
            <a:spLocks noGrp="1" noChangeArrowheads="1"/>
          </p:cNvSpPr>
          <p:nvPr>
            <p:ph type="body" idx="1"/>
          </p:nvPr>
        </p:nvSpPr>
        <p:spPr>
          <a:xfrm>
            <a:off x="0" y="1341438"/>
            <a:ext cx="9144000" cy="5516562"/>
          </a:xfrm>
        </p:spPr>
        <p:txBody>
          <a:bodyPr/>
          <a:lstStyle/>
          <a:p>
            <a:pPr algn="r" rtl="1" eaLnBrk="1" hangingPunct="1">
              <a:lnSpc>
                <a:spcPct val="80000"/>
              </a:lnSpc>
            </a:pPr>
            <a:r>
              <a:rPr lang="ar-SA" altLang="fa-IR" sz="3600" smtClean="0"/>
              <a:t>↑</a:t>
            </a:r>
            <a:r>
              <a:rPr lang="en-US" altLang="fa-IR" sz="3600" smtClean="0">
                <a:cs typeface="Nazanin" panose="00000400000000000000" pitchFamily="2" charset="-78"/>
              </a:rPr>
              <a:t>= BP </a:t>
            </a:r>
            <a:r>
              <a:rPr lang="fa-IR" altLang="fa-IR" sz="3600" smtClean="0">
                <a:cs typeface="Nazanin" panose="00000400000000000000" pitchFamily="2" charset="-78"/>
              </a:rPr>
              <a:t>110/160 يا بالاتر</a:t>
            </a:r>
          </a:p>
          <a:p>
            <a:pPr algn="r" rtl="1" eaLnBrk="1" hangingPunct="1">
              <a:lnSpc>
                <a:spcPct val="80000"/>
              </a:lnSpc>
            </a:pPr>
            <a:r>
              <a:rPr lang="fa-IR" altLang="fa-IR" sz="3600" smtClean="0">
                <a:cs typeface="Nazanin" panose="00000400000000000000" pitchFamily="2" charset="-78"/>
              </a:rPr>
              <a:t>پروتئينوري </a:t>
            </a:r>
            <a:r>
              <a:rPr lang="en-US" altLang="fa-IR" sz="3600" smtClean="0">
                <a:cs typeface="Nazanin" panose="00000400000000000000" pitchFamily="2" charset="-78"/>
              </a:rPr>
              <a:t>h</a:t>
            </a:r>
            <a:r>
              <a:rPr lang="fa-IR" altLang="fa-IR" sz="3600" smtClean="0">
                <a:cs typeface="Nazanin" panose="00000400000000000000" pitchFamily="2" charset="-78"/>
              </a:rPr>
              <a:t>24/</a:t>
            </a:r>
            <a:r>
              <a:rPr lang="en-US" altLang="fa-IR" sz="3600" smtClean="0">
                <a:cs typeface="Nazanin" panose="00000400000000000000" pitchFamily="2" charset="-78"/>
              </a:rPr>
              <a:t>g</a:t>
            </a:r>
            <a:r>
              <a:rPr lang="fa-IR" altLang="fa-IR" sz="3600" smtClean="0">
                <a:cs typeface="Nazanin" panose="00000400000000000000" pitchFamily="2" charset="-78"/>
              </a:rPr>
              <a:t>2 يا +2</a:t>
            </a:r>
          </a:p>
          <a:p>
            <a:pPr algn="r" rtl="1" eaLnBrk="1" hangingPunct="1">
              <a:lnSpc>
                <a:spcPct val="80000"/>
              </a:lnSpc>
            </a:pPr>
            <a:r>
              <a:rPr lang="fa-IR" altLang="fa-IR" sz="3600" smtClean="0">
                <a:cs typeface="Nazanin" panose="00000400000000000000" pitchFamily="2" charset="-78"/>
              </a:rPr>
              <a:t>كراتينين سرم بالاتر از </a:t>
            </a:r>
            <a:r>
              <a:rPr lang="en-US" altLang="fa-IR" sz="3600" smtClean="0">
                <a:cs typeface="Nazanin" panose="00000400000000000000" pitchFamily="2" charset="-78"/>
              </a:rPr>
              <a:t>mg/dl</a:t>
            </a:r>
            <a:r>
              <a:rPr lang="fa-IR" altLang="fa-IR" sz="3600" smtClean="0">
                <a:cs typeface="Nazanin" panose="00000400000000000000" pitchFamily="2" charset="-78"/>
              </a:rPr>
              <a:t>2/1</a:t>
            </a:r>
          </a:p>
          <a:p>
            <a:pPr algn="r" rtl="1" eaLnBrk="1" hangingPunct="1">
              <a:lnSpc>
                <a:spcPct val="80000"/>
              </a:lnSpc>
            </a:pPr>
            <a:r>
              <a:rPr lang="fa-IR" altLang="fa-IR" sz="3600" smtClean="0">
                <a:cs typeface="Nazanin" panose="00000400000000000000" pitchFamily="2" charset="-78"/>
              </a:rPr>
              <a:t>پلاكت كمتر از 100،000</a:t>
            </a:r>
          </a:p>
          <a:p>
            <a:pPr algn="r" rtl="1" eaLnBrk="1" hangingPunct="1">
              <a:lnSpc>
                <a:spcPct val="80000"/>
              </a:lnSpc>
            </a:pPr>
            <a:r>
              <a:rPr lang="fa-IR" altLang="fa-IR" sz="3600" smtClean="0">
                <a:cs typeface="Nazanin" panose="00000400000000000000" pitchFamily="2" charset="-78"/>
              </a:rPr>
              <a:t>هموليز ميكروآنژيوپاتيك (</a:t>
            </a:r>
            <a:r>
              <a:rPr lang="en-US" altLang="fa-IR" sz="3600" smtClean="0">
                <a:cs typeface="Nazanin" panose="00000400000000000000" pitchFamily="2" charset="-78"/>
              </a:rPr>
              <a:t>LDH</a:t>
            </a:r>
            <a:r>
              <a:rPr lang="fa-IR" altLang="fa-IR" sz="3600" smtClean="0">
                <a:cs typeface="Nazanin" panose="00000400000000000000" pitchFamily="2" charset="-78"/>
              </a:rPr>
              <a:t>بالا)</a:t>
            </a:r>
          </a:p>
          <a:p>
            <a:pPr algn="r" rtl="1" eaLnBrk="1" hangingPunct="1">
              <a:lnSpc>
                <a:spcPct val="80000"/>
              </a:lnSpc>
            </a:pPr>
            <a:r>
              <a:rPr lang="ar-SA" altLang="fa-IR" sz="3600" smtClean="0"/>
              <a:t>↑</a:t>
            </a:r>
            <a:r>
              <a:rPr lang="en-US" altLang="fa-IR" sz="3600" smtClean="0">
                <a:cs typeface="Nazanin" panose="00000400000000000000" pitchFamily="2" charset="-78"/>
              </a:rPr>
              <a:t>ALT-AST</a:t>
            </a:r>
            <a:endParaRPr lang="fa-IR" altLang="fa-IR" sz="3600" smtClean="0">
              <a:cs typeface="Nazanin" panose="00000400000000000000" pitchFamily="2" charset="-78"/>
            </a:endParaRPr>
          </a:p>
          <a:p>
            <a:pPr algn="r" rtl="1" eaLnBrk="1" hangingPunct="1">
              <a:lnSpc>
                <a:spcPct val="80000"/>
              </a:lnSpc>
            </a:pPr>
            <a:r>
              <a:rPr lang="fa-IR" altLang="fa-IR" sz="3600" smtClean="0">
                <a:cs typeface="Nazanin" panose="00000400000000000000" pitchFamily="2" charset="-78"/>
              </a:rPr>
              <a:t>سردرد پايدار، ساير اختلالات مغزي يا بينايي</a:t>
            </a:r>
          </a:p>
          <a:p>
            <a:pPr algn="r" rtl="1" eaLnBrk="1" hangingPunct="1">
              <a:lnSpc>
                <a:spcPct val="80000"/>
              </a:lnSpc>
            </a:pPr>
            <a:r>
              <a:rPr lang="fa-IR" altLang="fa-IR" sz="3600" smtClean="0">
                <a:cs typeface="Nazanin" panose="00000400000000000000" pitchFamily="2" charset="-78"/>
              </a:rPr>
              <a:t>درد مداوم اپي گاستر</a:t>
            </a:r>
          </a:p>
          <a:p>
            <a:pPr algn="r" rtl="1" eaLnBrk="1" hangingPunct="1">
              <a:lnSpc>
                <a:spcPct val="80000"/>
              </a:lnSpc>
            </a:pPr>
            <a:r>
              <a:rPr lang="fa-IR" altLang="fa-IR" sz="3600" smtClean="0">
                <a:cs typeface="Nazanin" panose="00000400000000000000" pitchFamily="2" charset="-78"/>
              </a:rPr>
              <a:t>ادم ريوي</a:t>
            </a:r>
          </a:p>
          <a:p>
            <a:pPr algn="r" rtl="1" eaLnBrk="1" hangingPunct="1">
              <a:lnSpc>
                <a:spcPct val="80000"/>
              </a:lnSpc>
            </a:pPr>
            <a:r>
              <a:rPr lang="fa-IR" altLang="fa-IR" sz="3600" smtClean="0">
                <a:cs typeface="Nazanin" panose="00000400000000000000" pitchFamily="2" charset="-78"/>
              </a:rPr>
              <a:t>اليگوري </a:t>
            </a:r>
            <a:r>
              <a:rPr lang="ar-SA" altLang="fa-IR" sz="3600" smtClean="0"/>
              <a:t>≤</a:t>
            </a:r>
            <a:r>
              <a:rPr lang="fa-IR" altLang="fa-IR" sz="3600" smtClean="0">
                <a:cs typeface="Nazanin" panose="00000400000000000000" pitchFamily="2" charset="-78"/>
              </a:rPr>
              <a:t> </a:t>
            </a:r>
            <a:r>
              <a:rPr lang="en-US" altLang="fa-IR" sz="3600" smtClean="0">
                <a:cs typeface="Nazanin" panose="00000400000000000000" pitchFamily="2" charset="-78"/>
              </a:rPr>
              <a:t>h</a:t>
            </a:r>
            <a:r>
              <a:rPr lang="fa-IR" altLang="fa-IR" sz="3600" smtClean="0">
                <a:cs typeface="Nazanin" panose="00000400000000000000" pitchFamily="2" charset="-78"/>
              </a:rPr>
              <a:t>24/</a:t>
            </a:r>
            <a:r>
              <a:rPr lang="en-US" altLang="fa-IR" sz="3600" smtClean="0">
                <a:cs typeface="Nazanin" panose="00000400000000000000" pitchFamily="2" charset="-78"/>
              </a:rPr>
              <a:t>500cc </a:t>
            </a:r>
            <a:r>
              <a:rPr lang="fa-IR" altLang="fa-IR" sz="3600" smtClean="0">
                <a:cs typeface="Nazanin" panose="00000400000000000000" pitchFamily="2" charset="-78"/>
              </a:rPr>
              <a:t> </a:t>
            </a:r>
            <a:endParaRPr lang="en-US" altLang="fa-IR" sz="3600" smtClean="0">
              <a:cs typeface="Nazanin" panose="00000400000000000000"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اكلامپسي</a:t>
            </a:r>
            <a:endParaRPr lang="en-US" altLang="fa-IR" smtClean="0">
              <a:solidFill>
                <a:srgbClr val="4C3716"/>
              </a:solidFill>
              <a:cs typeface="Homa" panose="00000400000000000000" pitchFamily="2" charset="-78"/>
            </a:endParaRPr>
          </a:p>
        </p:txBody>
      </p:sp>
      <p:sp>
        <p:nvSpPr>
          <p:cNvPr id="12291" name="Rectangle 3"/>
          <p:cNvSpPr>
            <a:spLocks noGrp="1" noChangeArrowheads="1"/>
          </p:cNvSpPr>
          <p:nvPr>
            <p:ph type="body" idx="1"/>
          </p:nvPr>
        </p:nvSpPr>
        <p:spPr/>
        <p:txBody>
          <a:bodyPr/>
          <a:lstStyle/>
          <a:p>
            <a:pPr algn="r" rtl="1" eaLnBrk="1" hangingPunct="1">
              <a:buFontTx/>
              <a:buNone/>
            </a:pPr>
            <a:r>
              <a:rPr lang="fa-IR" altLang="fa-IR" sz="4200" b="1" smtClean="0">
                <a:cs typeface="Nazanin" panose="00000400000000000000" pitchFamily="2" charset="-78"/>
              </a:rPr>
              <a:t>بروز تشنج در صورت وجود پره اكلامپسي</a:t>
            </a:r>
          </a:p>
          <a:p>
            <a:pPr algn="r" rtl="1" eaLnBrk="1" hangingPunct="1"/>
            <a:r>
              <a:rPr lang="fa-IR" altLang="fa-IR" sz="4200" smtClean="0">
                <a:cs typeface="Nazanin" panose="00000400000000000000" pitchFamily="2" charset="-78"/>
              </a:rPr>
              <a:t>1/0- 05/0</a:t>
            </a:r>
          </a:p>
          <a:p>
            <a:pPr algn="r" rtl="1" eaLnBrk="1" hangingPunct="1"/>
            <a:r>
              <a:rPr lang="fa-IR" altLang="fa-IR" sz="4200" smtClean="0">
                <a:cs typeface="Nazanin" panose="00000400000000000000" pitchFamily="2" charset="-78"/>
              </a:rPr>
              <a:t>مرگ و مير مادري 2/4%</a:t>
            </a:r>
          </a:p>
          <a:p>
            <a:pPr algn="r" rtl="1" eaLnBrk="1" hangingPunct="1"/>
            <a:r>
              <a:rPr lang="fa-IR" altLang="fa-IR" sz="4200" smtClean="0">
                <a:cs typeface="Nazanin" panose="00000400000000000000" pitchFamily="2" charset="-78"/>
              </a:rPr>
              <a:t>مرگ و مير پره ناتال 100-13%</a:t>
            </a:r>
          </a:p>
          <a:p>
            <a:pPr algn="r" rtl="1" eaLnBrk="1" hangingPunct="1"/>
            <a:r>
              <a:rPr lang="fa-IR" altLang="fa-IR" sz="4200" smtClean="0">
                <a:cs typeface="Nazanin" panose="00000400000000000000" pitchFamily="2" charset="-78"/>
              </a:rPr>
              <a:t>25% قبل - 25% حين - 25% بعد از زايمان  بروز مي كند.</a:t>
            </a:r>
            <a:endParaRPr lang="en-US" altLang="fa-IR" sz="4200" smtClean="0">
              <a:cs typeface="Nazanin" panose="000004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قلب و عروق</a:t>
            </a:r>
            <a:endParaRPr lang="en-US" altLang="fa-IR" smtClean="0">
              <a:solidFill>
                <a:srgbClr val="4C3716"/>
              </a:solidFill>
              <a:cs typeface="Homa" panose="00000400000000000000" pitchFamily="2" charset="-78"/>
            </a:endParaRPr>
          </a:p>
        </p:txBody>
      </p:sp>
      <p:sp>
        <p:nvSpPr>
          <p:cNvPr id="13315" name="Rectangle 3"/>
          <p:cNvSpPr>
            <a:spLocks noGrp="1" noChangeArrowheads="1"/>
          </p:cNvSpPr>
          <p:nvPr>
            <p:ph type="body" idx="1"/>
          </p:nvPr>
        </p:nvSpPr>
        <p:spPr/>
        <p:txBody>
          <a:bodyPr/>
          <a:lstStyle/>
          <a:p>
            <a:pPr algn="r" rtl="1" eaLnBrk="1" hangingPunct="1"/>
            <a:r>
              <a:rPr lang="fa-IR" altLang="fa-IR" sz="4400" smtClean="0">
                <a:solidFill>
                  <a:srgbClr val="4C3716"/>
                </a:solidFill>
                <a:cs typeface="Nazanin" panose="00000400000000000000" pitchFamily="2" charset="-78"/>
              </a:rPr>
              <a:t>وازواسپاسم شديد ناشي از افزايش پاسخ انقباضي عروق</a:t>
            </a:r>
          </a:p>
          <a:p>
            <a:pPr algn="r" rtl="1" eaLnBrk="1" hangingPunct="1"/>
            <a:r>
              <a:rPr lang="ar-SA" altLang="fa-IR" sz="4400" smtClean="0">
                <a:solidFill>
                  <a:srgbClr val="4C3716"/>
                </a:solidFill>
              </a:rPr>
              <a:t>↑</a:t>
            </a:r>
            <a:r>
              <a:rPr lang="fa-IR" altLang="fa-IR" sz="4400" smtClean="0">
                <a:solidFill>
                  <a:srgbClr val="4C3716"/>
                </a:solidFill>
                <a:cs typeface="Nazanin" panose="00000400000000000000" pitchFamily="2" charset="-78"/>
              </a:rPr>
              <a:t> غلظت خون</a:t>
            </a:r>
            <a:endParaRPr lang="en-US" altLang="fa-IR" sz="4400" smtClean="0">
              <a:solidFill>
                <a:srgbClr val="4C3716"/>
              </a:solidFill>
              <a:cs typeface="Nazanin" panose="000004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خون</a:t>
            </a:r>
            <a:endParaRPr lang="en-US" altLang="fa-IR" smtClean="0">
              <a:solidFill>
                <a:srgbClr val="4C3716"/>
              </a:solidFill>
              <a:cs typeface="Homa" panose="00000400000000000000" pitchFamily="2" charset="-78"/>
            </a:endParaRPr>
          </a:p>
        </p:txBody>
      </p:sp>
      <p:sp>
        <p:nvSpPr>
          <p:cNvPr id="14339" name="Rectangle 3"/>
          <p:cNvSpPr>
            <a:spLocks noGrp="1" noChangeArrowheads="1"/>
          </p:cNvSpPr>
          <p:nvPr>
            <p:ph type="body" idx="1"/>
          </p:nvPr>
        </p:nvSpPr>
        <p:spPr/>
        <p:txBody>
          <a:bodyPr/>
          <a:lstStyle/>
          <a:p>
            <a:pPr algn="r" rtl="1" eaLnBrk="1" hangingPunct="1"/>
            <a:r>
              <a:rPr lang="fa-IR" altLang="fa-IR" sz="4400" smtClean="0">
                <a:cs typeface="Nazanin" panose="00000400000000000000" pitchFamily="2" charset="-78"/>
              </a:rPr>
              <a:t>ترومبوسيتوپني</a:t>
            </a:r>
          </a:p>
          <a:p>
            <a:pPr algn="r" rtl="1" eaLnBrk="1" hangingPunct="1"/>
            <a:r>
              <a:rPr lang="fa-IR" altLang="fa-IR" sz="4400" smtClean="0">
                <a:cs typeface="Nazanin" panose="00000400000000000000" pitchFamily="2" charset="-78"/>
              </a:rPr>
              <a:t>هموليز ميكروآنژيوپاتيك</a:t>
            </a:r>
            <a:endParaRPr lang="en-US" altLang="fa-IR" sz="4400" smtClean="0">
              <a:cs typeface="Nazanin" panose="000004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كليه</a:t>
            </a:r>
            <a:endParaRPr lang="en-US" altLang="fa-IR" smtClean="0">
              <a:solidFill>
                <a:srgbClr val="4C3716"/>
              </a:solidFill>
              <a:cs typeface="Homa" panose="00000400000000000000" pitchFamily="2" charset="-78"/>
            </a:endParaRPr>
          </a:p>
        </p:txBody>
      </p:sp>
      <p:sp>
        <p:nvSpPr>
          <p:cNvPr id="15363" name="Rectangle 3"/>
          <p:cNvSpPr>
            <a:spLocks noGrp="1" noChangeArrowheads="1"/>
          </p:cNvSpPr>
          <p:nvPr>
            <p:ph type="body" idx="1"/>
          </p:nvPr>
        </p:nvSpPr>
        <p:spPr>
          <a:xfrm>
            <a:off x="0" y="1600200"/>
            <a:ext cx="8686800" cy="4525963"/>
          </a:xfrm>
        </p:spPr>
        <p:txBody>
          <a:bodyPr/>
          <a:lstStyle/>
          <a:p>
            <a:pPr algn="r" rtl="1" eaLnBrk="1" hangingPunct="1"/>
            <a:r>
              <a:rPr lang="fa-IR" altLang="fa-IR" sz="4400" smtClean="0">
                <a:cs typeface="Nazanin" panose="00000400000000000000" pitchFamily="2" charset="-78"/>
              </a:rPr>
              <a:t>وازواسپاسم </a:t>
            </a:r>
            <a:r>
              <a:rPr lang="ar-SA" altLang="fa-IR" sz="4400" smtClean="0"/>
              <a:t>←</a:t>
            </a:r>
            <a:r>
              <a:rPr lang="fa-IR" altLang="fa-IR" sz="4400" smtClean="0">
                <a:cs typeface="Nazanin" panose="00000400000000000000" pitchFamily="2" charset="-78"/>
              </a:rPr>
              <a:t> </a:t>
            </a:r>
            <a:r>
              <a:rPr lang="ar-SA" altLang="fa-IR" sz="4400" smtClean="0"/>
              <a:t>↓</a:t>
            </a:r>
            <a:r>
              <a:rPr lang="fa-IR" altLang="fa-IR" sz="4400" smtClean="0">
                <a:cs typeface="Nazanin" panose="00000400000000000000" pitchFamily="2" charset="-78"/>
              </a:rPr>
              <a:t>خونرساني به كليه و </a:t>
            </a:r>
            <a:r>
              <a:rPr lang="ar-SA" altLang="fa-IR" sz="4400" smtClean="0"/>
              <a:t>↓</a:t>
            </a:r>
            <a:endParaRPr lang="en-US" altLang="fa-IR" sz="4400" smtClean="0">
              <a:cs typeface="Nazanin" panose="00000400000000000000" pitchFamily="2" charset="-78"/>
            </a:endParaRPr>
          </a:p>
          <a:p>
            <a:pPr algn="r" rtl="1" eaLnBrk="1" hangingPunct="1"/>
            <a:r>
              <a:rPr lang="fa-IR" altLang="fa-IR" sz="4400" smtClean="0">
                <a:cs typeface="Nazanin" panose="00000400000000000000" pitchFamily="2" charset="-78"/>
              </a:rPr>
              <a:t>اليگوري</a:t>
            </a:r>
          </a:p>
          <a:p>
            <a:pPr algn="r" rtl="1" eaLnBrk="1" hangingPunct="1"/>
            <a:r>
              <a:rPr lang="fa-IR" altLang="fa-IR" sz="4400" smtClean="0">
                <a:cs typeface="Nazanin" panose="00000400000000000000" pitchFamily="2" charset="-78"/>
              </a:rPr>
              <a:t>نارسايي كليه </a:t>
            </a:r>
            <a:r>
              <a:rPr lang="ar-SA" altLang="fa-IR" sz="4400" smtClean="0"/>
              <a:t>←</a:t>
            </a:r>
            <a:r>
              <a:rPr lang="fa-IR" altLang="fa-IR" sz="4400" smtClean="0">
                <a:cs typeface="Nazanin" panose="00000400000000000000" pitchFamily="2" charset="-78"/>
              </a:rPr>
              <a:t> نكروز حاد توبولار</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كبد</a:t>
            </a:r>
            <a:endParaRPr lang="en-US" altLang="fa-IR" smtClean="0">
              <a:solidFill>
                <a:srgbClr val="4C3716"/>
              </a:solidFill>
              <a:cs typeface="Homa" panose="00000400000000000000" pitchFamily="2" charset="-78"/>
            </a:endParaRPr>
          </a:p>
        </p:txBody>
      </p:sp>
      <p:sp>
        <p:nvSpPr>
          <p:cNvPr id="16387" name="Rectangle 3"/>
          <p:cNvSpPr>
            <a:spLocks noGrp="1" noChangeArrowheads="1"/>
          </p:cNvSpPr>
          <p:nvPr>
            <p:ph type="body" idx="1"/>
          </p:nvPr>
        </p:nvSpPr>
        <p:spPr/>
        <p:txBody>
          <a:bodyPr/>
          <a:lstStyle/>
          <a:p>
            <a:pPr algn="r" rtl="1" eaLnBrk="1" hangingPunct="1"/>
            <a:r>
              <a:rPr lang="ar-SA" altLang="fa-IR" sz="4400" smtClean="0"/>
              <a:t>↑</a:t>
            </a:r>
            <a:r>
              <a:rPr lang="fa-IR" altLang="fa-IR" sz="4400" smtClean="0">
                <a:cs typeface="Nazanin" panose="00000400000000000000" pitchFamily="2" charset="-78"/>
              </a:rPr>
              <a:t> آنزيم هاي كبدي</a:t>
            </a:r>
          </a:p>
          <a:p>
            <a:pPr algn="r" rtl="1" eaLnBrk="1" hangingPunct="1"/>
            <a:r>
              <a:rPr lang="fa-IR" altLang="fa-IR" sz="4400" smtClean="0">
                <a:cs typeface="Nazanin" panose="00000400000000000000" pitchFamily="2" charset="-78"/>
              </a:rPr>
              <a:t>هماتوم زير كپسول</a:t>
            </a:r>
          </a:p>
          <a:p>
            <a:pPr algn="r" rtl="1" eaLnBrk="1" hangingPunct="1"/>
            <a:r>
              <a:rPr lang="fa-IR" altLang="fa-IR" sz="4400" smtClean="0">
                <a:cs typeface="Nazanin" panose="00000400000000000000" pitchFamily="2" charset="-78"/>
              </a:rPr>
              <a:t>پارگي كبد</a:t>
            </a:r>
          </a:p>
          <a:p>
            <a:pPr algn="r" rtl="1" eaLnBrk="1" hangingPunct="1"/>
            <a:r>
              <a:rPr lang="fa-IR" altLang="fa-IR" sz="4400" smtClean="0">
                <a:cs typeface="Nazanin" panose="00000400000000000000" pitchFamily="2" charset="-78"/>
              </a:rPr>
              <a:t>در سندرم </a:t>
            </a:r>
            <a:r>
              <a:rPr lang="en-US" altLang="fa-IR" sz="4400" smtClean="0">
                <a:cs typeface="Nazanin" panose="00000400000000000000" pitchFamily="2" charset="-78"/>
              </a:rPr>
              <a:t>HELLP</a:t>
            </a:r>
            <a:r>
              <a:rPr lang="fa-IR" altLang="fa-IR" sz="4400" smtClean="0">
                <a:cs typeface="Nazanin" panose="00000400000000000000" pitchFamily="2" charset="-78"/>
              </a:rPr>
              <a:t> خونريزي پري پورتال، ضايعات ايسكميك و رسوب فيبرين </a:t>
            </a:r>
            <a:endParaRPr lang="en-US" altLang="fa-IR" sz="4400" smtClean="0">
              <a:cs typeface="Nazanin" panose="00000400000000000000"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سيستم عصبي مركزي</a:t>
            </a:r>
            <a:endParaRPr lang="en-US" altLang="fa-IR" smtClean="0">
              <a:solidFill>
                <a:srgbClr val="4C3716"/>
              </a:solidFill>
              <a:cs typeface="Homa" panose="00000400000000000000" pitchFamily="2" charset="-78"/>
            </a:endParaRPr>
          </a:p>
        </p:txBody>
      </p:sp>
      <p:sp>
        <p:nvSpPr>
          <p:cNvPr id="17411" name="Rectangle 3"/>
          <p:cNvSpPr>
            <a:spLocks noGrp="1" noChangeArrowheads="1"/>
          </p:cNvSpPr>
          <p:nvPr>
            <p:ph type="body" idx="1"/>
          </p:nvPr>
        </p:nvSpPr>
        <p:spPr>
          <a:xfrm>
            <a:off x="0" y="1600200"/>
            <a:ext cx="8964613" cy="4525963"/>
          </a:xfrm>
        </p:spPr>
        <p:txBody>
          <a:bodyPr/>
          <a:lstStyle/>
          <a:p>
            <a:pPr algn="r" rtl="1" eaLnBrk="1" hangingPunct="1"/>
            <a:r>
              <a:rPr lang="fa-IR" altLang="fa-IR" sz="4400" smtClean="0">
                <a:cs typeface="Nazanin" panose="00000400000000000000" pitchFamily="2" charset="-78"/>
              </a:rPr>
              <a:t>بعلت اختلال انعقادي </a:t>
            </a:r>
            <a:r>
              <a:rPr lang="ar-SA" altLang="fa-IR" sz="4400" smtClean="0">
                <a:cs typeface="Nazanin" panose="00000400000000000000" pitchFamily="2" charset="-78"/>
              </a:rPr>
              <a:t>–</a:t>
            </a:r>
            <a:r>
              <a:rPr lang="fa-IR" altLang="fa-IR" sz="4400" smtClean="0">
                <a:cs typeface="Nazanin" panose="00000400000000000000" pitchFamily="2" charset="-78"/>
              </a:rPr>
              <a:t> رسوب فيبرين و انقباض عروق</a:t>
            </a:r>
          </a:p>
          <a:p>
            <a:pPr algn="r" rtl="1" eaLnBrk="1" hangingPunct="1"/>
            <a:r>
              <a:rPr lang="fa-IR" altLang="fa-IR" sz="4400" smtClean="0">
                <a:cs typeface="Nazanin" panose="00000400000000000000" pitchFamily="2" charset="-78"/>
              </a:rPr>
              <a:t>ادم مغزي و ضايعات خونريزي دهنده در نيمكره خلفي</a:t>
            </a:r>
          </a:p>
          <a:p>
            <a:pPr algn="r" rtl="1" eaLnBrk="1" hangingPunct="1"/>
            <a:r>
              <a:rPr lang="fa-IR" altLang="fa-IR" sz="4400" smtClean="0">
                <a:cs typeface="Nazanin" panose="00000400000000000000" pitchFamily="2" charset="-78"/>
              </a:rPr>
              <a:t>اختلال بينايي </a:t>
            </a:r>
            <a:r>
              <a:rPr lang="ar-SA" altLang="fa-IR" sz="4400" smtClean="0">
                <a:cs typeface="Nazanin" panose="00000400000000000000" pitchFamily="2" charset="-78"/>
              </a:rPr>
              <a:t>–</a:t>
            </a:r>
            <a:r>
              <a:rPr lang="fa-IR" altLang="fa-IR" sz="4400" smtClean="0">
                <a:cs typeface="Nazanin" panose="00000400000000000000" pitchFamily="2" charset="-78"/>
              </a:rPr>
              <a:t> سردرد </a:t>
            </a:r>
            <a:r>
              <a:rPr lang="ar-SA" altLang="fa-IR" sz="4400" smtClean="0">
                <a:cs typeface="Nazanin" panose="00000400000000000000" pitchFamily="2" charset="-78"/>
              </a:rPr>
              <a:t>–</a:t>
            </a:r>
            <a:r>
              <a:rPr lang="fa-IR" altLang="fa-IR" sz="4400" smtClean="0">
                <a:cs typeface="Nazanin" panose="00000400000000000000" pitchFamily="2" charset="-78"/>
              </a:rPr>
              <a:t> مشكلات بينايي</a:t>
            </a:r>
            <a:endParaRPr lang="en-US" altLang="fa-IR" sz="4400" smtClean="0">
              <a:cs typeface="Nazanin" panose="00000400000000000000"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جنين و جفت</a:t>
            </a:r>
            <a:endParaRPr lang="en-US" altLang="fa-IR" smtClean="0">
              <a:solidFill>
                <a:srgbClr val="4C3716"/>
              </a:solidFill>
              <a:cs typeface="Homa" panose="00000400000000000000" pitchFamily="2" charset="-78"/>
            </a:endParaRPr>
          </a:p>
        </p:txBody>
      </p:sp>
      <p:sp>
        <p:nvSpPr>
          <p:cNvPr id="18435" name="Rectangle 3"/>
          <p:cNvSpPr>
            <a:spLocks noGrp="1" noChangeArrowheads="1"/>
          </p:cNvSpPr>
          <p:nvPr>
            <p:ph type="body" idx="1"/>
          </p:nvPr>
        </p:nvSpPr>
        <p:spPr/>
        <p:txBody>
          <a:bodyPr/>
          <a:lstStyle/>
          <a:p>
            <a:pPr algn="r" rtl="1" eaLnBrk="1" hangingPunct="1"/>
            <a:r>
              <a:rPr lang="fa-IR" altLang="fa-IR" sz="4000" smtClean="0">
                <a:cs typeface="Nazanin" panose="00000400000000000000" pitchFamily="2" charset="-78"/>
              </a:rPr>
              <a:t>در جفت آتروز حاد شريان دسيدوآ</a:t>
            </a:r>
          </a:p>
          <a:p>
            <a:pPr algn="r" rtl="1" eaLnBrk="1" hangingPunct="1"/>
            <a:r>
              <a:rPr lang="fa-IR" altLang="fa-IR" sz="4000" smtClean="0">
                <a:cs typeface="Nazanin" panose="00000400000000000000" pitchFamily="2" charset="-78"/>
              </a:rPr>
              <a:t>اختلال خونرساني جفت</a:t>
            </a:r>
          </a:p>
          <a:p>
            <a:pPr algn="r" rtl="1" eaLnBrk="1" hangingPunct="1"/>
            <a:r>
              <a:rPr lang="fa-IR" altLang="fa-IR" sz="4000" smtClean="0">
                <a:cs typeface="Nazanin" panose="00000400000000000000" pitchFamily="2" charset="-78"/>
              </a:rPr>
              <a:t>پارگي جفت</a:t>
            </a:r>
          </a:p>
          <a:p>
            <a:pPr algn="r" rtl="1" eaLnBrk="1" hangingPunct="1"/>
            <a:r>
              <a:rPr lang="fa-IR" altLang="fa-IR" sz="4000" smtClean="0">
                <a:cs typeface="Nazanin" panose="00000400000000000000" pitchFamily="2" charset="-78"/>
              </a:rPr>
              <a:t>اليگوهيدرآمنيوس</a:t>
            </a:r>
          </a:p>
          <a:p>
            <a:pPr algn="r" rtl="1" eaLnBrk="1" hangingPunct="1"/>
            <a:r>
              <a:rPr lang="en-US" altLang="fa-IR" sz="4000" smtClean="0">
                <a:cs typeface="Nazanin" panose="00000400000000000000" pitchFamily="2" charset="-78"/>
              </a:rPr>
              <a:t>IUGR</a:t>
            </a:r>
          </a:p>
          <a:p>
            <a:pPr algn="r" rtl="1" eaLnBrk="1" hangingPunct="1"/>
            <a:r>
              <a:rPr lang="fa-IR" altLang="fa-IR" sz="4000" smtClean="0">
                <a:cs typeface="Nazanin" panose="00000400000000000000" pitchFamily="2" charset="-78"/>
              </a:rPr>
              <a:t>ديسترس جنيني</a:t>
            </a:r>
          </a:p>
          <a:p>
            <a:pPr algn="r" rtl="1" eaLnBrk="1" hangingPunct="1"/>
            <a:r>
              <a:rPr lang="fa-IR" altLang="fa-IR" sz="4000" smtClean="0">
                <a:cs typeface="Nazanin" panose="00000400000000000000" pitchFamily="2" charset="-78"/>
              </a:rPr>
              <a:t>مرگ جنيني</a:t>
            </a:r>
            <a:endParaRPr lang="en-US" altLang="fa-IR" sz="4000" smtClean="0">
              <a:cs typeface="Nazanin" panose="00000400000000000000"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نحوه برخورد با پره اكلامپسي خفيف</a:t>
            </a:r>
            <a:endParaRPr lang="en-US" altLang="fa-IR" smtClean="0">
              <a:solidFill>
                <a:srgbClr val="4C3716"/>
              </a:solidFill>
              <a:cs typeface="Homa" panose="00000400000000000000" pitchFamily="2" charset="-78"/>
            </a:endParaRPr>
          </a:p>
        </p:txBody>
      </p:sp>
      <p:sp>
        <p:nvSpPr>
          <p:cNvPr id="19459" name="Rectangle 3"/>
          <p:cNvSpPr>
            <a:spLocks noGrp="1" noChangeArrowheads="1"/>
          </p:cNvSpPr>
          <p:nvPr>
            <p:ph type="body" idx="1"/>
          </p:nvPr>
        </p:nvSpPr>
        <p:spPr>
          <a:xfrm>
            <a:off x="0" y="1600200"/>
            <a:ext cx="9144000" cy="5068888"/>
          </a:xfrm>
        </p:spPr>
        <p:txBody>
          <a:bodyPr/>
          <a:lstStyle/>
          <a:p>
            <a:pPr algn="r" rtl="1" eaLnBrk="1" hangingPunct="1"/>
            <a:r>
              <a:rPr lang="fa-IR" altLang="fa-IR" smtClean="0">
                <a:cs typeface="Nazanin" panose="00000400000000000000" pitchFamily="2" charset="-78"/>
              </a:rPr>
              <a:t>براي تشخيص قطعي بستري در بيمارستان</a:t>
            </a:r>
          </a:p>
          <a:p>
            <a:pPr algn="r" rtl="1" eaLnBrk="1" hangingPunct="1"/>
            <a:r>
              <a:rPr lang="fa-IR" altLang="fa-IR" smtClean="0">
                <a:cs typeface="Nazanin" panose="00000400000000000000" pitchFamily="2" charset="-78"/>
              </a:rPr>
              <a:t>ارزيابي آزمايشگاهي شامل پروتئين ادرار 24 ساعته هماتوكريت، شمارش پلاكت، كراتينين سرم و سطح </a:t>
            </a:r>
            <a:r>
              <a:rPr lang="en-US" altLang="fa-IR" smtClean="0">
                <a:cs typeface="Nazanin" panose="00000400000000000000" pitchFamily="2" charset="-78"/>
              </a:rPr>
              <a:t>AST</a:t>
            </a:r>
            <a:endParaRPr lang="fa-IR" altLang="fa-IR" smtClean="0">
              <a:cs typeface="Nazanin" panose="00000400000000000000" pitchFamily="2" charset="-78"/>
            </a:endParaRPr>
          </a:p>
          <a:p>
            <a:pPr algn="r" rtl="1" eaLnBrk="1" hangingPunct="1"/>
            <a:r>
              <a:rPr lang="fa-IR" altLang="fa-IR" smtClean="0">
                <a:cs typeface="Nazanin" panose="00000400000000000000" pitchFamily="2" charset="-78"/>
              </a:rPr>
              <a:t>سونوگرافي: بر اي ارزيابي حجم مايع آمنيوتيك و تخمين وزن جنين</a:t>
            </a:r>
          </a:p>
          <a:p>
            <a:pPr algn="r" rtl="1" eaLnBrk="1" hangingPunct="1"/>
            <a:r>
              <a:rPr lang="fa-IR" altLang="fa-IR" smtClean="0">
                <a:cs typeface="Nazanin" panose="00000400000000000000" pitchFamily="2" charset="-78"/>
              </a:rPr>
              <a:t>درمان قطعي براي پره اكلامپسي ختم حاملگي است.</a:t>
            </a:r>
          </a:p>
          <a:p>
            <a:pPr algn="r" rtl="1" eaLnBrk="1" hangingPunct="1">
              <a:buFontTx/>
              <a:buNone/>
            </a:pPr>
            <a:r>
              <a:rPr lang="fa-IR" altLang="fa-IR" smtClean="0">
                <a:cs typeface="Nazanin" panose="00000400000000000000" pitchFamily="2" charset="-78"/>
              </a:rPr>
              <a:t>- در بيماران ترم انجام وضع حمل</a:t>
            </a:r>
          </a:p>
          <a:p>
            <a:pPr algn="r" rtl="1" eaLnBrk="1" hangingPunct="1">
              <a:buFontTx/>
              <a:buNone/>
            </a:pPr>
            <a:r>
              <a:rPr lang="fa-IR" altLang="fa-IR" smtClean="0">
                <a:cs typeface="Nazanin" panose="00000400000000000000" pitchFamily="2" charset="-78"/>
              </a:rPr>
              <a:t>- در بيماران پره ترم نحوه برخورد با بيمار بر اساس سطح فعاليت، رژيم غذايي، داروهاي ضد فشارخون و رويكرد انتظاري براي وضع حمل است.</a:t>
            </a:r>
          </a:p>
          <a:p>
            <a:pPr algn="r" rtl="1" eaLnBrk="1" hangingPunct="1"/>
            <a:endParaRPr lang="en-US" altLang="fa-IR" smtClean="0">
              <a:cs typeface="Nazanin" panose="00000400000000000000"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rtl="1" eaLnBrk="1" hangingPunct="1"/>
            <a:r>
              <a:rPr lang="fa-IR" altLang="fa-IR" sz="4000" smtClean="0">
                <a:solidFill>
                  <a:srgbClr val="4C3716"/>
                </a:solidFill>
                <a:cs typeface="Homa" panose="00000400000000000000" pitchFamily="2" charset="-78"/>
              </a:rPr>
              <a:t>بررسي فوري در صورت بروز علائم و نشانه هاي زير:</a:t>
            </a:r>
            <a:endParaRPr lang="en-US" altLang="fa-IR" sz="4000" smtClean="0">
              <a:solidFill>
                <a:srgbClr val="4C3716"/>
              </a:solidFill>
              <a:cs typeface="Homa" panose="00000400000000000000" pitchFamily="2" charset="-78"/>
            </a:endParaRPr>
          </a:p>
        </p:txBody>
      </p:sp>
      <p:sp>
        <p:nvSpPr>
          <p:cNvPr id="20483" name="Rectangle 3"/>
          <p:cNvSpPr>
            <a:spLocks noGrp="1" noChangeArrowheads="1"/>
          </p:cNvSpPr>
          <p:nvPr>
            <p:ph type="body" idx="1"/>
          </p:nvPr>
        </p:nvSpPr>
        <p:spPr/>
        <p:txBody>
          <a:bodyPr/>
          <a:lstStyle/>
          <a:p>
            <a:pPr algn="r" rtl="1" eaLnBrk="1" hangingPunct="1">
              <a:lnSpc>
                <a:spcPct val="90000"/>
              </a:lnSpc>
            </a:pPr>
            <a:r>
              <a:rPr lang="fa-IR" altLang="fa-IR" smtClean="0">
                <a:cs typeface="Nazanin" panose="00000400000000000000" pitchFamily="2" charset="-78"/>
              </a:rPr>
              <a:t>تهوع و استفراغ</a:t>
            </a:r>
          </a:p>
          <a:p>
            <a:pPr algn="r" rtl="1" eaLnBrk="1" hangingPunct="1">
              <a:lnSpc>
                <a:spcPct val="90000"/>
              </a:lnSpc>
            </a:pPr>
            <a:r>
              <a:rPr lang="fa-IR" altLang="fa-IR" smtClean="0">
                <a:cs typeface="Nazanin" panose="00000400000000000000" pitchFamily="2" charset="-78"/>
              </a:rPr>
              <a:t>سردرد شديد مداوم</a:t>
            </a:r>
          </a:p>
          <a:p>
            <a:pPr algn="r" rtl="1" eaLnBrk="1" hangingPunct="1">
              <a:lnSpc>
                <a:spcPct val="90000"/>
              </a:lnSpc>
            </a:pPr>
            <a:r>
              <a:rPr lang="fa-IR" altLang="fa-IR" smtClean="0">
                <a:cs typeface="Nazanin" panose="00000400000000000000" pitchFamily="2" charset="-78"/>
              </a:rPr>
              <a:t>درد اپي گاستر</a:t>
            </a:r>
          </a:p>
          <a:p>
            <a:pPr algn="r" rtl="1" eaLnBrk="1" hangingPunct="1">
              <a:lnSpc>
                <a:spcPct val="90000"/>
              </a:lnSpc>
            </a:pPr>
            <a:r>
              <a:rPr lang="fa-IR" altLang="fa-IR" smtClean="0">
                <a:cs typeface="Nazanin" panose="00000400000000000000" pitchFamily="2" charset="-78"/>
              </a:rPr>
              <a:t>وجود لكه كور در ميدان بيماري</a:t>
            </a:r>
          </a:p>
          <a:p>
            <a:pPr algn="r" rtl="1" eaLnBrk="1" hangingPunct="1">
              <a:lnSpc>
                <a:spcPct val="90000"/>
              </a:lnSpc>
            </a:pPr>
            <a:r>
              <a:rPr lang="fa-IR" altLang="fa-IR" smtClean="0">
                <a:cs typeface="Nazanin" panose="00000400000000000000" pitchFamily="2" charset="-78"/>
              </a:rPr>
              <a:t>ديد مبهم</a:t>
            </a:r>
          </a:p>
          <a:p>
            <a:pPr algn="r" rtl="1" eaLnBrk="1" hangingPunct="1">
              <a:lnSpc>
                <a:spcPct val="90000"/>
              </a:lnSpc>
            </a:pPr>
            <a:r>
              <a:rPr lang="fa-IR" altLang="fa-IR" smtClean="0">
                <a:cs typeface="Nazanin" panose="00000400000000000000" pitchFamily="2" charset="-78"/>
              </a:rPr>
              <a:t>كاهش حركات جنين</a:t>
            </a:r>
          </a:p>
          <a:p>
            <a:pPr algn="r" rtl="1" eaLnBrk="1" hangingPunct="1">
              <a:lnSpc>
                <a:spcPct val="90000"/>
              </a:lnSpc>
            </a:pPr>
            <a:r>
              <a:rPr lang="fa-IR" altLang="fa-IR" smtClean="0">
                <a:cs typeface="Nazanin" panose="00000400000000000000" pitchFamily="2" charset="-78"/>
              </a:rPr>
              <a:t>پارگي پرده هاي جنيني</a:t>
            </a:r>
          </a:p>
          <a:p>
            <a:pPr algn="r" rtl="1" eaLnBrk="1" hangingPunct="1">
              <a:lnSpc>
                <a:spcPct val="90000"/>
              </a:lnSpc>
            </a:pPr>
            <a:r>
              <a:rPr lang="fa-IR" altLang="fa-IR" smtClean="0">
                <a:cs typeface="Nazanin" panose="00000400000000000000" pitchFamily="2" charset="-78"/>
              </a:rPr>
              <a:t>خونريزي واژينال</a:t>
            </a:r>
          </a:p>
          <a:p>
            <a:pPr algn="r" rtl="1" eaLnBrk="1" hangingPunct="1">
              <a:lnSpc>
                <a:spcPct val="90000"/>
              </a:lnSpc>
            </a:pPr>
            <a:r>
              <a:rPr lang="fa-IR" altLang="fa-IR" smtClean="0">
                <a:cs typeface="Nazanin" panose="00000400000000000000" pitchFamily="2" charset="-78"/>
              </a:rPr>
              <a:t>انقباضات منظم</a:t>
            </a:r>
            <a:endParaRPr lang="en-US" altLang="fa-IR" smtClean="0">
              <a:cs typeface="Nazanin" panose="00000400000000000000"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body" idx="1"/>
          </p:nvPr>
        </p:nvSpPr>
        <p:spPr>
          <a:xfrm>
            <a:off x="468313" y="692150"/>
            <a:ext cx="8229600" cy="4525963"/>
          </a:xfrm>
        </p:spPr>
        <p:txBody>
          <a:bodyPr/>
          <a:lstStyle/>
          <a:p>
            <a:pPr algn="r" rtl="1" eaLnBrk="1" hangingPunct="1"/>
            <a:r>
              <a:rPr lang="fa-IR" altLang="fa-IR" sz="3600" smtClean="0">
                <a:cs typeface="Nazanin" panose="00000400000000000000" pitchFamily="2" charset="-78"/>
              </a:rPr>
              <a:t>مناسب ترين زمان براي وضع حمل به وضعيت مادر و جنين بستگي دارد. </a:t>
            </a:r>
          </a:p>
          <a:p>
            <a:pPr algn="r" rtl="1" eaLnBrk="1" hangingPunct="1"/>
            <a:r>
              <a:rPr lang="fa-IR" altLang="fa-IR" sz="3600" smtClean="0">
                <a:cs typeface="Nazanin" panose="00000400000000000000" pitchFamily="2" charset="-78"/>
              </a:rPr>
              <a:t>روش ترجيهي وضع حمل، زايمان طبيعي است.</a:t>
            </a:r>
          </a:p>
          <a:p>
            <a:pPr algn="r" rtl="1" eaLnBrk="1" hangingPunct="1"/>
            <a:r>
              <a:rPr lang="fa-IR" altLang="fa-IR" sz="3600" smtClean="0">
                <a:cs typeface="Nazanin" panose="00000400000000000000" pitchFamily="2" charset="-78"/>
              </a:rPr>
              <a:t>انجام سزارين فقط در موارد انديكاسيون هاي مامايي بكار مي رود.</a:t>
            </a:r>
          </a:p>
          <a:p>
            <a:pPr algn="r" rtl="1" eaLnBrk="1" hangingPunct="1"/>
            <a:r>
              <a:rPr lang="fa-IR" altLang="fa-IR" sz="3600" smtClean="0">
                <a:cs typeface="Nazanin" panose="00000400000000000000" pitchFamily="2" charset="-78"/>
              </a:rPr>
              <a:t>در روند زايمان براي پيشگيري از تشنج، سولفات منيزيم تجويز مي گردد.</a:t>
            </a:r>
          </a:p>
          <a:p>
            <a:pPr algn="r" rtl="1" eaLnBrk="1" hangingPunct="1">
              <a:buFontTx/>
              <a:buNone/>
            </a:pPr>
            <a:endParaRPr lang="en-US" altLang="fa-IR" sz="3600" smtClean="0">
              <a:cs typeface="Nazanin" panose="00000400000000000000"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rtl="1" eaLnBrk="1" hangingPunct="1"/>
            <a:r>
              <a:rPr lang="fa-IR" altLang="fa-IR" smtClean="0">
                <a:solidFill>
                  <a:srgbClr val="4C3716"/>
                </a:solidFill>
                <a:cs typeface="Homa" panose="00000400000000000000" pitchFamily="2" charset="-78"/>
              </a:rPr>
              <a:t>نحوه برخورد با پره اكلامپسي شديد</a:t>
            </a:r>
            <a:endParaRPr lang="en-US" altLang="fa-IR" smtClean="0">
              <a:solidFill>
                <a:srgbClr val="4C3716"/>
              </a:solidFill>
              <a:cs typeface="Homa" panose="00000400000000000000" pitchFamily="2" charset="-78"/>
            </a:endParaRPr>
          </a:p>
        </p:txBody>
      </p:sp>
      <p:sp>
        <p:nvSpPr>
          <p:cNvPr id="22531" name="Rectangle 3"/>
          <p:cNvSpPr>
            <a:spLocks noGrp="1" noChangeArrowheads="1"/>
          </p:cNvSpPr>
          <p:nvPr>
            <p:ph type="body" idx="1"/>
          </p:nvPr>
        </p:nvSpPr>
        <p:spPr>
          <a:xfrm>
            <a:off x="457200" y="1484313"/>
            <a:ext cx="8229600" cy="4525962"/>
          </a:xfrm>
        </p:spPr>
        <p:txBody>
          <a:bodyPr/>
          <a:lstStyle/>
          <a:p>
            <a:pPr algn="r" rtl="1" eaLnBrk="1" hangingPunct="1">
              <a:lnSpc>
                <a:spcPct val="90000"/>
              </a:lnSpc>
            </a:pPr>
            <a:r>
              <a:rPr lang="fa-IR" altLang="fa-IR" smtClean="0">
                <a:cs typeface="Nazanin" panose="00000400000000000000" pitchFamily="2" charset="-78"/>
              </a:rPr>
              <a:t>بستري در بخش مراقبت زايماني </a:t>
            </a:r>
          </a:p>
          <a:p>
            <a:pPr algn="r" rtl="1" eaLnBrk="1" hangingPunct="1">
              <a:lnSpc>
                <a:spcPct val="90000"/>
              </a:lnSpc>
            </a:pPr>
            <a:r>
              <a:rPr lang="fa-IR" altLang="fa-IR" smtClean="0">
                <a:cs typeface="Nazanin" panose="00000400000000000000" pitchFamily="2" charset="-78"/>
              </a:rPr>
              <a:t>ارزيابي سلامت جنين</a:t>
            </a:r>
          </a:p>
          <a:p>
            <a:pPr algn="r" rtl="1" eaLnBrk="1" hangingPunct="1">
              <a:lnSpc>
                <a:spcPct val="90000"/>
              </a:lnSpc>
            </a:pPr>
            <a:r>
              <a:rPr lang="fa-IR" altLang="fa-IR" smtClean="0">
                <a:cs typeface="Nazanin" panose="00000400000000000000" pitchFamily="2" charset="-78"/>
              </a:rPr>
              <a:t>ارزيابي مستمر فشار خون مادر و نشانه هاي بيماري و ارزيابي آزمايشگاهي</a:t>
            </a:r>
          </a:p>
          <a:p>
            <a:pPr algn="r" rtl="1" eaLnBrk="1" hangingPunct="1">
              <a:lnSpc>
                <a:spcPct val="90000"/>
              </a:lnSpc>
            </a:pPr>
            <a:r>
              <a:rPr lang="fa-IR" altLang="fa-IR" smtClean="0">
                <a:cs typeface="Nazanin" panose="00000400000000000000" pitchFamily="2" charset="-78"/>
              </a:rPr>
              <a:t>ارزيابي آزمايشگاهي شامل پروتئين ادرار 24 ساعته هماتوكريت، شمارش پلاكت، كراتينين سرم و سطح </a:t>
            </a:r>
            <a:r>
              <a:rPr lang="en-US" altLang="fa-IR" smtClean="0">
                <a:cs typeface="Nazanin" panose="00000400000000000000" pitchFamily="2" charset="-78"/>
              </a:rPr>
              <a:t>AST</a:t>
            </a:r>
            <a:endParaRPr lang="fa-IR" altLang="fa-IR" smtClean="0">
              <a:cs typeface="Nazanin" panose="00000400000000000000" pitchFamily="2" charset="-78"/>
            </a:endParaRPr>
          </a:p>
          <a:p>
            <a:pPr algn="r" rtl="1" eaLnBrk="1" hangingPunct="1">
              <a:lnSpc>
                <a:spcPct val="90000"/>
              </a:lnSpc>
            </a:pPr>
            <a:r>
              <a:rPr lang="fa-IR" altLang="fa-IR" smtClean="0">
                <a:cs typeface="Nazanin" panose="00000400000000000000" pitchFamily="2" charset="-78"/>
              </a:rPr>
              <a:t>سونوگرافي: بر اي ارزيابي حجم مايع آمنيوتيك و تخمين وزن جنين</a:t>
            </a:r>
          </a:p>
          <a:p>
            <a:pPr algn="r" rtl="1" eaLnBrk="1" hangingPunct="1">
              <a:lnSpc>
                <a:spcPct val="90000"/>
              </a:lnSpc>
            </a:pPr>
            <a:r>
              <a:rPr lang="fa-IR" altLang="fa-IR" smtClean="0">
                <a:cs typeface="Nazanin" panose="00000400000000000000" pitchFamily="2" charset="-78"/>
              </a:rPr>
              <a:t>درمان قطعي براي پره اكلامپسي ختم حاملگي است.</a:t>
            </a:r>
          </a:p>
          <a:p>
            <a:pPr algn="r" rtl="1" eaLnBrk="1" hangingPunct="1">
              <a:lnSpc>
                <a:spcPct val="90000"/>
              </a:lnSpc>
            </a:pPr>
            <a:endParaRPr lang="en-US" altLang="fa-IR" smtClean="0">
              <a:cs typeface="Nazanin" panose="00000400000000000000"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nvPr>
        </p:nvSpPr>
        <p:spPr>
          <a:xfrm>
            <a:off x="468313" y="476250"/>
            <a:ext cx="8229600" cy="5976938"/>
          </a:xfrm>
        </p:spPr>
        <p:txBody>
          <a:bodyPr/>
          <a:lstStyle/>
          <a:p>
            <a:pPr algn="r" rtl="1" eaLnBrk="1" hangingPunct="1">
              <a:lnSpc>
                <a:spcPct val="90000"/>
              </a:lnSpc>
            </a:pPr>
            <a:r>
              <a:rPr lang="fa-IR" altLang="fa-IR" sz="3400" smtClean="0">
                <a:cs typeface="Nazanin" panose="00000400000000000000" pitchFamily="2" charset="-78"/>
              </a:rPr>
              <a:t>در بيمار مبتلا به پره اكلامپسي شديد با سن حاملگي بيشتر از 34 انجام زايمان مد نظر است.</a:t>
            </a:r>
          </a:p>
          <a:p>
            <a:pPr algn="r" rtl="1" eaLnBrk="1" hangingPunct="1">
              <a:lnSpc>
                <a:spcPct val="90000"/>
              </a:lnSpc>
            </a:pPr>
            <a:r>
              <a:rPr lang="fa-IR" altLang="fa-IR" sz="3400" smtClean="0">
                <a:cs typeface="Nazanin" panose="00000400000000000000" pitchFamily="2" charset="-78"/>
              </a:rPr>
              <a:t>در بيماران با سن حاملگي 33 تا 34 هفته تجويز استروئيدها و برنامه ريزي براي انجام زايمان ظرف 48 ساعت توصيه مي شود.</a:t>
            </a:r>
          </a:p>
          <a:p>
            <a:pPr algn="r" rtl="1" eaLnBrk="1" hangingPunct="1">
              <a:lnSpc>
                <a:spcPct val="90000"/>
              </a:lnSpc>
            </a:pPr>
            <a:r>
              <a:rPr lang="fa-IR" altLang="fa-IR" sz="3400" smtClean="0">
                <a:cs typeface="Nazanin" panose="00000400000000000000" pitchFamily="2" charset="-78"/>
              </a:rPr>
              <a:t>در بيماران با سن حاملگي 32 هفته و كمتر رويكرد انتظاري است.</a:t>
            </a:r>
          </a:p>
          <a:p>
            <a:pPr algn="r" rtl="1" eaLnBrk="1" hangingPunct="1">
              <a:lnSpc>
                <a:spcPct val="90000"/>
              </a:lnSpc>
              <a:buFontTx/>
              <a:buNone/>
            </a:pPr>
            <a:r>
              <a:rPr lang="fa-IR" altLang="fa-IR" sz="3400" smtClean="0">
                <a:cs typeface="Nazanin" panose="00000400000000000000" pitchFamily="2" charset="-78"/>
              </a:rPr>
              <a:t>- ارزيابي سلامت جنين با آزمايشات غير استرس زا و تعيين هفتگي </a:t>
            </a:r>
            <a:r>
              <a:rPr lang="en-US" altLang="fa-IR" sz="3400" smtClean="0">
                <a:cs typeface="Nazanin" panose="00000400000000000000" pitchFamily="2" charset="-78"/>
              </a:rPr>
              <a:t>AFI</a:t>
            </a:r>
          </a:p>
          <a:p>
            <a:pPr algn="r" rtl="1" eaLnBrk="1" hangingPunct="1">
              <a:lnSpc>
                <a:spcPct val="90000"/>
              </a:lnSpc>
              <a:buFontTx/>
              <a:buNone/>
            </a:pPr>
            <a:r>
              <a:rPr lang="fa-IR" altLang="fa-IR" sz="3400" smtClean="0">
                <a:cs typeface="Nazanin" panose="00000400000000000000" pitchFamily="2" charset="-78"/>
              </a:rPr>
              <a:t>- آموزش جهت بررسي حركات جنين توسط مادر</a:t>
            </a:r>
          </a:p>
          <a:p>
            <a:pPr algn="r" rtl="1" eaLnBrk="1" hangingPunct="1">
              <a:lnSpc>
                <a:spcPct val="90000"/>
              </a:lnSpc>
              <a:buFontTx/>
              <a:buNone/>
            </a:pPr>
            <a:r>
              <a:rPr lang="fa-IR" altLang="fa-IR" sz="3400" smtClean="0">
                <a:cs typeface="Nazanin" panose="00000400000000000000" pitchFamily="2" charset="-78"/>
              </a:rPr>
              <a:t>- ارزيابي رشد جنين هر 2 تا 3 هفته با سونوگرافي</a:t>
            </a:r>
          </a:p>
          <a:p>
            <a:pPr algn="r" rtl="1" eaLnBrk="1" hangingPunct="1">
              <a:lnSpc>
                <a:spcPct val="90000"/>
              </a:lnSpc>
              <a:buFontTx/>
              <a:buNone/>
            </a:pPr>
            <a:r>
              <a:rPr lang="fa-IR" altLang="fa-IR" sz="3400" smtClean="0">
                <a:cs typeface="Nazanin" panose="00000400000000000000" pitchFamily="2" charset="-78"/>
              </a:rPr>
              <a:t>- آزمايشات باليني مادر روزانه يا روز در ميان</a:t>
            </a:r>
          </a:p>
          <a:p>
            <a:pPr algn="r" rtl="1" eaLnBrk="1" hangingPunct="1">
              <a:lnSpc>
                <a:spcPct val="90000"/>
              </a:lnSpc>
            </a:pPr>
            <a:endParaRPr lang="en-US" altLang="fa-IR" sz="3400" smtClean="0">
              <a:cs typeface="Nazanin" panose="00000400000000000000"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1"/>
          </p:nvPr>
        </p:nvSpPr>
        <p:spPr/>
        <p:txBody>
          <a:bodyPr/>
          <a:lstStyle/>
          <a:p>
            <a:pPr algn="r" rtl="1" eaLnBrk="1" hangingPunct="1"/>
            <a:r>
              <a:rPr lang="fa-IR" altLang="fa-IR" sz="3600" smtClean="0">
                <a:cs typeface="Nazanin" panose="00000400000000000000" pitchFamily="2" charset="-78"/>
              </a:rPr>
              <a:t>هرگونه بدتر شدن وضعيت جنين يا مادر وضع حمل را بدون توجه به سن حاملگي ضروري مي سازد.</a:t>
            </a:r>
            <a:endParaRPr lang="en-US" altLang="fa-IR" sz="3600" smtClean="0">
              <a:cs typeface="Nazanin" panose="00000400000000000000"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rtl="1" eaLnBrk="1" hangingPunct="1"/>
            <a:r>
              <a:rPr lang="fa-IR" altLang="fa-IR" smtClean="0">
                <a:cs typeface="Homa" panose="00000400000000000000" pitchFamily="2" charset="-78"/>
              </a:rPr>
              <a:t>نحوه برخورد با بيمار در جريان وضع حمل</a:t>
            </a:r>
            <a:endParaRPr lang="en-US" altLang="fa-IR" smtClean="0">
              <a:cs typeface="Homa" panose="00000400000000000000" pitchFamily="2" charset="-78"/>
            </a:endParaRPr>
          </a:p>
        </p:txBody>
      </p:sp>
      <p:sp>
        <p:nvSpPr>
          <p:cNvPr id="25603" name="Rectangle 3"/>
          <p:cNvSpPr>
            <a:spLocks noGrp="1" noChangeArrowheads="1"/>
          </p:cNvSpPr>
          <p:nvPr>
            <p:ph type="body" idx="1"/>
          </p:nvPr>
        </p:nvSpPr>
        <p:spPr/>
        <p:txBody>
          <a:bodyPr/>
          <a:lstStyle/>
          <a:p>
            <a:pPr algn="r" rtl="1" eaLnBrk="1" hangingPunct="1"/>
            <a:r>
              <a:rPr lang="fa-IR" altLang="fa-IR" smtClean="0">
                <a:cs typeface="Nazanin" panose="00000400000000000000" pitchFamily="2" charset="-78"/>
              </a:rPr>
              <a:t>كنترل فشار خون</a:t>
            </a:r>
          </a:p>
          <a:p>
            <a:pPr algn="r" rtl="1" eaLnBrk="1" hangingPunct="1"/>
            <a:r>
              <a:rPr lang="fa-IR" altLang="fa-IR" smtClean="0">
                <a:cs typeface="Nazanin" panose="00000400000000000000" pitchFamily="2" charset="-78"/>
              </a:rPr>
              <a:t>مونيتورينگ دائم جنين</a:t>
            </a:r>
          </a:p>
          <a:p>
            <a:pPr algn="r" rtl="1" eaLnBrk="1" hangingPunct="1"/>
            <a:r>
              <a:rPr lang="fa-IR" altLang="fa-IR" smtClean="0">
                <a:cs typeface="Nazanin" panose="00000400000000000000" pitchFamily="2" charset="-78"/>
              </a:rPr>
              <a:t>گذاشتن سوند ادراري </a:t>
            </a:r>
          </a:p>
          <a:p>
            <a:pPr algn="r" rtl="1" eaLnBrk="1" hangingPunct="1"/>
            <a:r>
              <a:rPr lang="fa-IR" altLang="fa-IR" smtClean="0">
                <a:cs typeface="Nazanin" panose="00000400000000000000" pitchFamily="2" charset="-78"/>
              </a:rPr>
              <a:t>تجويز داخل وريدي سولفات منيزيم</a:t>
            </a:r>
          </a:p>
          <a:p>
            <a:pPr algn="r" rtl="1" eaLnBrk="1" hangingPunct="1"/>
            <a:r>
              <a:rPr lang="fa-IR" altLang="fa-IR" smtClean="0">
                <a:cs typeface="Nazanin" panose="00000400000000000000" pitchFamily="2" charset="-78"/>
              </a:rPr>
              <a:t>كاهش درد </a:t>
            </a:r>
          </a:p>
          <a:p>
            <a:pPr algn="r" rtl="1" eaLnBrk="1" hangingPunct="1"/>
            <a:r>
              <a:rPr lang="fa-IR" altLang="fa-IR" smtClean="0">
                <a:cs typeface="Nazanin" panose="00000400000000000000" pitchFamily="2" charset="-78"/>
              </a:rPr>
              <a:t>ادامه تجويز سولفات منيزيم تا 24 ساعت بعد از زايمان</a:t>
            </a:r>
          </a:p>
          <a:p>
            <a:pPr algn="r" rtl="1" eaLnBrk="1" hangingPunct="1"/>
            <a:r>
              <a:rPr lang="fa-IR" altLang="fa-IR" smtClean="0">
                <a:cs typeface="Nazanin" panose="00000400000000000000" pitchFamily="2" charset="-78"/>
              </a:rPr>
              <a:t>تحت نظر قرار دادن بيمار از نظر ايحاد سندرم </a:t>
            </a:r>
            <a:r>
              <a:rPr lang="en-US" altLang="fa-IR" smtClean="0">
                <a:cs typeface="Nazanin" panose="00000400000000000000" pitchFamily="2" charset="-78"/>
              </a:rPr>
              <a:t>HELLP</a:t>
            </a:r>
            <a:endParaRPr lang="fa-IR" altLang="fa-IR" smtClean="0">
              <a:cs typeface="Nazanin" panose="00000400000000000000" pitchFamily="2" charset="-78"/>
            </a:endParaRPr>
          </a:p>
          <a:p>
            <a:pPr algn="r" rtl="1" eaLnBrk="1" hangingPunct="1"/>
            <a:endParaRPr lang="en-US" altLang="fa-IR"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rtl="1" eaLnBrk="1" hangingPunct="1"/>
            <a:r>
              <a:rPr lang="fa-IR" altLang="fa-IR" smtClean="0"/>
              <a:t>سندرم </a:t>
            </a:r>
            <a:r>
              <a:rPr lang="en-US" altLang="fa-IR" smtClean="0"/>
              <a:t>HELLP</a:t>
            </a:r>
          </a:p>
        </p:txBody>
      </p:sp>
      <p:sp>
        <p:nvSpPr>
          <p:cNvPr id="26627" name="Rectangle 3"/>
          <p:cNvSpPr>
            <a:spLocks noGrp="1" noChangeArrowheads="1"/>
          </p:cNvSpPr>
          <p:nvPr>
            <p:ph type="body" idx="1"/>
          </p:nvPr>
        </p:nvSpPr>
        <p:spPr/>
        <p:txBody>
          <a:bodyPr/>
          <a:lstStyle/>
          <a:p>
            <a:pPr algn="r" rtl="1" eaLnBrk="1" hangingPunct="1"/>
            <a:r>
              <a:rPr lang="fa-IR" altLang="fa-IR" smtClean="0">
                <a:cs typeface="Nazanin" panose="00000400000000000000" pitchFamily="2" charset="-78"/>
              </a:rPr>
              <a:t>پره اكلامپسي همراه با هموليز، بالا بودن سطح آنزيم هاي كبدي و شمارش پلاكت پايين مي باشد.</a:t>
            </a:r>
          </a:p>
          <a:p>
            <a:pPr algn="r" rtl="1" eaLnBrk="1" hangingPunct="1"/>
            <a:r>
              <a:rPr lang="fa-IR" altLang="fa-IR" smtClean="0">
                <a:cs typeface="Nazanin" panose="00000400000000000000" pitchFamily="2" charset="-78"/>
              </a:rPr>
              <a:t>در 10 % موارد پره اكلامپسي شديد اين سندرم ديده مي شود.</a:t>
            </a:r>
            <a:endParaRPr lang="en-US" altLang="fa-IR" smtClean="0">
              <a:cs typeface="Nazanin" panose="00000400000000000000" pitchFamily="2" charset="-78"/>
            </a:endParaRPr>
          </a:p>
          <a:p>
            <a:pPr algn="r" rtl="1" eaLnBrk="1" hangingPunct="1">
              <a:buFontTx/>
              <a:buNone/>
            </a:pPr>
            <a:r>
              <a:rPr lang="fa-IR" altLang="fa-IR" smtClean="0">
                <a:cs typeface="Nazanin" panose="00000400000000000000" pitchFamily="2" charset="-78"/>
              </a:rPr>
              <a:t>بيشتر در زنان سفيد پوست با سابقه زايمان قبلي ديده مي شود.</a:t>
            </a:r>
          </a:p>
          <a:p>
            <a:pPr algn="r" rtl="1" eaLnBrk="1" hangingPunct="1">
              <a:buFontTx/>
              <a:buNone/>
            </a:pPr>
            <a:r>
              <a:rPr lang="fa-IR" altLang="fa-IR" smtClean="0">
                <a:cs typeface="Nazanin" panose="00000400000000000000" pitchFamily="2" charset="-78"/>
              </a:rPr>
              <a:t>اين سندرم در قبل از هفته 35 باردراي بروز مي كند.</a:t>
            </a:r>
          </a:p>
          <a:p>
            <a:pPr algn="r" rtl="1" eaLnBrk="1" hangingPunct="1">
              <a:buFontTx/>
              <a:buNone/>
            </a:pPr>
            <a:r>
              <a:rPr lang="fa-IR" altLang="fa-IR" smtClean="0">
                <a:cs typeface="Nazanin" panose="00000400000000000000" pitchFamily="2" charset="-78"/>
              </a:rPr>
              <a:t>شكايت بيمار شامل ناخوشي عمومي از چند روز قبل، درد اپي گاستر يا ربع فوقاني راست شكم(67%)، تهوع و استفراغ(30%)، شكايت شبيه سندرم ويروسي، هايپرتانسيون در 20%</a:t>
            </a:r>
            <a:endParaRPr lang="en-US" altLang="fa-IR" smtClean="0">
              <a:cs typeface="Nazanin" panose="00000400000000000000"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rtl="1" eaLnBrk="1" hangingPunct="1"/>
            <a:r>
              <a:rPr lang="fa-IR" altLang="fa-IR" smtClean="0">
                <a:cs typeface="Homa" panose="00000400000000000000" pitchFamily="2" charset="-78"/>
              </a:rPr>
              <a:t>نحوه برخورد با سندرم </a:t>
            </a:r>
            <a:r>
              <a:rPr lang="en-US" altLang="fa-IR" smtClean="0">
                <a:cs typeface="Homa" panose="00000400000000000000" pitchFamily="2" charset="-78"/>
              </a:rPr>
              <a:t>HELLP</a:t>
            </a:r>
          </a:p>
        </p:txBody>
      </p:sp>
      <p:sp>
        <p:nvSpPr>
          <p:cNvPr id="27651" name="Rectangle 3"/>
          <p:cNvSpPr>
            <a:spLocks noGrp="1" noChangeArrowheads="1"/>
          </p:cNvSpPr>
          <p:nvPr>
            <p:ph type="body" idx="1"/>
          </p:nvPr>
        </p:nvSpPr>
        <p:spPr/>
        <p:txBody>
          <a:bodyPr/>
          <a:lstStyle/>
          <a:p>
            <a:pPr algn="r" rtl="1" eaLnBrk="1" hangingPunct="1"/>
            <a:r>
              <a:rPr lang="fa-IR" altLang="fa-IR" smtClean="0">
                <a:cs typeface="Nazanin" panose="00000400000000000000" pitchFamily="2" charset="-78"/>
              </a:rPr>
              <a:t>مشابه پره اكلامپسي شديد: بستري كردن بيمار در يك مركز مراقبت سطح 3</a:t>
            </a:r>
          </a:p>
          <a:p>
            <a:pPr algn="r" rtl="1" eaLnBrk="1" hangingPunct="1"/>
            <a:r>
              <a:rPr lang="fa-IR" altLang="fa-IR" smtClean="0">
                <a:cs typeface="Nazanin" panose="00000400000000000000" pitchFamily="2" charset="-78"/>
              </a:rPr>
              <a:t>ارزيابي مادر و جنين</a:t>
            </a:r>
          </a:p>
          <a:p>
            <a:pPr algn="r" rtl="1" eaLnBrk="1" hangingPunct="1"/>
            <a:r>
              <a:rPr lang="fa-IR" altLang="fa-IR" smtClean="0">
                <a:cs typeface="Nazanin" panose="00000400000000000000" pitchFamily="2" charset="-78"/>
              </a:rPr>
              <a:t>كنترل فشار خون</a:t>
            </a:r>
          </a:p>
          <a:p>
            <a:pPr algn="r" rtl="1" eaLnBrk="1" hangingPunct="1"/>
            <a:r>
              <a:rPr lang="fa-IR" altLang="fa-IR" smtClean="0">
                <a:cs typeface="Nazanin" panose="00000400000000000000" pitchFamily="2" charset="-78"/>
              </a:rPr>
              <a:t>پيشگيري از تشنج</a:t>
            </a:r>
          </a:p>
          <a:p>
            <a:pPr algn="r" rtl="1" eaLnBrk="1" hangingPunct="1"/>
            <a:r>
              <a:rPr lang="fa-IR" altLang="fa-IR" smtClean="0">
                <a:cs typeface="Nazanin" panose="00000400000000000000" pitchFamily="2" charset="-78"/>
              </a:rPr>
              <a:t>اصلاح اختلال انعقادي</a:t>
            </a:r>
          </a:p>
          <a:p>
            <a:pPr algn="r" rtl="1" eaLnBrk="1" hangingPunct="1"/>
            <a:r>
              <a:rPr lang="fa-IR" altLang="fa-IR" smtClean="0">
                <a:cs typeface="Nazanin" panose="00000400000000000000" pitchFamily="2" charset="-78"/>
              </a:rPr>
              <a:t>سي تي اسكن در صورت شك به هماتوم زير كپسول كبد</a:t>
            </a:r>
            <a:endParaRPr lang="en-US" altLang="fa-IR" smtClean="0">
              <a:cs typeface="Nazanin" panose="00000400000000000000"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1"/>
          </p:nvPr>
        </p:nvSpPr>
        <p:spPr>
          <a:xfrm>
            <a:off x="0" y="1600200"/>
            <a:ext cx="9144000" cy="4525963"/>
          </a:xfrm>
        </p:spPr>
        <p:txBody>
          <a:bodyPr/>
          <a:lstStyle/>
          <a:p>
            <a:pPr algn="r" rtl="1" eaLnBrk="1" hangingPunct="1"/>
            <a:r>
              <a:rPr lang="fa-IR" altLang="fa-IR" sz="3600" smtClean="0">
                <a:cs typeface="Nazanin" panose="00000400000000000000" pitchFamily="2" charset="-78"/>
              </a:rPr>
              <a:t>ختم فوري حاملگي در سن حاملگي34 هفته يا بيشتر</a:t>
            </a:r>
          </a:p>
          <a:p>
            <a:pPr algn="r" rtl="1" eaLnBrk="1" hangingPunct="1"/>
            <a:r>
              <a:rPr lang="fa-IR" altLang="fa-IR" sz="3600" smtClean="0">
                <a:cs typeface="Nazanin" panose="00000400000000000000" pitchFamily="2" charset="-78"/>
              </a:rPr>
              <a:t>در سن حاملگي كمتر از 34 هفته، تجويز گلوكوكورتيكوئيدها و در صورت ثابت بودن وضعيت جنين يا مادر، برنامه ريزي جهت انجام وضع حمل ظرف 48 ساعت آينده</a:t>
            </a:r>
            <a:endParaRPr lang="en-US" altLang="fa-IR" sz="3600" smtClean="0">
              <a:cs typeface="Nazanin" panose="00000400000000000000"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9144000" cy="620713"/>
          </a:xfrm>
        </p:spPr>
        <p:txBody>
          <a:bodyPr/>
          <a:lstStyle/>
          <a:p>
            <a:pPr rtl="1" eaLnBrk="1" hangingPunct="1"/>
            <a:r>
              <a:rPr lang="fa-IR" altLang="fa-IR" sz="3600" smtClean="0">
                <a:cs typeface="Homa" panose="00000400000000000000" pitchFamily="2" charset="-78"/>
              </a:rPr>
              <a:t>نحوه برخورد با اكلامپسي</a:t>
            </a:r>
            <a:endParaRPr lang="en-US" altLang="fa-IR" sz="3600" smtClean="0">
              <a:cs typeface="Homa" panose="00000400000000000000" pitchFamily="2" charset="-78"/>
            </a:endParaRPr>
          </a:p>
        </p:txBody>
      </p:sp>
      <p:sp>
        <p:nvSpPr>
          <p:cNvPr id="29699" name="Rectangle 3"/>
          <p:cNvSpPr>
            <a:spLocks noGrp="1" noChangeArrowheads="1"/>
          </p:cNvSpPr>
          <p:nvPr>
            <p:ph type="body" idx="1"/>
          </p:nvPr>
        </p:nvSpPr>
        <p:spPr>
          <a:xfrm>
            <a:off x="0" y="981075"/>
            <a:ext cx="8964613" cy="5876925"/>
          </a:xfrm>
        </p:spPr>
        <p:txBody>
          <a:bodyPr/>
          <a:lstStyle/>
          <a:p>
            <a:pPr algn="r" rtl="1" eaLnBrk="1" hangingPunct="1">
              <a:buFontTx/>
              <a:buNone/>
            </a:pPr>
            <a:r>
              <a:rPr lang="fa-IR" altLang="fa-IR" smtClean="0">
                <a:cs typeface="Nazanin" panose="00000400000000000000" pitchFamily="2" charset="-78"/>
              </a:rPr>
              <a:t>درمان اصلي مراقبت حمايتي است شامل:</a:t>
            </a:r>
          </a:p>
          <a:p>
            <a:pPr algn="r" rtl="1" eaLnBrk="1" hangingPunct="1"/>
            <a:r>
              <a:rPr lang="fa-IR" altLang="fa-IR" smtClean="0">
                <a:cs typeface="Nazanin" panose="00000400000000000000" pitchFamily="2" charset="-78"/>
              </a:rPr>
              <a:t>اجتناب از آسيب رساني</a:t>
            </a:r>
          </a:p>
          <a:p>
            <a:pPr algn="r" rtl="1" eaLnBrk="1" hangingPunct="1">
              <a:buFontTx/>
              <a:buNone/>
            </a:pPr>
            <a:r>
              <a:rPr lang="fa-IR" altLang="fa-IR" smtClean="0">
                <a:cs typeface="Nazanin" panose="00000400000000000000" pitchFamily="2" charset="-78"/>
              </a:rPr>
              <a:t>1- نرده هاي اطراف تخت با پوشش پارچه اي نرم</a:t>
            </a:r>
          </a:p>
          <a:p>
            <a:pPr algn="r" rtl="1" eaLnBrk="1" hangingPunct="1">
              <a:buFontTx/>
              <a:buNone/>
            </a:pPr>
            <a:r>
              <a:rPr lang="fa-IR" altLang="fa-IR" smtClean="0">
                <a:cs typeface="Nazanin" panose="00000400000000000000" pitchFamily="2" charset="-78"/>
              </a:rPr>
              <a:t>2- موانع فيزيكي</a:t>
            </a:r>
          </a:p>
          <a:p>
            <a:pPr algn="r" rtl="1" eaLnBrk="1" hangingPunct="1">
              <a:buFontTx/>
              <a:buNone/>
            </a:pPr>
            <a:r>
              <a:rPr lang="fa-IR" altLang="fa-IR" smtClean="0">
                <a:cs typeface="Nazanin" panose="00000400000000000000" pitchFamily="2" charset="-78"/>
              </a:rPr>
              <a:t>3- پارچه گذاشتن روي زبان</a:t>
            </a:r>
          </a:p>
          <a:p>
            <a:pPr algn="r" rtl="1" eaLnBrk="1" hangingPunct="1"/>
            <a:r>
              <a:rPr lang="fa-IR" altLang="fa-IR" smtClean="0">
                <a:cs typeface="Nazanin" panose="00000400000000000000" pitchFamily="2" charset="-78"/>
              </a:rPr>
              <a:t>حفظ اكسيژن رساني و به حداقل رساندن خطر آسپيراسيون</a:t>
            </a:r>
          </a:p>
          <a:p>
            <a:pPr algn="r" rtl="1" eaLnBrk="1" hangingPunct="1">
              <a:buFontTx/>
              <a:buNone/>
            </a:pPr>
            <a:r>
              <a:rPr lang="fa-IR" altLang="fa-IR" smtClean="0">
                <a:cs typeface="Nazanin" panose="00000400000000000000" pitchFamily="2" charset="-78"/>
              </a:rPr>
              <a:t>1- تجويز اكسيژن </a:t>
            </a:r>
            <a:r>
              <a:rPr lang="en-US" altLang="fa-IR" smtClean="0">
                <a:cs typeface="Nazanin" panose="00000400000000000000" pitchFamily="2" charset="-78"/>
              </a:rPr>
              <a:t>L/min</a:t>
            </a:r>
            <a:r>
              <a:rPr lang="fa-IR" altLang="fa-IR" smtClean="0">
                <a:cs typeface="Nazanin" panose="00000400000000000000" pitchFamily="2" charset="-78"/>
              </a:rPr>
              <a:t>10-8 توسط  ماسك</a:t>
            </a:r>
          </a:p>
          <a:p>
            <a:pPr algn="r" rtl="1" eaLnBrk="1" hangingPunct="1">
              <a:buFontTx/>
              <a:buNone/>
            </a:pPr>
            <a:r>
              <a:rPr lang="fa-IR" altLang="fa-IR" smtClean="0">
                <a:cs typeface="Nazanin" panose="00000400000000000000" pitchFamily="2" charset="-78"/>
              </a:rPr>
              <a:t>2- مونيتوركردن اكسيژناسيون و وضعيت متابوليك توسط پالس اكسي متري از روي پوست يا آزمايش گازهاي خون شرياني </a:t>
            </a:r>
            <a:r>
              <a:rPr lang="en-US" altLang="fa-IR" smtClean="0">
                <a:cs typeface="Nazanin" panose="00000400000000000000" pitchFamily="2" charset="-78"/>
              </a:rPr>
              <a:t>(ABG)</a:t>
            </a:r>
            <a:endParaRPr lang="fa-IR" altLang="fa-IR" smtClean="0">
              <a:cs typeface="Nazanin" panose="00000400000000000000" pitchFamily="2" charset="-7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rtl="1" eaLnBrk="1" hangingPunct="1"/>
            <a:r>
              <a:rPr lang="fa-IR" altLang="fa-IR" sz="4000" smtClean="0">
                <a:cs typeface="Homa" panose="00000400000000000000" pitchFamily="2" charset="-78"/>
              </a:rPr>
              <a:t>نحوه برخورد با اكلامپسي</a:t>
            </a:r>
            <a:endParaRPr lang="en-US" altLang="fa-IR" sz="4000" smtClean="0">
              <a:cs typeface="Homa" panose="00000400000000000000" pitchFamily="2" charset="-78"/>
            </a:endParaRPr>
          </a:p>
        </p:txBody>
      </p:sp>
      <p:sp>
        <p:nvSpPr>
          <p:cNvPr id="30723" name="Rectangle 3"/>
          <p:cNvSpPr>
            <a:spLocks noGrp="1" noChangeArrowheads="1"/>
          </p:cNvSpPr>
          <p:nvPr>
            <p:ph type="body" idx="1"/>
          </p:nvPr>
        </p:nvSpPr>
        <p:spPr/>
        <p:txBody>
          <a:bodyPr/>
          <a:lstStyle/>
          <a:p>
            <a:pPr algn="r" rtl="1" eaLnBrk="1" hangingPunct="1">
              <a:lnSpc>
                <a:spcPct val="90000"/>
              </a:lnSpc>
            </a:pPr>
            <a:r>
              <a:rPr lang="fa-IR" altLang="fa-IR" smtClean="0">
                <a:cs typeface="Nazanin" panose="00000400000000000000" pitchFamily="2" charset="-78"/>
              </a:rPr>
              <a:t>به حداقل رساندن آسپيراسيون</a:t>
            </a:r>
          </a:p>
          <a:p>
            <a:pPr algn="r" rtl="1" eaLnBrk="1" hangingPunct="1">
              <a:lnSpc>
                <a:spcPct val="90000"/>
              </a:lnSpc>
              <a:buFontTx/>
              <a:buNone/>
            </a:pPr>
            <a:r>
              <a:rPr lang="fa-IR" altLang="fa-IR" smtClean="0">
                <a:cs typeface="Nazanin" panose="00000400000000000000" pitchFamily="2" charset="-78"/>
              </a:rPr>
              <a:t>1- وضعيت خوابيده به پهلو</a:t>
            </a:r>
          </a:p>
          <a:p>
            <a:pPr algn="r" rtl="1" eaLnBrk="1" hangingPunct="1">
              <a:lnSpc>
                <a:spcPct val="90000"/>
              </a:lnSpc>
              <a:buFontTx/>
              <a:buNone/>
            </a:pPr>
            <a:r>
              <a:rPr lang="fa-IR" altLang="fa-IR" smtClean="0">
                <a:cs typeface="Nazanin" panose="00000400000000000000" pitchFamily="2" charset="-78"/>
              </a:rPr>
              <a:t>2- ساكشن كردن استفراغ و ترشحات دهاني</a:t>
            </a:r>
          </a:p>
          <a:p>
            <a:pPr algn="r" rtl="1" eaLnBrk="1" hangingPunct="1">
              <a:lnSpc>
                <a:spcPct val="90000"/>
              </a:lnSpc>
              <a:buFontTx/>
              <a:buNone/>
            </a:pPr>
            <a:r>
              <a:rPr lang="fa-IR" altLang="fa-IR" smtClean="0">
                <a:cs typeface="Nazanin" panose="00000400000000000000" pitchFamily="2" charset="-78"/>
              </a:rPr>
              <a:t>3- گرفتن عكس راديوگرافي قفسه صدري بعد از اتمام تشنج، براي رد آسپيراسيون</a:t>
            </a:r>
          </a:p>
          <a:p>
            <a:pPr algn="r" rtl="1" eaLnBrk="1" hangingPunct="1">
              <a:lnSpc>
                <a:spcPct val="90000"/>
              </a:lnSpc>
            </a:pPr>
            <a:r>
              <a:rPr lang="fa-IR" altLang="fa-IR" smtClean="0">
                <a:cs typeface="Nazanin" panose="00000400000000000000" pitchFamily="2" charset="-78"/>
              </a:rPr>
              <a:t>تجويز سولفات منيزيوم براي جلوگيري از تشنج هاي راجعه</a:t>
            </a:r>
          </a:p>
          <a:p>
            <a:pPr algn="r" rtl="1" eaLnBrk="1" hangingPunct="1">
              <a:lnSpc>
                <a:spcPct val="90000"/>
              </a:lnSpc>
            </a:pPr>
            <a:r>
              <a:rPr lang="fa-IR" altLang="fa-IR" smtClean="0">
                <a:cs typeface="Nazanin" panose="00000400000000000000" pitchFamily="2" charset="-78"/>
              </a:rPr>
              <a:t>كنترل هايپرتانسيون شديد</a:t>
            </a:r>
          </a:p>
          <a:p>
            <a:pPr algn="r" rtl="1" eaLnBrk="1" hangingPunct="1">
              <a:lnSpc>
                <a:spcPct val="90000"/>
              </a:lnSpc>
            </a:pPr>
            <a:r>
              <a:rPr lang="fa-IR" altLang="fa-IR" smtClean="0">
                <a:cs typeface="Nazanin" panose="00000400000000000000" pitchFamily="2" charset="-78"/>
              </a:rPr>
              <a:t>شروع روند زايمان</a:t>
            </a:r>
          </a:p>
          <a:p>
            <a:pPr eaLnBrk="1" hangingPunct="1">
              <a:lnSpc>
                <a:spcPct val="90000"/>
              </a:lnSpc>
            </a:pPr>
            <a:endParaRPr lang="en-US" altLang="fa-I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rtl="1" eaLnBrk="1" hangingPunct="1"/>
            <a:r>
              <a:rPr lang="fa-IR" altLang="fa-IR" sz="4000" smtClean="0">
                <a:cs typeface="Homa" panose="00000400000000000000" pitchFamily="2" charset="-78"/>
              </a:rPr>
              <a:t>رژيم هاي پيشنهادي سولفات منيزيوم در درمان تشنج هاي اكلامپتيك</a:t>
            </a:r>
            <a:endParaRPr lang="en-US" altLang="fa-IR" sz="4000" smtClean="0">
              <a:cs typeface="Homa" panose="00000400000000000000" pitchFamily="2" charset="-78"/>
            </a:endParaRPr>
          </a:p>
        </p:txBody>
      </p:sp>
      <p:sp>
        <p:nvSpPr>
          <p:cNvPr id="31747" name="Rectangle 3"/>
          <p:cNvSpPr>
            <a:spLocks noGrp="1" noChangeArrowheads="1"/>
          </p:cNvSpPr>
          <p:nvPr>
            <p:ph type="body" idx="1"/>
          </p:nvPr>
        </p:nvSpPr>
        <p:spPr>
          <a:xfrm>
            <a:off x="179388" y="1600200"/>
            <a:ext cx="8785225" cy="4997450"/>
          </a:xfrm>
        </p:spPr>
        <p:txBody>
          <a:bodyPr/>
          <a:lstStyle/>
          <a:p>
            <a:pPr algn="r" rtl="1" eaLnBrk="1" hangingPunct="1">
              <a:lnSpc>
                <a:spcPct val="80000"/>
              </a:lnSpc>
            </a:pPr>
            <a:r>
              <a:rPr lang="fa-IR" altLang="fa-IR" smtClean="0">
                <a:cs typeface="Nazanin" panose="00000400000000000000" pitchFamily="2" charset="-78"/>
              </a:rPr>
              <a:t>دوز </a:t>
            </a:r>
            <a:r>
              <a:rPr lang="en-US" altLang="fa-IR" smtClean="0">
                <a:cs typeface="Nazanin" panose="00000400000000000000" pitchFamily="2" charset="-78"/>
              </a:rPr>
              <a:t>Loading</a:t>
            </a:r>
            <a:r>
              <a:rPr lang="fa-IR" altLang="fa-IR" smtClean="0">
                <a:cs typeface="Nazanin" panose="00000400000000000000" pitchFamily="2" charset="-78"/>
              </a:rPr>
              <a:t>: </a:t>
            </a:r>
            <a:r>
              <a:rPr lang="en-US" altLang="fa-IR" smtClean="0">
                <a:cs typeface="Nazanin" panose="00000400000000000000" pitchFamily="2" charset="-78"/>
              </a:rPr>
              <a:t>g</a:t>
            </a:r>
            <a:r>
              <a:rPr lang="fa-IR" altLang="fa-IR" smtClean="0">
                <a:cs typeface="Nazanin" panose="00000400000000000000" pitchFamily="2" charset="-78"/>
              </a:rPr>
              <a:t>6 </a:t>
            </a:r>
            <a:r>
              <a:rPr lang="en-US" altLang="fa-IR" smtClean="0">
                <a:cs typeface="Nazanin" panose="00000400000000000000" pitchFamily="2" charset="-78"/>
              </a:rPr>
              <a:t>IV</a:t>
            </a:r>
            <a:r>
              <a:rPr lang="fa-IR" altLang="fa-IR" smtClean="0">
                <a:cs typeface="Nazanin" panose="00000400000000000000" pitchFamily="2" charset="-78"/>
              </a:rPr>
              <a:t> طي 30-20 دقيقه (</a:t>
            </a:r>
            <a:r>
              <a:rPr lang="en-US" altLang="fa-IR" smtClean="0">
                <a:cs typeface="Nazanin" panose="00000400000000000000" pitchFamily="2" charset="-78"/>
              </a:rPr>
              <a:t>g</a:t>
            </a:r>
            <a:r>
              <a:rPr lang="fa-IR" altLang="fa-IR" smtClean="0">
                <a:cs typeface="Nazanin" panose="00000400000000000000" pitchFamily="2" charset="-78"/>
              </a:rPr>
              <a:t>6 از محلول 50%، رقيق شده در </a:t>
            </a:r>
            <a:r>
              <a:rPr lang="en-US" altLang="fa-IR" smtClean="0">
                <a:cs typeface="Nazanin" panose="00000400000000000000" pitchFamily="2" charset="-78"/>
              </a:rPr>
              <a:t>cc</a:t>
            </a:r>
            <a:r>
              <a:rPr lang="fa-IR" altLang="fa-IR" smtClean="0">
                <a:cs typeface="Nazanin" panose="00000400000000000000" pitchFamily="2" charset="-78"/>
              </a:rPr>
              <a:t>150،</a:t>
            </a:r>
            <a:r>
              <a:rPr lang="en-US" altLang="fa-IR" smtClean="0">
                <a:cs typeface="Nazanin" panose="00000400000000000000" pitchFamily="2" charset="-78"/>
              </a:rPr>
              <a:t>D5W</a:t>
            </a:r>
            <a:r>
              <a:rPr lang="fa-IR" altLang="fa-IR" smtClean="0">
                <a:cs typeface="Nazanin" panose="00000400000000000000" pitchFamily="2" charset="-78"/>
              </a:rPr>
              <a:t>)</a:t>
            </a:r>
          </a:p>
          <a:p>
            <a:pPr algn="r" rtl="1" eaLnBrk="1" hangingPunct="1">
              <a:lnSpc>
                <a:spcPct val="80000"/>
              </a:lnSpc>
            </a:pPr>
            <a:r>
              <a:rPr lang="fa-IR" altLang="fa-IR" smtClean="0">
                <a:cs typeface="Nazanin" panose="00000400000000000000" pitchFamily="2" charset="-78"/>
              </a:rPr>
              <a:t>دوز نگهدارنده: </a:t>
            </a:r>
            <a:r>
              <a:rPr lang="en-US" altLang="fa-IR" smtClean="0">
                <a:cs typeface="Nazanin" panose="00000400000000000000" pitchFamily="2" charset="-78"/>
              </a:rPr>
              <a:t>g</a:t>
            </a:r>
            <a:r>
              <a:rPr lang="fa-IR" altLang="fa-IR" smtClean="0">
                <a:cs typeface="Nazanin" panose="00000400000000000000" pitchFamily="2" charset="-78"/>
              </a:rPr>
              <a:t>3-2 </a:t>
            </a:r>
            <a:r>
              <a:rPr lang="en-US" altLang="fa-IR" smtClean="0">
                <a:cs typeface="Nazanin" panose="00000400000000000000" pitchFamily="2" charset="-78"/>
              </a:rPr>
              <a:t>IV</a:t>
            </a:r>
            <a:r>
              <a:rPr lang="fa-IR" altLang="fa-IR" smtClean="0">
                <a:cs typeface="Nazanin" panose="00000400000000000000" pitchFamily="2" charset="-78"/>
              </a:rPr>
              <a:t> در ساعت (</a:t>
            </a:r>
            <a:r>
              <a:rPr lang="en-US" altLang="fa-IR" smtClean="0">
                <a:cs typeface="Nazanin" panose="00000400000000000000" pitchFamily="2" charset="-78"/>
              </a:rPr>
              <a:t>g</a:t>
            </a:r>
            <a:r>
              <a:rPr lang="fa-IR" altLang="fa-IR" smtClean="0">
                <a:cs typeface="Nazanin" panose="00000400000000000000" pitchFamily="2" charset="-78"/>
              </a:rPr>
              <a:t>40 در1 ليتر</a:t>
            </a:r>
            <a:r>
              <a:rPr lang="en-US" altLang="fa-IR" smtClean="0">
                <a:cs typeface="Nazanin" panose="00000400000000000000" pitchFamily="2" charset="-78"/>
              </a:rPr>
              <a:t> D5LR</a:t>
            </a:r>
            <a:r>
              <a:rPr lang="fa-IR" altLang="fa-IR" smtClean="0">
                <a:cs typeface="Nazanin" panose="00000400000000000000" pitchFamily="2" charset="-78"/>
              </a:rPr>
              <a:t> به مقدار </a:t>
            </a:r>
            <a:r>
              <a:rPr lang="en-US" altLang="fa-IR" smtClean="0">
                <a:cs typeface="Nazanin" panose="00000400000000000000" pitchFamily="2" charset="-78"/>
              </a:rPr>
              <a:t>cc/h</a:t>
            </a:r>
            <a:r>
              <a:rPr lang="fa-IR" altLang="fa-IR" smtClean="0">
                <a:cs typeface="Nazanin" panose="00000400000000000000" pitchFamily="2" charset="-78"/>
              </a:rPr>
              <a:t>50)</a:t>
            </a:r>
          </a:p>
          <a:p>
            <a:pPr algn="r" rtl="1" eaLnBrk="1" hangingPunct="1">
              <a:lnSpc>
                <a:spcPct val="80000"/>
              </a:lnSpc>
            </a:pPr>
            <a:endParaRPr lang="fa-IR" altLang="fa-IR" smtClean="0">
              <a:cs typeface="Nazanin" panose="00000400000000000000" pitchFamily="2" charset="-78"/>
            </a:endParaRPr>
          </a:p>
          <a:p>
            <a:pPr algn="r" rtl="1" eaLnBrk="1" hangingPunct="1">
              <a:lnSpc>
                <a:spcPct val="80000"/>
              </a:lnSpc>
            </a:pPr>
            <a:r>
              <a:rPr lang="fa-IR" altLang="fa-IR" smtClean="0">
                <a:cs typeface="Nazanin" panose="00000400000000000000" pitchFamily="2" charset="-78"/>
              </a:rPr>
              <a:t>اگر تشنج باز هم مقاوم بود(2% موارد) </a:t>
            </a:r>
            <a:r>
              <a:rPr lang="en-US" altLang="fa-IR" smtClean="0">
                <a:cs typeface="Nazanin" panose="00000400000000000000" pitchFamily="2" charset="-78"/>
              </a:rPr>
              <a:t>mg</a:t>
            </a:r>
            <a:r>
              <a:rPr lang="fa-IR" altLang="fa-IR" smtClean="0">
                <a:cs typeface="Nazanin" panose="00000400000000000000" pitchFamily="2" charset="-78"/>
              </a:rPr>
              <a:t>250 سديم آموباربيتال </a:t>
            </a:r>
            <a:r>
              <a:rPr lang="en-US" altLang="fa-IR" smtClean="0">
                <a:cs typeface="Nazanin" panose="00000400000000000000" pitchFamily="2" charset="-78"/>
              </a:rPr>
              <a:t>IV</a:t>
            </a:r>
            <a:r>
              <a:rPr lang="fa-IR" altLang="fa-IR" smtClean="0">
                <a:cs typeface="Nazanin" panose="00000400000000000000" pitchFamily="2" charset="-78"/>
              </a:rPr>
              <a:t> طي 5 دقيقه</a:t>
            </a:r>
          </a:p>
          <a:p>
            <a:pPr algn="r" rtl="1" eaLnBrk="1" hangingPunct="1">
              <a:lnSpc>
                <a:spcPct val="80000"/>
              </a:lnSpc>
            </a:pPr>
            <a:r>
              <a:rPr lang="fa-IR" altLang="fa-IR" smtClean="0">
                <a:cs typeface="Nazanin" panose="00000400000000000000" pitchFamily="2" charset="-78"/>
              </a:rPr>
              <a:t>در بعضی موارد: لوله گذاري داخل تراشه و فلج عضلاني</a:t>
            </a:r>
          </a:p>
          <a:p>
            <a:pPr algn="r" rtl="1" eaLnBrk="1" hangingPunct="1">
              <a:lnSpc>
                <a:spcPct val="80000"/>
              </a:lnSpc>
            </a:pPr>
            <a:r>
              <a:rPr lang="fa-IR" altLang="fa-IR" smtClean="0">
                <a:cs typeface="Nazanin" panose="00000400000000000000" pitchFamily="2" charset="-78"/>
              </a:rPr>
              <a:t>دوز داخل عضلاني: </a:t>
            </a:r>
            <a:r>
              <a:rPr lang="en-US" altLang="fa-IR" smtClean="0">
                <a:cs typeface="Nazanin" panose="00000400000000000000" pitchFamily="2" charset="-78"/>
              </a:rPr>
              <a:t>g</a:t>
            </a:r>
            <a:r>
              <a:rPr lang="fa-IR" altLang="fa-IR" smtClean="0">
                <a:cs typeface="Nazanin" panose="00000400000000000000" pitchFamily="2" charset="-78"/>
              </a:rPr>
              <a:t>10 </a:t>
            </a:r>
            <a:r>
              <a:rPr lang="en-US" altLang="fa-IR" smtClean="0">
                <a:cs typeface="Nazanin" panose="00000400000000000000" pitchFamily="2" charset="-78"/>
              </a:rPr>
              <a:t>IM</a:t>
            </a:r>
            <a:r>
              <a:rPr lang="fa-IR" altLang="fa-IR" smtClean="0">
                <a:cs typeface="Nazanin" panose="00000400000000000000" pitchFamily="2" charset="-78"/>
              </a:rPr>
              <a:t>(</a:t>
            </a:r>
            <a:r>
              <a:rPr lang="en-US" altLang="fa-IR" smtClean="0">
                <a:cs typeface="Nazanin" panose="00000400000000000000" pitchFamily="2" charset="-78"/>
              </a:rPr>
              <a:t>cc</a:t>
            </a:r>
            <a:r>
              <a:rPr lang="fa-IR" altLang="fa-IR" smtClean="0">
                <a:cs typeface="Nazanin" panose="00000400000000000000" pitchFamily="2" charset="-78"/>
              </a:rPr>
              <a:t>20 از 50% سولفات منيزيوم، نيمي از دوز در هر كدام از باسن ها)</a:t>
            </a:r>
            <a:endParaRPr lang="en-US" altLang="fa-IR" smtClean="0">
              <a:cs typeface="Nazanin" panose="00000400000000000000"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rtl="1" eaLnBrk="1" hangingPunct="1"/>
            <a:r>
              <a:rPr lang="fa-IR" altLang="fa-IR" sz="4000" smtClean="0">
                <a:cs typeface="Homa" panose="00000400000000000000" pitchFamily="2" charset="-78"/>
              </a:rPr>
              <a:t>سطوح منيزيوم سرمي و يافته هاي باليني مربوطه</a:t>
            </a:r>
            <a:endParaRPr lang="en-US" altLang="fa-IR" sz="4000" smtClean="0">
              <a:cs typeface="Homa" panose="00000400000000000000" pitchFamily="2" charset="-78"/>
            </a:endParaRPr>
          </a:p>
        </p:txBody>
      </p:sp>
      <p:graphicFrame>
        <p:nvGraphicFramePr>
          <p:cNvPr id="36908" name="Group 44"/>
          <p:cNvGraphicFramePr>
            <a:graphicFrameLocks noGrp="1"/>
          </p:cNvGraphicFramePr>
          <p:nvPr>
            <p:ph idx="1"/>
          </p:nvPr>
        </p:nvGraphicFramePr>
        <p:xfrm>
          <a:off x="457200" y="1600200"/>
          <a:ext cx="8229600" cy="4664075"/>
        </p:xfrm>
        <a:graphic>
          <a:graphicData uri="http://schemas.openxmlformats.org/drawingml/2006/table">
            <a:tbl>
              <a:tblPr/>
              <a:tblGrid>
                <a:gridCol w="4114800"/>
                <a:gridCol w="4114800"/>
              </a:tblGrid>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1" i="0" u="none" strike="noStrike" cap="none" normalizeH="0" baseline="0" smtClean="0">
                          <a:ln>
                            <a:noFill/>
                          </a:ln>
                          <a:solidFill>
                            <a:schemeClr val="tx1"/>
                          </a:solidFill>
                          <a:effectLst/>
                          <a:latin typeface="Arial" panose="020B0604020202020204" pitchFamily="34" charset="0"/>
                          <a:cs typeface="Nazanin" pitchFamily="2" charset="-78"/>
                        </a:rPr>
                        <a:t>سطح سرمي</a:t>
                      </a:r>
                      <a:endParaRPr kumimoji="0" lang="en-US" altLang="fa-IR" sz="2800" b="1"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1" i="0" u="none" strike="noStrike" cap="none" normalizeH="0" baseline="0" smtClean="0">
                          <a:ln>
                            <a:noFill/>
                          </a:ln>
                          <a:solidFill>
                            <a:schemeClr val="tx1"/>
                          </a:solidFill>
                          <a:effectLst/>
                          <a:latin typeface="Arial" panose="020B0604020202020204" pitchFamily="34" charset="0"/>
                          <a:cs typeface="Nazanin" pitchFamily="2" charset="-78"/>
                        </a:rPr>
                        <a:t>يافته باليني</a:t>
                      </a:r>
                      <a:endParaRPr kumimoji="0" lang="en-US" altLang="fa-IR" sz="2800" b="1"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12- 8  </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از بين رفتن رفلكس پاتلار</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12- 9</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احساس گرما</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12- 10</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دو بيني</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12- 10</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خواب آلودگي</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12- 10</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سخن گفتن مبهم</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17- 15</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فلج عضلاني</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17- 15</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مشكلات تنفسي</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23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rPr>
                        <a:t>Mg/dl</a:t>
                      </a: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 35- 30</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algn="l" rtl="0"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altLang="fa-IR" sz="2800" b="0" i="0" u="none" strike="noStrike" cap="none" normalizeH="0" baseline="0" smtClean="0">
                          <a:ln>
                            <a:noFill/>
                          </a:ln>
                          <a:solidFill>
                            <a:schemeClr val="tx1"/>
                          </a:solidFill>
                          <a:effectLst/>
                          <a:latin typeface="Arial" panose="020B0604020202020204" pitchFamily="34" charset="0"/>
                          <a:cs typeface="Nazanin" pitchFamily="2" charset="-78"/>
                        </a:rPr>
                        <a:t>ايست قلبي</a:t>
                      </a:r>
                      <a:endParaRPr kumimoji="0" lang="en-US" altLang="fa-IR" sz="2800" b="0" i="0" u="none" strike="noStrike" cap="none" normalizeH="0" baseline="0" smtClean="0">
                        <a:ln>
                          <a:noFill/>
                        </a:ln>
                        <a:solidFill>
                          <a:schemeClr val="tx1"/>
                        </a:solidFill>
                        <a:effectLst/>
                        <a:latin typeface="Arial" panose="020B0604020202020204" pitchFamily="34" charset="0"/>
                        <a:cs typeface="Nazanin" pitchFamily="2" charset="-7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fa-IR" altLang="fa-IR" smtClean="0">
                <a:cs typeface="Homa" panose="00000400000000000000" pitchFamily="2" charset="-78"/>
              </a:rPr>
              <a:t>نحوه برخورد با مسموميت با منيزيوم</a:t>
            </a:r>
            <a:endParaRPr lang="en-US" altLang="fa-IR" smtClean="0">
              <a:cs typeface="Homa" panose="00000400000000000000" pitchFamily="2" charset="-78"/>
            </a:endParaRPr>
          </a:p>
        </p:txBody>
      </p:sp>
      <p:sp>
        <p:nvSpPr>
          <p:cNvPr id="33795" name="Rectangle 3"/>
          <p:cNvSpPr>
            <a:spLocks noGrp="1" noChangeArrowheads="1"/>
          </p:cNvSpPr>
          <p:nvPr>
            <p:ph type="body" idx="1"/>
          </p:nvPr>
        </p:nvSpPr>
        <p:spPr/>
        <p:txBody>
          <a:bodyPr/>
          <a:lstStyle/>
          <a:p>
            <a:pPr algn="r" rtl="1" eaLnBrk="1" hangingPunct="1"/>
            <a:r>
              <a:rPr lang="fa-IR" altLang="fa-IR" smtClean="0">
                <a:cs typeface="Nazanin" panose="00000400000000000000" pitchFamily="2" charset="-78"/>
              </a:rPr>
              <a:t>انفوزيون سولفات منيزيوم را قطع كنيد.</a:t>
            </a:r>
          </a:p>
          <a:p>
            <a:pPr algn="r" rtl="1" eaLnBrk="1" hangingPunct="1"/>
            <a:r>
              <a:rPr lang="fa-IR" altLang="fa-IR" smtClean="0">
                <a:cs typeface="Nazanin" panose="00000400000000000000" pitchFamily="2" charset="-78"/>
              </a:rPr>
              <a:t>تجويز اكسيژن كمكي را شروع كنيد.</a:t>
            </a:r>
          </a:p>
          <a:p>
            <a:pPr algn="r" rtl="1" eaLnBrk="1" hangingPunct="1"/>
            <a:r>
              <a:rPr lang="fa-IR" altLang="fa-IR" smtClean="0">
                <a:cs typeface="Nazanin" panose="00000400000000000000" pitchFamily="2" charset="-78"/>
              </a:rPr>
              <a:t>سطح سرمي منيزيوم را چك كنيد.</a:t>
            </a:r>
          </a:p>
          <a:p>
            <a:pPr algn="r" rtl="1" eaLnBrk="1" hangingPunct="1"/>
            <a:r>
              <a:rPr lang="fa-IR" altLang="fa-IR" smtClean="0">
                <a:cs typeface="Nazanin" panose="00000400000000000000" pitchFamily="2" charset="-78"/>
              </a:rPr>
              <a:t>يك گرم گلوكونات كلسيم (</a:t>
            </a:r>
            <a:r>
              <a:rPr lang="en-US" altLang="fa-IR" smtClean="0">
                <a:cs typeface="Nazanin" panose="00000400000000000000" pitchFamily="2" charset="-78"/>
              </a:rPr>
              <a:t>cc</a:t>
            </a:r>
            <a:r>
              <a:rPr lang="fa-IR" altLang="fa-IR" smtClean="0">
                <a:cs typeface="Nazanin" panose="00000400000000000000" pitchFamily="2" charset="-78"/>
              </a:rPr>
              <a:t>10 از كلسيم گلوكونات 10%) را به صورت داخل وريدي آهسته تزريق كنيد.</a:t>
            </a:r>
          </a:p>
          <a:p>
            <a:pPr algn="r" rtl="1" eaLnBrk="1" hangingPunct="1"/>
            <a:r>
              <a:rPr lang="fa-IR" altLang="fa-IR" smtClean="0">
                <a:cs typeface="Nazanin" panose="00000400000000000000" pitchFamily="2" charset="-78"/>
              </a:rPr>
              <a:t>درصورت لزوم تجويز گلوكونات كلسيم را تكرار كنيد.</a:t>
            </a:r>
          </a:p>
          <a:p>
            <a:pPr algn="r" rtl="1" eaLnBrk="1" hangingPunct="1"/>
            <a:r>
              <a:rPr lang="fa-IR" altLang="fa-IR" smtClean="0">
                <a:cs typeface="Nazanin" panose="00000400000000000000" pitchFamily="2" charset="-78"/>
              </a:rPr>
              <a:t>اگر ايست تنفسي رخ داد، احياء قلبي ريوي را شروع كنيد.</a:t>
            </a:r>
            <a:endParaRPr lang="en-US" altLang="fa-IR" smtClean="0">
              <a:cs typeface="Nazanin" panose="00000400000000000000"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68313" y="0"/>
            <a:ext cx="8229600" cy="1125538"/>
          </a:xfrm>
        </p:spPr>
        <p:txBody>
          <a:bodyPr/>
          <a:lstStyle/>
          <a:p>
            <a:pPr rtl="1" eaLnBrk="1" hangingPunct="1"/>
            <a:r>
              <a:rPr lang="fa-IR" altLang="fa-IR" smtClean="0">
                <a:cs typeface="Homa" panose="00000400000000000000" pitchFamily="2" charset="-78"/>
              </a:rPr>
              <a:t>نكته ها:</a:t>
            </a:r>
            <a:endParaRPr lang="en-US" altLang="fa-IR" smtClean="0">
              <a:cs typeface="Homa" panose="00000400000000000000" pitchFamily="2" charset="-78"/>
            </a:endParaRPr>
          </a:p>
        </p:txBody>
      </p:sp>
      <p:sp>
        <p:nvSpPr>
          <p:cNvPr id="34819" name="Rectangle 3"/>
          <p:cNvSpPr>
            <a:spLocks noGrp="1" noChangeArrowheads="1"/>
          </p:cNvSpPr>
          <p:nvPr>
            <p:ph type="body" idx="1"/>
          </p:nvPr>
        </p:nvSpPr>
        <p:spPr>
          <a:xfrm>
            <a:off x="0" y="1268413"/>
            <a:ext cx="9144000" cy="5256212"/>
          </a:xfrm>
        </p:spPr>
        <p:txBody>
          <a:bodyPr/>
          <a:lstStyle/>
          <a:p>
            <a:pPr algn="r" rtl="1" eaLnBrk="1" hangingPunct="1">
              <a:lnSpc>
                <a:spcPct val="80000"/>
              </a:lnSpc>
            </a:pPr>
            <a:r>
              <a:rPr lang="fa-IR" altLang="fa-IR" sz="3600" smtClean="0">
                <a:cs typeface="Nazanin" panose="00000400000000000000" pitchFamily="2" charset="-78"/>
              </a:rPr>
              <a:t>تشخيص صحيح، در مراقبت از زنان مبتلا به افزايش فشار خون در حاملگي ضروري است.</a:t>
            </a:r>
          </a:p>
          <a:p>
            <a:pPr algn="r" rtl="1" eaLnBrk="1" hangingPunct="1">
              <a:lnSpc>
                <a:spcPct val="80000"/>
              </a:lnSpc>
            </a:pPr>
            <a:r>
              <a:rPr lang="fa-IR" altLang="fa-IR" sz="3600" smtClean="0">
                <a:cs typeface="Nazanin" panose="00000400000000000000" pitchFamily="2" charset="-78"/>
              </a:rPr>
              <a:t>هيچ اتيولوژي، روش پيشگيري يا روش غربالگري شناخته شده اي براي پره اكلامپسي موجود نيست.</a:t>
            </a:r>
          </a:p>
          <a:p>
            <a:pPr algn="r" rtl="1" eaLnBrk="1" hangingPunct="1">
              <a:lnSpc>
                <a:spcPct val="80000"/>
              </a:lnSpc>
            </a:pPr>
            <a:r>
              <a:rPr lang="fa-IR" altLang="fa-IR" sz="3600" smtClean="0">
                <a:cs typeface="Nazanin" panose="00000400000000000000" pitchFamily="2" charset="-78"/>
              </a:rPr>
              <a:t>در بيماران مبتلا به پره اكلامپسي و اكلامپسي استفاده از سولفات منيزيوم براي پيشگيري از تشنج ها توصيه مي شود.</a:t>
            </a:r>
          </a:p>
          <a:p>
            <a:pPr algn="r" rtl="1" eaLnBrk="1" hangingPunct="1">
              <a:lnSpc>
                <a:spcPct val="80000"/>
              </a:lnSpc>
            </a:pPr>
            <a:r>
              <a:rPr lang="fa-IR" altLang="fa-IR" sz="3600" smtClean="0">
                <a:cs typeface="Nazanin" panose="00000400000000000000" pitchFamily="2" charset="-78"/>
              </a:rPr>
              <a:t>عاقبت جنين در بيماران مبتلا به پره اكلامپسي قوياً وابسته به سن حاملگي در هنگام وضع حمل است. بر اين اساس طولاني كردن حاملگي ها در بيماران مبتلا به پره اكلامپسي بايد همراه با نظارت از نزديك بر وضعيت مادر و جنين باشد.</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rtl="1" eaLnBrk="1" hangingPunct="1"/>
            <a:r>
              <a:rPr lang="fa-IR" altLang="fa-IR" smtClean="0">
                <a:cs typeface="Homa" panose="00000400000000000000" pitchFamily="2" charset="-78"/>
              </a:rPr>
              <a:t>نكته ها:</a:t>
            </a:r>
            <a:endParaRPr lang="en-US" altLang="fa-IR" smtClean="0">
              <a:cs typeface="Homa" panose="00000400000000000000" pitchFamily="2" charset="-78"/>
            </a:endParaRPr>
          </a:p>
        </p:txBody>
      </p:sp>
      <p:sp>
        <p:nvSpPr>
          <p:cNvPr id="35843" name="Rectangle 3"/>
          <p:cNvSpPr>
            <a:spLocks noGrp="1" noChangeArrowheads="1"/>
          </p:cNvSpPr>
          <p:nvPr>
            <p:ph type="body" idx="1"/>
          </p:nvPr>
        </p:nvSpPr>
        <p:spPr>
          <a:xfrm>
            <a:off x="179388" y="1600200"/>
            <a:ext cx="8507412" cy="4525963"/>
          </a:xfrm>
        </p:spPr>
        <p:txBody>
          <a:bodyPr/>
          <a:lstStyle/>
          <a:p>
            <a:pPr algn="r" rtl="1" eaLnBrk="1" hangingPunct="1">
              <a:lnSpc>
                <a:spcPct val="80000"/>
              </a:lnSpc>
            </a:pPr>
            <a:r>
              <a:rPr lang="fa-IR" altLang="fa-IR" sz="3500" smtClean="0">
                <a:cs typeface="Nazanin" panose="00000400000000000000" pitchFamily="2" charset="-78"/>
              </a:rPr>
              <a:t>فشار خون </a:t>
            </a:r>
            <a:r>
              <a:rPr lang="fa-IR" altLang="fa-IR" sz="3500" smtClean="0"/>
              <a:t>≥</a:t>
            </a:r>
            <a:r>
              <a:rPr lang="fa-IR" altLang="fa-IR" sz="3500" smtClean="0">
                <a:cs typeface="Nazanin" panose="00000400000000000000" pitchFamily="2" charset="-78"/>
              </a:rPr>
              <a:t> 110/170</a:t>
            </a:r>
            <a:r>
              <a:rPr lang="en-US" altLang="fa-IR" sz="3500" smtClean="0">
                <a:cs typeface="Nazanin" panose="00000400000000000000" pitchFamily="2" charset="-78"/>
              </a:rPr>
              <a:t> </a:t>
            </a:r>
            <a:r>
              <a:rPr lang="fa-IR" altLang="fa-IR" sz="3500" smtClean="0">
                <a:cs typeface="Nazanin" panose="00000400000000000000" pitchFamily="2" charset="-78"/>
              </a:rPr>
              <a:t>نياز به مداخله دارد.</a:t>
            </a:r>
          </a:p>
          <a:p>
            <a:pPr algn="r" rtl="1" eaLnBrk="1" hangingPunct="1">
              <a:lnSpc>
                <a:spcPct val="80000"/>
              </a:lnSpc>
            </a:pPr>
            <a:r>
              <a:rPr lang="fa-IR" altLang="fa-IR" sz="3500" smtClean="0">
                <a:cs typeface="Nazanin" panose="00000400000000000000" pitchFamily="2" charset="-78"/>
              </a:rPr>
              <a:t>در هر بيمار مبتلا به سندرم </a:t>
            </a:r>
            <a:r>
              <a:rPr lang="en-US" altLang="fa-IR" sz="3500" smtClean="0">
                <a:cs typeface="Nazanin" panose="00000400000000000000" pitchFamily="2" charset="-78"/>
              </a:rPr>
              <a:t>HELLP</a:t>
            </a:r>
            <a:r>
              <a:rPr lang="fa-IR" altLang="fa-IR" sz="3500" smtClean="0">
                <a:cs typeface="Nazanin" panose="00000400000000000000" pitchFamily="2" charset="-78"/>
              </a:rPr>
              <a:t> بايد ارزيابي هاي آزمايشگاهي بدون توجه به مقدار فشارخون انجام شود.</a:t>
            </a:r>
          </a:p>
          <a:p>
            <a:pPr algn="r" rtl="1" eaLnBrk="1" hangingPunct="1">
              <a:lnSpc>
                <a:spcPct val="80000"/>
              </a:lnSpc>
            </a:pPr>
            <a:r>
              <a:rPr lang="fa-IR" altLang="fa-IR" sz="3500" smtClean="0">
                <a:cs typeface="Nazanin" panose="00000400000000000000" pitchFamily="2" charset="-78"/>
              </a:rPr>
              <a:t>ارزيابي بيمار مبتلا به فشارخون مزمن بايد شامل مونيتورينگ براي بررسي آسيب به ارگان هدف باشد.</a:t>
            </a:r>
          </a:p>
          <a:p>
            <a:pPr algn="r" rtl="1" eaLnBrk="1" hangingPunct="1">
              <a:lnSpc>
                <a:spcPct val="80000"/>
              </a:lnSpc>
            </a:pPr>
            <a:r>
              <a:rPr lang="fa-IR" altLang="fa-IR" sz="3500" smtClean="0">
                <a:cs typeface="Nazanin" panose="00000400000000000000" pitchFamily="2" charset="-78"/>
              </a:rPr>
              <a:t>نحوه برخورد با اين بيماران بستگي به درجه هايپرتانسيون دارد.</a:t>
            </a:r>
          </a:p>
          <a:p>
            <a:pPr algn="r" rtl="1" eaLnBrk="1" hangingPunct="1">
              <a:lnSpc>
                <a:spcPct val="80000"/>
              </a:lnSpc>
            </a:pPr>
            <a:r>
              <a:rPr lang="fa-IR" altLang="fa-IR" sz="3500" smtClean="0">
                <a:cs typeface="Nazanin" panose="00000400000000000000" pitchFamily="2" charset="-78"/>
              </a:rPr>
              <a:t>هر بيمار مبتلا به فشارخون مزمن با خطر افزايش يافته اضافه شدن پره اكلامپسي مواجه است.</a:t>
            </a:r>
            <a:endParaRPr lang="en-US" altLang="fa-IR" sz="3500" smtClean="0">
              <a:cs typeface="Nazanin" panose="00000400000000000000" pitchFamily="2" charset="-78"/>
            </a:endParaRPr>
          </a:p>
          <a:p>
            <a:pPr algn="r" rtl="1" eaLnBrk="1" hangingPunct="1">
              <a:lnSpc>
                <a:spcPct val="80000"/>
              </a:lnSpc>
            </a:pPr>
            <a:endParaRPr lang="en-US" altLang="fa-IR" sz="2800" smtClean="0"/>
          </a:p>
        </p:txBody>
      </p:sp>
    </p:spTree>
  </p:cSld>
  <p:clrMapOvr>
    <a:masterClrMapping/>
  </p:clrMapOvr>
</p:sld>
</file>

<file path=ppt/theme/theme1.xml><?xml version="1.0" encoding="utf-8"?>
<a:theme xmlns:a="http://schemas.openxmlformats.org/drawingml/2006/main" name="Default Design">
  <a:themeElements>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2D2015"/>
        </a:dk1>
        <a:lt1>
          <a:srgbClr val="FFFFFF"/>
        </a:lt1>
        <a:dk2>
          <a:srgbClr val="83633D"/>
        </a:dk2>
        <a:lt2>
          <a:srgbClr val="DFC08D"/>
        </a:lt2>
        <a:accent1>
          <a:srgbClr val="8C7B70"/>
        </a:accent1>
        <a:accent2>
          <a:srgbClr val="8F5F2F"/>
        </a:accent2>
        <a:accent3>
          <a:srgbClr val="C1B7AF"/>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4">
        <a:dk1>
          <a:srgbClr val="2D2015"/>
        </a:dk1>
        <a:lt1>
          <a:srgbClr val="FFFFFF"/>
        </a:lt1>
        <a:dk2>
          <a:srgbClr val="AC8250"/>
        </a:dk2>
        <a:lt2>
          <a:srgbClr val="DFC08D"/>
        </a:lt2>
        <a:accent1>
          <a:srgbClr val="8C7B70"/>
        </a:accent1>
        <a:accent2>
          <a:srgbClr val="8F5F2F"/>
        </a:accent2>
        <a:accent3>
          <a:srgbClr val="D2C1B3"/>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5">
        <a:dk1>
          <a:srgbClr val="2D2015"/>
        </a:dk1>
        <a:lt1>
          <a:srgbClr val="FFFFFF"/>
        </a:lt1>
        <a:dk2>
          <a:srgbClr val="BC996E"/>
        </a:dk2>
        <a:lt2>
          <a:srgbClr val="DFC08D"/>
        </a:lt2>
        <a:accent1>
          <a:srgbClr val="8C7B70"/>
        </a:accent1>
        <a:accent2>
          <a:srgbClr val="8F5F2F"/>
        </a:accent2>
        <a:accent3>
          <a:srgbClr val="DACABA"/>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6">
        <a:dk1>
          <a:srgbClr val="2D2015"/>
        </a:dk1>
        <a:lt1>
          <a:srgbClr val="FFFFFF"/>
        </a:lt1>
        <a:dk2>
          <a:srgbClr val="D0B798"/>
        </a:dk2>
        <a:lt2>
          <a:srgbClr val="DFC08D"/>
        </a:lt2>
        <a:accent1>
          <a:srgbClr val="8C7B70"/>
        </a:accent1>
        <a:accent2>
          <a:srgbClr val="8F5F2F"/>
        </a:accent2>
        <a:accent3>
          <a:srgbClr val="E4D8CA"/>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217</TotalTime>
  <Words>1613</Words>
  <Application>Microsoft Office PowerPoint</Application>
  <PresentationFormat>On-screen Show (4:3)</PresentationFormat>
  <Paragraphs>216</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B Titr</vt:lpstr>
      <vt:lpstr>Homa</vt:lpstr>
      <vt:lpstr>Nazanin</vt:lpstr>
      <vt:lpstr>Tahoma</vt:lpstr>
      <vt:lpstr>Default Design</vt:lpstr>
      <vt:lpstr>PowerPoint Presentation</vt:lpstr>
      <vt:lpstr>اختلالات هيپرتانسيو در حاملگي</vt:lpstr>
      <vt:lpstr>تعريف هايپرتانسيون</vt:lpstr>
      <vt:lpstr>تعريف پروتئينوري</vt:lpstr>
      <vt:lpstr>هيپرتانسيون ناشي از حاملگي</vt:lpstr>
      <vt:lpstr>پره اكلامپسي</vt:lpstr>
      <vt:lpstr>عوامل خطر پره اكلامپسي</vt:lpstr>
      <vt:lpstr>عوامل خطر پره اكلامپسي</vt:lpstr>
      <vt:lpstr>علت پره اكلامپسي</vt:lpstr>
      <vt:lpstr>پره اكلامپسي شديد</vt:lpstr>
      <vt:lpstr>اكلامپسي</vt:lpstr>
      <vt:lpstr>قلب و عروق</vt:lpstr>
      <vt:lpstr>خون</vt:lpstr>
      <vt:lpstr>كليه</vt:lpstr>
      <vt:lpstr>كبد</vt:lpstr>
      <vt:lpstr>سيستم عصبي مركزي</vt:lpstr>
      <vt:lpstr>جنين و جفت</vt:lpstr>
      <vt:lpstr>نحوه برخورد با پره اكلامپسي خفيف</vt:lpstr>
      <vt:lpstr>بررسي فوري در صورت بروز علائم و نشانه هاي زير:</vt:lpstr>
      <vt:lpstr>PowerPoint Presentation</vt:lpstr>
      <vt:lpstr>نحوه برخورد با پره اكلامپسي شديد</vt:lpstr>
      <vt:lpstr>PowerPoint Presentation</vt:lpstr>
      <vt:lpstr>PowerPoint Presentation</vt:lpstr>
      <vt:lpstr>نحوه برخورد با بيمار در جريان وضع حمل</vt:lpstr>
      <vt:lpstr>سندرم HELLP</vt:lpstr>
      <vt:lpstr>نحوه برخورد با سندرم HELLP</vt:lpstr>
      <vt:lpstr>PowerPoint Presentation</vt:lpstr>
      <vt:lpstr>نحوه برخورد با اكلامپسي</vt:lpstr>
      <vt:lpstr>نحوه برخورد با اكلامپسي</vt:lpstr>
      <vt:lpstr>رژيم هاي پيشنهادي سولفات منيزيوم در درمان تشنج هاي اكلامپتيك</vt:lpstr>
      <vt:lpstr>سطوح منيزيوم سرمي و يافته هاي باليني مربوطه</vt:lpstr>
      <vt:lpstr>نحوه برخورد با مسموميت با منيزيوم</vt:lpstr>
      <vt:lpstr>نكته ها:</vt:lpstr>
      <vt:lpstr>نكته ها:</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comp</dc:creator>
  <cp:lastModifiedBy>DadeFam-43262657</cp:lastModifiedBy>
  <cp:revision>34</cp:revision>
  <dcterms:created xsi:type="dcterms:W3CDTF">2008-02-04T15:20:03Z</dcterms:created>
  <dcterms:modified xsi:type="dcterms:W3CDTF">2023-08-09T04:15:21Z</dcterms:modified>
</cp:coreProperties>
</file>