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sldIdLst>
    <p:sldId id="256" r:id="rId2"/>
    <p:sldId id="270" r:id="rId3"/>
    <p:sldId id="259" r:id="rId4"/>
    <p:sldId id="260" r:id="rId5"/>
    <p:sldId id="267" r:id="rId6"/>
    <p:sldId id="268" r:id="rId7"/>
    <p:sldId id="265" r:id="rId8"/>
    <p:sldId id="269"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nknown User" initial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5/28/2020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59470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80438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58811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56631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5/28/2020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5693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5/28/2020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05496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5/28/2020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04856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9595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98492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07576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47687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80561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92933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5/28/2020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95913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5/28/2020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6271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83456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548257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595149D1-9D1E-4404-9F6C-C067FEBE9C60}" type="datetimeFigureOut">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0D2A02-ED93-4670-A469-F9DAC26CF599}" type="slidenum">
              <a:rPr lang="en-US" smtClean="0"/>
              <a:t>‹#›</a:t>
            </a:fld>
            <a:endParaRPr lang="en-US"/>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8102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5/28/2020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41930211"/>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 id="2147483961" r:id="rId13"/>
    <p:sldLayoutId id="2147483962" r:id="rId14"/>
    <p:sldLayoutId id="2147483963" r:id="rId15"/>
    <p:sldLayoutId id="2147483964" r:id="rId16"/>
    <p:sldLayoutId id="2147483965" r:id="rId17"/>
    <p:sldLayoutId id="2147483966" r:id="rId18"/>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72A97065-93BB-3149-91F0-56C27FB098EC}"/>
              </a:ext>
            </a:extLst>
          </p:cNvPr>
          <p:cNvSpPr>
            <a:spLocks noGrp="1"/>
          </p:cNvSpPr>
          <p:nvPr>
            <p:ph type="title"/>
          </p:nvPr>
        </p:nvSpPr>
        <p:spPr>
          <a:xfrm>
            <a:off x="838200" y="365125"/>
            <a:ext cx="10515600" cy="6302375"/>
          </a:xfrm>
        </p:spPr>
        <p:txBody>
          <a:bodyPr/>
          <a:lstStyle/>
          <a:p>
            <a:endParaRPr lang="en-US"/>
          </a:p>
        </p:txBody>
      </p:sp>
      <p:pic>
        <p:nvPicPr>
          <p:cNvPr id="5" name="Picture 5">
            <a:extLst>
              <a:ext uri="{FF2B5EF4-FFF2-40B4-BE49-F238E27FC236}">
                <a16:creationId xmlns:a16="http://schemas.microsoft.com/office/drawing/2014/main" xmlns="" id="{48B6273A-5902-9048-8A9D-FF61A567C2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val="671253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FE21DB-A732-5F4C-B49A-F0A9F12A6EF1}"/>
              </a:ext>
            </a:extLst>
          </p:cNvPr>
          <p:cNvSpPr>
            <a:spLocks noGrp="1"/>
          </p:cNvSpPr>
          <p:nvPr>
            <p:ph type="title"/>
          </p:nvPr>
        </p:nvSpPr>
        <p:spPr>
          <a:xfrm>
            <a:off x="881743" y="337910"/>
            <a:ext cx="10428514" cy="5485946"/>
          </a:xfrm>
        </p:spPr>
        <p:txBody>
          <a:bodyPr/>
          <a:lstStyle/>
          <a:p>
            <a:pPr marL="0" indent="0" algn="ctr" rtl="1">
              <a:buNone/>
            </a:pP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err="1">
                <a:solidFill>
                  <a:schemeClr val="tx1"/>
                </a:solidFill>
                <a:latin typeface="Arial" panose="020B0604020202020204" pitchFamily="34" charset="0"/>
                <a:cs typeface="Arial" panose="020B0604020202020204" pitchFamily="34" charset="0"/>
              </a:rPr>
              <a:t>عنوان</a:t>
            </a:r>
            <a:endParaRPr lang="en-US" sz="4400" dirty="0">
              <a:solidFill>
                <a:schemeClr val="tx1"/>
              </a:solidFill>
              <a:latin typeface="Arial" panose="020B0604020202020204" pitchFamily="34" charset="0"/>
              <a:cs typeface="Arial" panose="020B0604020202020204" pitchFamily="34" charset="0"/>
            </a:endParaRPr>
          </a:p>
          <a:p>
            <a:pPr marL="0" indent="0" algn="ctr" rtl="1">
              <a:buNone/>
            </a:pP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
            </a:r>
            <a:br>
              <a:rPr lang="en-US" sz="4400" dirty="0">
                <a:latin typeface="Arial" panose="020B0604020202020204" pitchFamily="34" charset="0"/>
                <a:cs typeface="Arial" panose="020B0604020202020204" pitchFamily="34" charset="0"/>
              </a:rPr>
            </a:br>
            <a:r>
              <a:rPr lang="en-US" sz="4400" dirty="0" err="1">
                <a:solidFill>
                  <a:schemeClr val="tx1"/>
                </a:solidFill>
                <a:latin typeface="Arial" panose="020B0604020202020204" pitchFamily="34" charset="0"/>
                <a:cs typeface="Arial" panose="020B0604020202020204" pitchFamily="34" charset="0"/>
              </a:rPr>
              <a:t>یسڪ</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وبازده</a:t>
            </a:r>
            <a:r>
              <a:rPr lang="en-US" sz="4400" dirty="0">
                <a:solidFill>
                  <a:schemeClr val="tx1"/>
                </a:solidFill>
                <a:latin typeface="Arial" panose="020B0604020202020204" pitchFamily="34" charset="0"/>
                <a:cs typeface="Arial" panose="020B0604020202020204" pitchFamily="34" charset="0"/>
              </a:rPr>
              <a:t>:</a:t>
            </a:r>
            <a:br>
              <a:rPr lang="en-US" sz="4400" dirty="0">
                <a:solidFill>
                  <a:schemeClr val="tx1"/>
                </a:solidFill>
                <a:latin typeface="Arial" panose="020B0604020202020204" pitchFamily="34" charset="0"/>
                <a:cs typeface="Arial" panose="020B0604020202020204" pitchFamily="34" charset="0"/>
              </a:rPr>
            </a:b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تئوری</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پورتفولیو</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ومدل</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قیمت</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گذارے</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دارائی</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هاے</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سرمایه</a:t>
            </a:r>
            <a:r>
              <a:rPr lang="en-US" sz="4400" dirty="0">
                <a:solidFill>
                  <a:schemeClr val="tx1"/>
                </a:solidFill>
                <a:latin typeface="Arial" panose="020B0604020202020204" pitchFamily="34" charset="0"/>
                <a:cs typeface="Arial" panose="020B0604020202020204" pitchFamily="34" charset="0"/>
              </a:rPr>
              <a:t> </a:t>
            </a:r>
            <a:r>
              <a:rPr lang="en-US" sz="4400" dirty="0" err="1">
                <a:solidFill>
                  <a:schemeClr val="tx1"/>
                </a:solidFill>
                <a:latin typeface="Arial" panose="020B0604020202020204" pitchFamily="34" charset="0"/>
                <a:cs typeface="Arial" panose="020B0604020202020204" pitchFamily="34" charset="0"/>
              </a:rPr>
              <a:t>اے</a:t>
            </a:r>
            <a:endParaRPr lang="en-US" sz="4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3686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0B5166-114E-F744-9D34-CC46729DED52}"/>
              </a:ext>
            </a:extLst>
          </p:cNvPr>
          <p:cNvSpPr>
            <a:spLocks noGrp="1"/>
          </p:cNvSpPr>
          <p:nvPr>
            <p:ph type="title"/>
          </p:nvPr>
        </p:nvSpPr>
        <p:spPr>
          <a:xfrm>
            <a:off x="724436" y="2670087"/>
            <a:ext cx="7972252" cy="3749399"/>
          </a:xfrm>
        </p:spPr>
        <p:txBody>
          <a:bodyPr>
            <a:normAutofit fontScale="90000"/>
          </a:bodyPr>
          <a:lstStyle/>
          <a:p>
            <a:pPr algn="ctr"/>
            <a:r>
              <a:rPr lang="en-US">
                <a:solidFill>
                  <a:schemeClr val="tx1"/>
                </a:solidFill>
              </a:rPr>
              <a:t>درفصل گذشته ب برسی ریسڪ پرتفوی درسطح شناخت مستقیم وشهودی ازآن پرداختیم .اڪنون میخواهیم ب بیان چگونگی اندازه گیری واقعی ریسک بپردازیم .وقتی یڪ دارائی ب صورت جداازسایردارائی هادرنظرگرفته میشود،ریسڪ پرتفوی دراین حالت ازطریق انحراف استانداردبازده های آن اندازه گیری میشود</a:t>
            </a:r>
            <a:r>
              <a:rPr lang="en-US"/>
              <a:t> </a:t>
            </a:r>
            <a:br>
              <a:rPr lang="en-US"/>
            </a:br>
            <a:endParaRPr lang="en-US"/>
          </a:p>
        </p:txBody>
      </p:sp>
      <p:sp>
        <p:nvSpPr>
          <p:cNvPr id="3" name="Flowchart: Punched Tape 2">
            <a:extLst>
              <a:ext uri="{FF2B5EF4-FFF2-40B4-BE49-F238E27FC236}">
                <a16:creationId xmlns:a16="http://schemas.microsoft.com/office/drawing/2014/main" xmlns="" id="{73D2F9E3-756F-B640-96E4-536DE51B3951}"/>
              </a:ext>
            </a:extLst>
          </p:cNvPr>
          <p:cNvSpPr/>
          <p:nvPr/>
        </p:nvSpPr>
        <p:spPr>
          <a:xfrm>
            <a:off x="8696688" y="2231572"/>
            <a:ext cx="3282043" cy="2313214"/>
          </a:xfrm>
          <a:prstGeom prst="flowChartPunchedTap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000">
                <a:solidFill>
                  <a:schemeClr val="tx1"/>
                </a:solidFill>
              </a:rPr>
              <a:t>ا</a:t>
            </a:r>
            <a:r>
              <a:rPr lang="en-US" sz="2000">
                <a:solidFill>
                  <a:schemeClr val="tx1"/>
                </a:solidFill>
                <a:latin typeface="Arial" panose="020B0604020202020204" pitchFamily="34" charset="0"/>
                <a:cs typeface="Arial" panose="020B0604020202020204" pitchFamily="34" charset="0"/>
              </a:rPr>
              <a:t>ندازه گیری ریسڪ پرتفوی</a:t>
            </a:r>
          </a:p>
        </p:txBody>
      </p:sp>
    </p:spTree>
    <p:extLst>
      <p:ext uri="{BB962C8B-B14F-4D97-AF65-F5344CB8AC3E}">
        <p14:creationId xmlns:p14="http://schemas.microsoft.com/office/powerpoint/2010/main" val="749841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E6C976-A9CC-2549-B172-F1B7C8591951}"/>
              </a:ext>
            </a:extLst>
          </p:cNvPr>
          <p:cNvSpPr>
            <a:spLocks noGrp="1"/>
          </p:cNvSpPr>
          <p:nvPr>
            <p:ph type="title"/>
          </p:nvPr>
        </p:nvSpPr>
        <p:spPr>
          <a:xfrm>
            <a:off x="1294834" y="2802028"/>
            <a:ext cx="5889888" cy="3421941"/>
          </a:xfrm>
        </p:spPr>
        <p:txBody>
          <a:bodyPr/>
          <a:lstStyle/>
          <a:p>
            <a:pPr algn="r"/>
            <a:r>
              <a:rPr lang="en-US">
                <a:solidFill>
                  <a:schemeClr val="tx1"/>
                </a:solidFill>
              </a:rPr>
              <a:t>پرتفویی است ڪه برای مقدارمعینی ازریسڪ بیشترین بازده رابه همراه دارد یااینڪه برای مقدار معینی ازبازده کمترین ریسڪ رادارد</a:t>
            </a:r>
          </a:p>
        </p:txBody>
      </p:sp>
      <p:sp>
        <p:nvSpPr>
          <p:cNvPr id="3" name="Cloud 2">
            <a:extLst>
              <a:ext uri="{FF2B5EF4-FFF2-40B4-BE49-F238E27FC236}">
                <a16:creationId xmlns:a16="http://schemas.microsoft.com/office/drawing/2014/main" xmlns="" id="{6F2A6E7C-15AF-724E-A666-5D02602BC451}"/>
              </a:ext>
            </a:extLst>
          </p:cNvPr>
          <p:cNvSpPr/>
          <p:nvPr/>
        </p:nvSpPr>
        <p:spPr>
          <a:xfrm>
            <a:off x="7475560" y="2256965"/>
            <a:ext cx="3946895" cy="2344070"/>
          </a:xfrm>
          <a:prstGeom prst="cloud">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400">
                <a:solidFill>
                  <a:schemeClr val="bg1"/>
                </a:solidFill>
                <a:latin typeface="Arial" panose="020B0604020202020204" pitchFamily="34" charset="0"/>
                <a:cs typeface="Arial" panose="020B0604020202020204" pitchFamily="34" charset="0"/>
              </a:rPr>
              <a:t>پرتفوی ڪارآ</a:t>
            </a:r>
          </a:p>
        </p:txBody>
      </p:sp>
    </p:spTree>
    <p:extLst>
      <p:ext uri="{BB962C8B-B14F-4D97-AF65-F5344CB8AC3E}">
        <p14:creationId xmlns:p14="http://schemas.microsoft.com/office/powerpoint/2010/main" val="20106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25603DB2-C2DD-FC4B-B5E7-433B4008524C}"/>
              </a:ext>
            </a:extLst>
          </p:cNvPr>
          <p:cNvSpPr>
            <a:spLocks noGrp="1"/>
          </p:cNvSpPr>
          <p:nvPr>
            <p:ph idx="1"/>
          </p:nvPr>
        </p:nvSpPr>
        <p:spPr>
          <a:xfrm>
            <a:off x="3694474" y="2506662"/>
            <a:ext cx="8251371" cy="4351338"/>
          </a:xfrm>
        </p:spPr>
        <p:txBody>
          <a:bodyPr anchor="t">
            <a:noAutofit/>
          </a:bodyPr>
          <a:lstStyle/>
          <a:p>
            <a:pPr marL="0" indent="0" algn="ctr" rtl="1">
              <a:buNone/>
            </a:pPr>
            <a:r>
              <a:rPr lang="en-US" sz="4000">
                <a:latin typeface="Arial" panose="020B0604020202020204" pitchFamily="34" charset="0"/>
                <a:cs typeface="Arial" panose="020B0604020202020204" pitchFamily="34" charset="0"/>
              </a:rPr>
              <a:t>مدل قیمت گذاری دارائی های سرمایه ای ڪه درفصل ششم بیان گردید،ارتباط بین ریسک وبازده خاسته شده دارائی ها رادرپرتفویی ڪه ب خوبی متنوع سازی شده را تعیین می کند .زیراخط بازار سهام نتیجه نهایی مدل قیمت گذاری دارائی های سرمایه ای است</a:t>
            </a:r>
            <a:r>
              <a:rPr lang="en-US" sz="4000"/>
              <a:t>.</a:t>
            </a:r>
          </a:p>
        </p:txBody>
      </p:sp>
      <p:sp>
        <p:nvSpPr>
          <p:cNvPr id="6" name="Arrow: Pentagon 5">
            <a:extLst>
              <a:ext uri="{FF2B5EF4-FFF2-40B4-BE49-F238E27FC236}">
                <a16:creationId xmlns:a16="http://schemas.microsoft.com/office/drawing/2014/main" xmlns="" id="{4625CBDE-7DFE-CD4E-8B86-4F986413198E}"/>
              </a:ext>
            </a:extLst>
          </p:cNvPr>
          <p:cNvSpPr/>
          <p:nvPr/>
        </p:nvSpPr>
        <p:spPr>
          <a:xfrm>
            <a:off x="428760" y="2671422"/>
            <a:ext cx="3265714" cy="247615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l"/>
            <a:r>
              <a:rPr lang="en-US" sz="2400">
                <a:solidFill>
                  <a:schemeClr val="bg1"/>
                </a:solidFill>
                <a:latin typeface="Arial" panose="020B0604020202020204" pitchFamily="34" charset="0"/>
                <a:cs typeface="Arial" panose="020B0604020202020204" pitchFamily="34" charset="0"/>
              </a:rPr>
              <a:t>مدل  قیمت گذاری دارائی های سرمایه ای</a:t>
            </a:r>
          </a:p>
        </p:txBody>
      </p:sp>
    </p:spTree>
    <p:extLst>
      <p:ext uri="{BB962C8B-B14F-4D97-AF65-F5344CB8AC3E}">
        <p14:creationId xmlns:p14="http://schemas.microsoft.com/office/powerpoint/2010/main" val="983528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FAC362-BB2C-2847-816B-9A4C4680847D}"/>
              </a:ext>
            </a:extLst>
          </p:cNvPr>
          <p:cNvSpPr>
            <a:spLocks noGrp="1"/>
          </p:cNvSpPr>
          <p:nvPr>
            <p:ph type="title"/>
          </p:nvPr>
        </p:nvSpPr>
        <p:spPr>
          <a:xfrm>
            <a:off x="1149032" y="2607733"/>
            <a:ext cx="3865134" cy="1735667"/>
          </a:xfrm>
        </p:spPr>
        <p:txBody>
          <a:bodyPr anchor="ctr">
            <a:normAutofit/>
          </a:bodyPr>
          <a:lstStyle/>
          <a:p>
            <a:pPr algn="r" rtl="1"/>
            <a:r>
              <a:rPr lang="en-US"/>
              <a:t>✨خط وبازار سرمایه وخط بازار سهام </a:t>
            </a:r>
          </a:p>
        </p:txBody>
      </p:sp>
      <p:sp>
        <p:nvSpPr>
          <p:cNvPr id="8" name="TextBox 7">
            <a:extLst>
              <a:ext uri="{FF2B5EF4-FFF2-40B4-BE49-F238E27FC236}">
                <a16:creationId xmlns:a16="http://schemas.microsoft.com/office/drawing/2014/main" xmlns="" id="{B4A9818E-91AD-2D4B-BAA2-E193D4F448AF}"/>
              </a:ext>
            </a:extLst>
          </p:cNvPr>
          <p:cNvSpPr txBox="1"/>
          <p:nvPr/>
        </p:nvSpPr>
        <p:spPr>
          <a:xfrm rot="10800000" flipV="1">
            <a:off x="6303817" y="2308341"/>
            <a:ext cx="5848167" cy="2554545"/>
          </a:xfrm>
          <a:prstGeom prst="rect">
            <a:avLst/>
          </a:prstGeom>
          <a:noFill/>
        </p:spPr>
        <p:txBody>
          <a:bodyPr wrap="square" anchor="ctr">
            <a:spAutoFit/>
          </a:bodyPr>
          <a:lstStyle/>
          <a:p>
            <a:pPr algn="r"/>
            <a:r>
              <a:rPr lang="en-US" sz="3200">
                <a:solidFill>
                  <a:schemeClr val="tx1"/>
                </a:solidFill>
                <a:latin typeface="Arial" panose="020B0604020202020204" pitchFamily="34" charset="0"/>
                <a:cs typeface="Arial" panose="020B0604020202020204" pitchFamily="34" charset="0"/>
              </a:rPr>
              <a:t>خط بازار سرمایه رابطه بین ریسک وبازده رابرای پورتفوهای کارآبیان می کند. منظورازپورتفوی ڪارآ،پورتفوئی است که شامل ترکیبی از پورتفوی بازارودارائی های بدون ریسڪ می باشند</a:t>
            </a:r>
            <a:r>
              <a:rPr lang="en-US" sz="2400">
                <a:solidFill>
                  <a:schemeClr val="tx1"/>
                </a:solidFill>
                <a:latin typeface="Arial" panose="020B0604020202020204" pitchFamily="34" charset="0"/>
                <a:cs typeface="Arial" panose="020B0604020202020204" pitchFamily="34" charset="0"/>
              </a:rPr>
              <a:t> </a:t>
            </a:r>
            <a:endParaRPr lang="en-US" sz="3600"/>
          </a:p>
        </p:txBody>
      </p:sp>
    </p:spTree>
    <p:extLst>
      <p:ext uri="{BB962C8B-B14F-4D97-AF65-F5344CB8AC3E}">
        <p14:creationId xmlns:p14="http://schemas.microsoft.com/office/powerpoint/2010/main" val="1520898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xmlns="" id="{357B8184-2A21-3744-9F7D-0669C6ACB1F0}"/>
              </a:ext>
            </a:extLst>
          </p:cNvPr>
          <p:cNvSpPr>
            <a:spLocks noGrp="1"/>
          </p:cNvSpPr>
          <p:nvPr>
            <p:ph type="body" sz="half" idx="2"/>
          </p:nvPr>
        </p:nvSpPr>
        <p:spPr>
          <a:xfrm rot="20979636">
            <a:off x="1226644" y="1523205"/>
            <a:ext cx="3932237" cy="3811588"/>
          </a:xfrm>
        </p:spPr>
        <p:txBody>
          <a:bodyPr>
            <a:normAutofit/>
          </a:bodyPr>
          <a:lstStyle/>
          <a:p>
            <a:r>
              <a:rPr lang="en-US" sz="2800">
                <a:solidFill>
                  <a:schemeClr val="bg1"/>
                </a:solidFill>
              </a:rPr>
              <a:t>ضریب بتای سهام ،مقیاس اندازه گیری ریسک بازار سهم است.ضریب بتا ،تغیرپذیری بازده های یڪ سهم رادرمقایسه با تغییرات بازده های بازار،اندازه گیری می کند ومنظورازبازار،پورتفویی ازکلیه دارائی های ریسکی است</a:t>
            </a:r>
            <a:r>
              <a:rPr lang="en-US" sz="2800"/>
              <a:t>.</a:t>
            </a:r>
          </a:p>
        </p:txBody>
      </p:sp>
      <p:sp>
        <p:nvSpPr>
          <p:cNvPr id="5" name="Flowchart: Multidocument 4">
            <a:extLst>
              <a:ext uri="{FF2B5EF4-FFF2-40B4-BE49-F238E27FC236}">
                <a16:creationId xmlns:a16="http://schemas.microsoft.com/office/drawing/2014/main" xmlns="" id="{7D1D8FBB-6A1F-AF43-BEF2-CB18F32D6D19}"/>
              </a:ext>
            </a:extLst>
          </p:cNvPr>
          <p:cNvSpPr/>
          <p:nvPr/>
        </p:nvSpPr>
        <p:spPr>
          <a:xfrm rot="158861">
            <a:off x="7102174" y="2045838"/>
            <a:ext cx="4556094" cy="3715591"/>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t>محاسبه ضریب بتای تک سهم</a:t>
            </a:r>
            <a:r>
              <a:rPr lang="en-US" sz="3600"/>
              <a:t> </a:t>
            </a:r>
          </a:p>
        </p:txBody>
      </p:sp>
    </p:spTree>
    <p:extLst>
      <p:ext uri="{BB962C8B-B14F-4D97-AF65-F5344CB8AC3E}">
        <p14:creationId xmlns:p14="http://schemas.microsoft.com/office/powerpoint/2010/main" val="1691885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90CFA3-039C-5148-8017-05717A002185}"/>
              </a:ext>
            </a:extLst>
          </p:cNvPr>
          <p:cNvSpPr>
            <a:spLocks noGrp="1"/>
          </p:cNvSpPr>
          <p:nvPr>
            <p:ph type="title"/>
          </p:nvPr>
        </p:nvSpPr>
        <p:spPr>
          <a:xfrm rot="19746500">
            <a:off x="1100527" y="1981215"/>
            <a:ext cx="3865134" cy="2171096"/>
          </a:xfrm>
        </p:spPr>
        <p:txBody>
          <a:bodyPr anchor="ctr">
            <a:normAutofit/>
          </a:bodyPr>
          <a:lstStyle/>
          <a:p>
            <a:pPr algn="ctr"/>
            <a:r>
              <a:rPr lang="en-US" sz="6000">
                <a:latin typeface="Arial" panose="020B0604020202020204" pitchFamily="34" charset="0"/>
                <a:cs typeface="Arial" panose="020B0604020202020204" pitchFamily="34" charset="0"/>
              </a:rPr>
              <a:t>✨</a:t>
            </a:r>
            <a:r>
              <a:rPr lang="en-US" sz="4800">
                <a:latin typeface="Arial" panose="020B0604020202020204" pitchFamily="34" charset="0"/>
                <a:cs typeface="Arial" panose="020B0604020202020204" pitchFamily="34" charset="0"/>
              </a:rPr>
              <a:t>ضریب بتا</a:t>
            </a:r>
            <a:r>
              <a:rPr lang="en-US" sz="600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xmlns="" id="{6F46C64D-6FF7-5841-9BD0-02E9B74944F3}"/>
              </a:ext>
            </a:extLst>
          </p:cNvPr>
          <p:cNvSpPr txBox="1"/>
          <p:nvPr/>
        </p:nvSpPr>
        <p:spPr>
          <a:xfrm rot="20537170">
            <a:off x="6164354" y="1914449"/>
            <a:ext cx="5622472" cy="3539430"/>
          </a:xfrm>
          <a:prstGeom prst="rect">
            <a:avLst/>
          </a:prstGeom>
          <a:noFill/>
        </p:spPr>
        <p:txBody>
          <a:bodyPr wrap="square" rtlCol="0">
            <a:spAutoFit/>
          </a:bodyPr>
          <a:lstStyle/>
          <a:p>
            <a:pPr algn="r" rtl="1"/>
            <a:r>
              <a:rPr lang="en-US" sz="3200"/>
              <a:t>ضریب بتا ب وسیله شیب خط مشخصات سهام اندازه گرفته می شود.این خط ازطریق خطی که ب تقریب از میان نقاط پراکنده حاصل اززوج های مرتبی ازبازده تاریخی  سهام دربرابر بازده تاریخی بازارمی گذرد نتیجه می شود وهمان خط رگرسیون می باشد.</a:t>
            </a:r>
          </a:p>
        </p:txBody>
      </p:sp>
    </p:spTree>
    <p:extLst>
      <p:ext uri="{BB962C8B-B14F-4D97-AF65-F5344CB8AC3E}">
        <p14:creationId xmlns:p14="http://schemas.microsoft.com/office/powerpoint/2010/main" val="2208203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D5BBE3-B096-BF4B-9615-D592AA5C5374}"/>
              </a:ext>
            </a:extLst>
          </p:cNvPr>
          <p:cNvSpPr>
            <a:spLocks noGrp="1"/>
          </p:cNvSpPr>
          <p:nvPr>
            <p:ph type="title"/>
          </p:nvPr>
        </p:nvSpPr>
        <p:spPr>
          <a:xfrm>
            <a:off x="274862" y="2206173"/>
            <a:ext cx="7473046" cy="4651827"/>
          </a:xfrm>
        </p:spPr>
        <p:txBody>
          <a:bodyPr anchor="ctr"/>
          <a:lstStyle/>
          <a:p>
            <a:pPr algn="r" rtl="1"/>
            <a:r>
              <a:rPr lang="en-US" sz="3200">
                <a:solidFill>
                  <a:schemeClr val="tx1"/>
                </a:solidFill>
              </a:rPr>
              <a:t> ریسک یک سرمایه گذاری باید برای تعیین نرخ بازده موردانتظارکه ب عنوان پاداش پذیرش ریسک است،براوردشود.تعیین ریسک سرمایه گذاری مشخص مستقیمأبااحتمال دستیابی به بازده پیش بینی شده دراینده مرتبط است.اگرچه اطلاعات مربوط ب اینده  مستقیمأ دردسترس نیست ،امامعیارهای جایگزین می توانند امکان براورد ریسک رافراهم آورند.</a:t>
            </a:r>
          </a:p>
        </p:txBody>
      </p:sp>
      <p:sp>
        <p:nvSpPr>
          <p:cNvPr id="3" name="Flowchart: Stored Data 2">
            <a:extLst>
              <a:ext uri="{FF2B5EF4-FFF2-40B4-BE49-F238E27FC236}">
                <a16:creationId xmlns:a16="http://schemas.microsoft.com/office/drawing/2014/main" xmlns="" id="{7919B6D1-BDBD-E442-9728-01BE5B173F9D}"/>
              </a:ext>
            </a:extLst>
          </p:cNvPr>
          <p:cNvSpPr/>
          <p:nvPr/>
        </p:nvSpPr>
        <p:spPr>
          <a:xfrm>
            <a:off x="8028216" y="2618619"/>
            <a:ext cx="3456214" cy="2857499"/>
          </a:xfrm>
          <a:prstGeom prst="flowChartOnlineStora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lowchart: Stored Data 4">
            <a:extLst>
              <a:ext uri="{FF2B5EF4-FFF2-40B4-BE49-F238E27FC236}">
                <a16:creationId xmlns:a16="http://schemas.microsoft.com/office/drawing/2014/main" xmlns="" id="{C8185E97-4805-CA43-A98D-E048F877357F}"/>
              </a:ext>
            </a:extLst>
          </p:cNvPr>
          <p:cNvSpPr/>
          <p:nvPr/>
        </p:nvSpPr>
        <p:spPr>
          <a:xfrm>
            <a:off x="8180616" y="2771019"/>
            <a:ext cx="3456214" cy="2857499"/>
          </a:xfrm>
          <a:prstGeom prst="flowChartOnlineStora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a:solidFill>
                  <a:schemeClr val="bg2"/>
                </a:solidFill>
                <a:latin typeface="Arial" panose="020B0604020202020204" pitchFamily="34" charset="0"/>
                <a:cs typeface="Arial" panose="020B0604020202020204" pitchFamily="34" charset="0"/>
              </a:rPr>
              <a:t>💫 معیارهای ریسک درحسابداری</a:t>
            </a:r>
          </a:p>
        </p:txBody>
      </p:sp>
      <p:sp>
        <p:nvSpPr>
          <p:cNvPr id="7" name="Flowchart: Stored Data 6">
            <a:extLst>
              <a:ext uri="{FF2B5EF4-FFF2-40B4-BE49-F238E27FC236}">
                <a16:creationId xmlns:a16="http://schemas.microsoft.com/office/drawing/2014/main" xmlns="" id="{6454D722-9991-914A-9AF3-610F4FB0D034}"/>
              </a:ext>
            </a:extLst>
          </p:cNvPr>
          <p:cNvSpPr/>
          <p:nvPr/>
        </p:nvSpPr>
        <p:spPr>
          <a:xfrm>
            <a:off x="8333016" y="2923419"/>
            <a:ext cx="3456214" cy="2857499"/>
          </a:xfrm>
          <a:prstGeom prst="flowChartOnlineStora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a:solidFill>
                  <a:schemeClr val="bg2"/>
                </a:solidFill>
              </a:rPr>
              <a:t>💫معیارهای ریسک درحسابداری</a:t>
            </a:r>
          </a:p>
        </p:txBody>
      </p:sp>
    </p:spTree>
    <p:extLst>
      <p:ext uri="{BB962C8B-B14F-4D97-AF65-F5344CB8AC3E}">
        <p14:creationId xmlns:p14="http://schemas.microsoft.com/office/powerpoint/2010/main" val="4162933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389980-70FB-1345-AE96-BACAC37D60BA}"/>
              </a:ext>
            </a:extLst>
          </p:cNvPr>
          <p:cNvSpPr>
            <a:spLocks noGrp="1"/>
          </p:cNvSpPr>
          <p:nvPr>
            <p:ph type="title"/>
          </p:nvPr>
        </p:nvSpPr>
        <p:spPr>
          <a:xfrm rot="10800000" flipV="1">
            <a:off x="2493348" y="744123"/>
            <a:ext cx="6432938" cy="1006928"/>
          </a:xfrm>
        </p:spPr>
        <p:txBody>
          <a:bodyPr/>
          <a:lstStyle/>
          <a:p>
            <a:pPr algn="r" rtl="1"/>
            <a:r>
              <a:rPr lang="en-US"/>
              <a:t>✨مدل سه عاملی فاماوفرنچ ✨</a:t>
            </a:r>
          </a:p>
        </p:txBody>
      </p:sp>
      <p:sp>
        <p:nvSpPr>
          <p:cNvPr id="3" name="TextBox 2">
            <a:extLst>
              <a:ext uri="{FF2B5EF4-FFF2-40B4-BE49-F238E27FC236}">
                <a16:creationId xmlns:a16="http://schemas.microsoft.com/office/drawing/2014/main" xmlns="" id="{9130150F-1439-2047-B4C9-4E22175985C0}"/>
              </a:ext>
            </a:extLst>
          </p:cNvPr>
          <p:cNvSpPr txBox="1"/>
          <p:nvPr/>
        </p:nvSpPr>
        <p:spPr>
          <a:xfrm flipH="1">
            <a:off x="2313684" y="3066890"/>
            <a:ext cx="7564632" cy="3046988"/>
          </a:xfrm>
          <a:prstGeom prst="rect">
            <a:avLst/>
          </a:prstGeom>
          <a:noFill/>
        </p:spPr>
        <p:txBody>
          <a:bodyPr wrap="square" rtlCol="0">
            <a:spAutoFit/>
          </a:bodyPr>
          <a:lstStyle/>
          <a:p>
            <a:pPr algn="r" rtl="1"/>
            <a:r>
              <a:rPr lang="en-US" sz="4800"/>
              <a:t>مدل سه عاملی فاماوفرنچ دارای یک عامل برای بازده بازار،عامل دوم برای اثراندازه وعامل سوم برای اثرارزش دفتری بادار می باشد</a:t>
            </a:r>
          </a:p>
        </p:txBody>
      </p:sp>
    </p:spTree>
    <p:extLst>
      <p:ext uri="{BB962C8B-B14F-4D97-AF65-F5344CB8AC3E}">
        <p14:creationId xmlns:p14="http://schemas.microsoft.com/office/powerpoint/2010/main" val="20408301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TF10001029" id="{ED3996BA-162B-43C7-B0E2-A5CA4E649741}" vid="{187088E4-27D7-4455-856F-4A44258D82E2}"/>
    </a:ext>
  </a:extLst>
</a:theme>
</file>

<file path=docProps/app.xml><?xml version="1.0" encoding="utf-8"?>
<Properties xmlns="http://schemas.openxmlformats.org/officeDocument/2006/extended-properties" xmlns:vt="http://schemas.openxmlformats.org/officeDocument/2006/docPropsVTypes">
  <TotalTime>0</TotalTime>
  <Words>324</Words>
  <Application>Microsoft Office PowerPoint</Application>
  <PresentationFormat>Custom</PresentationFormat>
  <Paragraphs>19</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Ion Boardroom</vt:lpstr>
      <vt:lpstr>PowerPoint Presentation</vt:lpstr>
      <vt:lpstr>  عنوان   یسڪ وبازده:  تئوری پورتفولیو ومدل قیمت گذارے دارائی هاے سرمایه اے</vt:lpstr>
      <vt:lpstr>درفصل گذشته ب برسی ریسڪ پرتفوی درسطح شناخت مستقیم وشهودی ازآن پرداختیم .اڪنون میخواهیم ب بیان چگونگی اندازه گیری واقعی ریسک بپردازیم .وقتی یڪ دارائی ب صورت جداازسایردارائی هادرنظرگرفته میشود،ریسڪ پرتفوی دراین حالت ازطریق انحراف استانداردبازده های آن اندازه گیری میشود  </vt:lpstr>
      <vt:lpstr>پرتفویی است ڪه برای مقدارمعینی ازریسڪ بیشترین بازده رابه همراه دارد یااینڪه برای مقدار معینی ازبازده کمترین ریسڪ رادارد</vt:lpstr>
      <vt:lpstr>PowerPoint Presentation</vt:lpstr>
      <vt:lpstr>✨خط وبازار سرمایه وخط بازار سهام </vt:lpstr>
      <vt:lpstr>PowerPoint Presentation</vt:lpstr>
      <vt:lpstr>✨ضریب بتا✨</vt:lpstr>
      <vt:lpstr> ریسک یک سرمایه گذاری باید برای تعیین نرخ بازده موردانتظارکه ب عنوان پاداش پذیرش ریسک است،براوردشود.تعیین ریسک سرمایه گذاری مشخص مستقیمأبااحتمال دستیابی به بازده پیش بینی شده دراینده مرتبط است.اگرچه اطلاعات مربوط ب اینده  مستقیمأ دردسترس نیست ،امامعیارهای جایگزین می توانند امکان براورد ریسک رافراهم آورند.</vt:lpstr>
      <vt:lpstr>✨مدل سه عاملی فاماوفرنچ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هفتم   ریسڪ وبازده: تئوری پورتفولیو ومدل قیمت گذارے دارائی هاے سرمایه اے</dc:title>
  <cp:lastModifiedBy>Windows User</cp:lastModifiedBy>
  <cp:revision>20</cp:revision>
  <dcterms:modified xsi:type="dcterms:W3CDTF">2020-05-27T21:12:25Z</dcterms:modified>
</cp:coreProperties>
</file>