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6" r:id="rId3"/>
    <p:sldId id="257" r:id="rId4"/>
    <p:sldId id="258" r:id="rId5"/>
    <p:sldId id="259" r:id="rId6"/>
    <p:sldId id="272" r:id="rId7"/>
    <p:sldId id="266" r:id="rId8"/>
    <p:sldId id="273" r:id="rId9"/>
    <p:sldId id="265" r:id="rId10"/>
    <p:sldId id="264" r:id="rId11"/>
    <p:sldId id="263" r:id="rId12"/>
    <p:sldId id="277" r:id="rId13"/>
    <p:sldId id="262" r:id="rId14"/>
    <p:sldId id="261" r:id="rId15"/>
    <p:sldId id="260" r:id="rId16"/>
    <p:sldId id="267" r:id="rId17"/>
    <p:sldId id="275" r:id="rId18"/>
    <p:sldId id="268"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3"/>
          <p:cNvSpPr>
            <a:spLocks noGrp="1"/>
          </p:cNvSpPr>
          <p:nvPr>
            <p:ph type="title"/>
          </p:nvPr>
        </p:nvSpPr>
        <p:spPr>
          <a:xfrm>
            <a:off x="219075" y="227013"/>
            <a:ext cx="7477125" cy="6416675"/>
          </a:xfrm>
        </p:spPr>
        <p:txBody>
          <a:bodyPr/>
          <a:lstStyle/>
          <a:p>
            <a:endParaRPr lang="fa-IR" smtClean="0"/>
          </a:p>
        </p:txBody>
      </p:sp>
      <p:pic>
        <p:nvPicPr>
          <p:cNvPr id="3075" name="Picture 2" descr="E:\بسم الله الرحمن الرحیم عکس.jpg"/>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solidFill>
                  <a:srgbClr val="FF0000"/>
                </a:solidFill>
              </a:rPr>
              <a:t>یائسگی</a:t>
            </a:r>
            <a:r>
              <a:rPr lang="en-US" dirty="0" smtClean="0">
                <a:solidFill>
                  <a:srgbClr val="FF0000"/>
                </a:solidFill>
              </a:rPr>
              <a:t/>
            </a:r>
            <a:br>
              <a:rPr lang="en-US" dirty="0" smtClean="0">
                <a:solidFill>
                  <a:srgbClr val="FF0000"/>
                </a:solidFill>
              </a:rPr>
            </a:br>
            <a:r>
              <a:rPr lang="en-US" dirty="0" smtClean="0">
                <a:solidFill>
                  <a:srgbClr val="FF0000"/>
                </a:solidFill>
              </a:rPr>
              <a:t> menopause</a:t>
            </a:r>
            <a:endParaRPr lang="en-US"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smtClean="0"/>
              <a:t>واژه </a:t>
            </a:r>
            <a:r>
              <a:rPr lang="en-US" dirty="0" smtClean="0"/>
              <a:t>menopause (</a:t>
            </a:r>
            <a:r>
              <a:rPr lang="fa-IR" dirty="0" smtClean="0"/>
              <a:t>یائسگی) از ترکیب دو واژه </a:t>
            </a:r>
            <a:r>
              <a:rPr lang="en-US" dirty="0" smtClean="0"/>
              <a:t>menstruation (</a:t>
            </a:r>
            <a:r>
              <a:rPr lang="fa-IR" dirty="0" smtClean="0"/>
              <a:t>قاعدگی) و </a:t>
            </a:r>
            <a:r>
              <a:rPr lang="en-US" dirty="0" smtClean="0"/>
              <a:t>pause (</a:t>
            </a:r>
            <a:r>
              <a:rPr lang="fa-IR" dirty="0" smtClean="0"/>
              <a:t>بند آمدن و قطع شدن) شکل گرفته است.</a:t>
            </a:r>
            <a:endParaRPr lang="en-US" dirty="0" smtClean="0"/>
          </a:p>
          <a:p>
            <a:pPr algn="r" rtl="1"/>
            <a:r>
              <a:rPr lang="fa-IR" dirty="0" smtClean="0"/>
              <a:t> این معنی نشان از ورود زن به یک مرحله جدید دارد و به خودی خود فاقد  جنبه توصیفی مشخص برای حالتی است که زن به خود می گیرد یا باید بگیرد.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92500" lnSpcReduction="20000"/>
          </a:bodyPr>
          <a:lstStyle/>
          <a:p>
            <a:pPr algn="r" rtl="1"/>
            <a:r>
              <a:rPr lang="fa-IR" dirty="0" smtClean="0"/>
              <a:t>یائسگی یک مرحله طبیعی از زندگی زنان است و زمانی روی می دهد که زن ، قدرت باروری خود را از دست می دهد ، تخمدان ها قدرت کافی برای انجام اعمال فیزیولوژیک و طبیعی دوران باروری خود را ندارند و تخمک گذاری اتفاق نمی افتد، در این مرحله ابتدا قاعدگی ها نامنظم شده و سپس فرد، قطع دائمی قاعدگی را تجربه می کند.</a:t>
            </a:r>
          </a:p>
          <a:p>
            <a:pPr algn="r" rtl="1"/>
            <a:r>
              <a:rPr lang="fa-IR" dirty="0" smtClean="0"/>
              <a:t>یائسگی قطعی، هنگامی اتفاق می افتد که زن یک سال از آخرین قاعدگی اش گذشته باشد که معمولا این امر در سنین 45 تا55 سالگی و به طور متوسط در 50 سالگی رخ می دهد.</a:t>
            </a:r>
            <a:endParaRPr lang="en-US" dirty="0" smtClean="0"/>
          </a:p>
          <a:p>
            <a:pPr algn="r" rtl="1"/>
            <a:r>
              <a:rPr lang="fa-IR" dirty="0" smtClean="0"/>
              <a:t>مسائل ارثی بر روی سن یائسگی بسیار موثر است و معمولا زنان در حوالی سنی یائسه می شوند که مادر و یا خواهر شان در آن سنین یائسه شده اند.</a:t>
            </a:r>
            <a:endParaRPr lang="en-US" dirty="0" smtClean="0"/>
          </a:p>
          <a:p>
            <a:pPr algn="r" rtl="1"/>
            <a:r>
              <a:rPr lang="fa-IR" dirty="0" smtClean="0"/>
              <a:t> برخی اتفاقات مثل عادت زندگی و مداخله های پزشکی ، الگوهای طبیعی سن یائسگی را تغییر می دهند</a:t>
            </a:r>
            <a:r>
              <a:rPr lang="en-US" dirty="0" smtClean="0"/>
              <a:t>.</a:t>
            </a:r>
            <a:r>
              <a:rPr lang="fa-IR" dirty="0" smtClean="0"/>
              <a:t>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85000" lnSpcReduction="10000"/>
          </a:bodyPr>
          <a:lstStyle/>
          <a:p>
            <a:pPr algn="r" rtl="1"/>
            <a:r>
              <a:rPr lang="fa-IR" dirty="0" smtClean="0"/>
              <a:t>یائسگی، بیماری نیست و نارسایی یا نقص تلقی نمی شود و به طور عمومی برای فرد مشکل ساز نیست یائسگی هر زنی متفاوت است . یائسگی تغییری طبیعی و لازم در زندگی است .</a:t>
            </a:r>
            <a:endParaRPr lang="en-US" dirty="0" smtClean="0"/>
          </a:p>
          <a:p>
            <a:pPr algn="r" rtl="1"/>
            <a:r>
              <a:rPr lang="fa-IR" dirty="0" smtClean="0"/>
              <a:t> دوران یائسگی مانند هر دوره دیگر زندگی از جمله دوران بلوغ ، جوانی یا بارداری مشکلات و مزایای خود را دارد ، با این تفاوت که در دوران یائسگی فرد با تجربه است و توانایی برخورد با مشکلات و حل و فصل مسائل را دارد . </a:t>
            </a:r>
          </a:p>
          <a:p>
            <a:pPr algn="r" rtl="1"/>
            <a:r>
              <a:rPr lang="fa-IR" dirty="0" smtClean="0"/>
              <a:t>تخمدان ها فقط برای تولید تخمک آفریده نشده اند بلکه دو کار اصلی انجام می دهد ؛ یکی نگهداری اووسیت یا سلولهای تخم نابالغ که بعداً به تخمک تبدیل می شود و دیگری حفظ عملکردهای کل بدن و به علت تولید و ترشح هورمون های زنانه ، بعد از یائسگی وظیفه اول یعنی ایجاد فولیکول های حامل تخمک توسط تخمدان ها متوقف می شود اما وظیفه دوم یعنی تولید هورمون با تغییراتی ادامه می یابد تا عملکردهای کل بدن حفظ شود . </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algn="r" rtl="1"/>
            <a:r>
              <a:rPr lang="fa-IR" dirty="0" smtClean="0"/>
              <a:t>تعدادی از علائم مربوط به یائسگی معمولاً پیش از یائسگی آغاز می شود ، اما سطح پائین استروژن ( هورمون زنانه ) به مدت چند سال علائمی را ایجاد نمی کند و تا یائسگی قطعی مورد توجه قرار نمی گیرد .</a:t>
            </a:r>
          </a:p>
          <a:p>
            <a:pPr algn="r" rtl="1"/>
            <a:r>
              <a:rPr lang="fa-IR" dirty="0" smtClean="0"/>
              <a:t> با گذشت زمان ، سطح پائین استروژن روی سلامت استخوان و قلب و عروق و سایر ارگان ها تاثیر می گذارد. به همین دلیل با نزدیک شدن به میانسالی ، متخصصان زنان و پزشکان عمومی سطح کلسترول ، قند خون و فشار خون فرد را به دقت بررسی و عادت های سبک زندگی مانند ورزش و رژیم غذایی او را کنترل می کنند . </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85000" lnSpcReduction="20000"/>
          </a:bodyPr>
          <a:lstStyle/>
          <a:p>
            <a:pPr algn="r" rtl="1"/>
            <a:r>
              <a:rPr lang="fa-IR" dirty="0" smtClean="0"/>
              <a:t>متغیرهای زیادی در یائسگی مثل : سابقه بهداشت فردی و خانوادگی، ژنتیک و سن ، سطح عمومی بهداشت و سلامت و شرایط محیطی ، سبک زندگی و البته عوامل طبیعی تأثیر دارد.</a:t>
            </a:r>
          </a:p>
          <a:p>
            <a:pPr algn="r" rtl="1"/>
            <a:r>
              <a:rPr lang="fa-IR" dirty="0" smtClean="0"/>
              <a:t>در بعضی افراد ، یائسگی به علت مداخلات پزشکی و درمان مثل برداشتن یا آسیب تخمدان ها و رحم اتفاق می افتد .</a:t>
            </a:r>
          </a:p>
          <a:p>
            <a:pPr algn="r" rtl="1"/>
            <a:r>
              <a:rPr lang="fa-IR" dirty="0" smtClean="0"/>
              <a:t> در بسیاری از موارد این نوع یائسگی ، نتیجه جراحی است اما پرتو درمانی ، شیمی درمانی و برخی داروها نیز می تواند عملکرد تخمدان را متوقف  سازد و فرد را یائسه کند . </a:t>
            </a:r>
          </a:p>
          <a:p>
            <a:pPr algn="r" rtl="1"/>
            <a:r>
              <a:rPr lang="fa-IR" dirty="0" smtClean="0"/>
              <a:t>همانطور که پیش تر بیان شد ، یائسگی به طور طبیعی در سنین 45 تا55 اتفاق می افتد . اگر قطع قاعدگی قبل از سن 40 سالگی روی دهد ، در این صورت فرد دچار یائسگی زودرس شده است . </a:t>
            </a:r>
          </a:p>
          <a:p>
            <a:pPr algn="r" rtl="1"/>
            <a:r>
              <a:rPr lang="fa-IR" dirty="0" smtClean="0"/>
              <a:t>تقریباً یک سوم طول عمر زنان در دوران یائسگی می گذرد و با توجه به طول عمر یا امید به زندگی بیشتر خانم ها ، در آینده ای نزدیک ممکن است حتی نسبت بیشتری از طول عمر خود را در این دوران سپری نمایند . </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normAutofit fontScale="92500" lnSpcReduction="20000"/>
          </a:bodyPr>
          <a:lstStyle/>
          <a:p>
            <a:pPr algn="r" rtl="1"/>
            <a:r>
              <a:rPr lang="fa-IR" dirty="0" smtClean="0"/>
              <a:t>یائسگی با تغییراتی همراه است که به طور عمده طبیعی هستند. خونریزی های قاعدگی نزدیک به سن یائسگی ، ممکن است غیر طبیعی ، طولانی و یا با حجم زیاد باشد و یا بین دو قاعدگی ، شخص دچار لکه بینی شود . </a:t>
            </a:r>
          </a:p>
          <a:p>
            <a:pPr algn="r" rtl="1"/>
            <a:r>
              <a:rPr lang="fa-IR" dirty="0" smtClean="0"/>
              <a:t>البته همواره زنان باید با مشاهده اینگونه موارد با پزشک خود مشورت نمایند که با بررسی مناسب ، علت این موارد تشخیص داده شود . </a:t>
            </a:r>
          </a:p>
          <a:p>
            <a:pPr algn="r" rtl="1"/>
            <a:r>
              <a:rPr lang="fa-IR" dirty="0" smtClean="0"/>
              <a:t>به طور کلی در سنین نزدیک به یائسگی ، داشتن قاعدگی های متفاوت با قاعدگی معمول از نظر میزان ، مدت و تداوم خونریزی ها ، از دست دادن یک یا چند پریود و شروع علائمی مثل احساس گرگرفتکی از نشانه های ورود به دوران یائسگی محسوب می شود . </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77500" lnSpcReduction="20000"/>
          </a:bodyPr>
          <a:lstStyle/>
          <a:p>
            <a:pPr algn="r" rtl="1"/>
            <a:r>
              <a:rPr lang="fa-IR" dirty="0" smtClean="0"/>
              <a:t>طبق تعریف، یائسگی به یک سال پس از آخرین عادت ماهانه اطلاق می شود اما اگر رحم برداشته شده باشد که در پی آن عادت ماهانه قطع می شود، فرد چطور متوجه شود که به یائسگی نزدیک شده است ؟ تنها راه شناخت توجه به علائم است :</a:t>
            </a:r>
          </a:p>
          <a:p>
            <a:pPr algn="r" rtl="1"/>
            <a:r>
              <a:rPr lang="fa-IR" dirty="0" smtClean="0"/>
              <a:t> خواب نا آرام ، گر گرفتگی ، تپش قلب از علائمی هستند که قبل از یائسگی قطعی ایجاد می شود و اگر فرد علائم اصلی پیش از یائسگی را تجربه می کند ، احتمالاً در حال ورود به دوره پیش از یائسگی است و می توان با انجام آزمایش نیز احتمال یائسگی را تعیین کرد .</a:t>
            </a:r>
          </a:p>
          <a:p>
            <a:pPr algn="r" rtl="1"/>
            <a:r>
              <a:rPr lang="fa-IR" dirty="0" smtClean="0"/>
              <a:t> زنانی که رحمشان برداشته شده است اما یک یا هر دو تخمدان را دارند اغلب یک تا سه سال زودتر از زنان دیگر یائسه می شوند . </a:t>
            </a:r>
          </a:p>
          <a:p>
            <a:pPr algn="r" rtl="1"/>
            <a:r>
              <a:rPr lang="fa-IR" dirty="0" smtClean="0"/>
              <a:t>زنانی که در یائسگی زودرس از داروهای هورمونی استفاده نمی کنند ، تقریباً بلافاصله با افزایش خطر مشکلات بهداشتی متعددی مواجه می شوند و تمام این مسائل به دلیل فقدان استروژن است .</a:t>
            </a:r>
          </a:p>
          <a:p>
            <a:pPr algn="r" rtl="1"/>
            <a:r>
              <a:rPr lang="fa-IR" dirty="0" smtClean="0"/>
              <a:t> در یائسگی زود رس پزشک با همکاری فرد، رژیم دارویی مناسبی را برای هورمون درمان جایگزین انتخاب می کند تا علائم یائسگی را به حداقل رسانده و سلامت عمومی فرد را به حداکثر برساند و بدین ترتیب فرد بتواند بهتر و راحت تر با تغییرات ناگهانی ناشی از یائسگی زودرس مواجه شود .</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77500" lnSpcReduction="20000"/>
          </a:bodyPr>
          <a:lstStyle/>
          <a:p>
            <a:pPr algn="r" rtl="1"/>
            <a:r>
              <a:rPr lang="fa-IR" b="1" dirty="0" smtClean="0">
                <a:solidFill>
                  <a:srgbClr val="FF0000"/>
                </a:solidFill>
              </a:rPr>
              <a:t>الف)علائم جنسی یائسگی:</a:t>
            </a:r>
            <a:endParaRPr lang="fa-IR" dirty="0" smtClean="0">
              <a:solidFill>
                <a:srgbClr val="FF0000"/>
              </a:solidFill>
            </a:endParaRPr>
          </a:p>
          <a:p>
            <a:pPr algn="r" rtl="1"/>
            <a:r>
              <a:rPr lang="fa-IR" b="1" dirty="0" smtClean="0">
                <a:solidFill>
                  <a:schemeClr val="accent6">
                    <a:lumMod val="75000"/>
                  </a:schemeClr>
                </a:solidFill>
              </a:rPr>
              <a:t>1)تغییرات واژن:</a:t>
            </a:r>
            <a:endParaRPr lang="fa-IR" dirty="0" smtClean="0">
              <a:solidFill>
                <a:schemeClr val="accent6">
                  <a:lumMod val="75000"/>
                </a:schemeClr>
              </a:solidFill>
            </a:endParaRPr>
          </a:p>
          <a:p>
            <a:pPr algn="r" rtl="1"/>
            <a:r>
              <a:rPr lang="fa-IR" dirty="0" smtClean="0"/>
              <a:t>خشکی واژن که پزشکان آن را تحلیل بافت واژن می نامند از علائم دیررس کاهش استروژن در دوران یائسگی است.از آنجایی که استروژن بافت های واژن را مرطوب و انعطاف پذیر می کند ، دوره های پیوسته ی کاهش استروژن موجب خشکی و انقباض بافت واژن می شود. زنان با احساس اصطکاک ومقاربت دردناک،به وجود خشکی واژن پی می برند.</a:t>
            </a:r>
          </a:p>
          <a:p>
            <a:pPr algn="r" rtl="1"/>
            <a:r>
              <a:rPr lang="fa-IR" dirty="0" smtClean="0"/>
              <a:t>استروژن با ایجاد ترشحات طبیعی تناسلی،واژن را شستشو می دهد و بافت آنها را لیز وانعطاف پذیرمی کند.</a:t>
            </a:r>
          </a:p>
          <a:p>
            <a:pPr algn="r" rtl="1"/>
            <a:r>
              <a:rPr lang="fa-IR" b="1" dirty="0" smtClean="0">
                <a:solidFill>
                  <a:schemeClr val="accent6">
                    <a:lumMod val="75000"/>
                  </a:schemeClr>
                </a:solidFill>
              </a:rPr>
              <a:t>2-گرگرفتگی :</a:t>
            </a:r>
            <a:endParaRPr lang="fa-IR" dirty="0" smtClean="0">
              <a:solidFill>
                <a:schemeClr val="accent6">
                  <a:lumMod val="75000"/>
                </a:schemeClr>
              </a:solidFill>
            </a:endParaRPr>
          </a:p>
          <a:p>
            <a:pPr algn="r" rtl="1"/>
            <a:r>
              <a:rPr lang="fa-IR" dirty="0" smtClean="0"/>
              <a:t>شایع ترین علامتی است که اکثریت زنان در دوران یائسگی تجربه می کنند.این حالت با گرم شدن شدید قسمت بالایی بدن(سر،صورت،گردن وقفسه سینه) شروع می شود.و ممکن است مثل موجی کل بدن را فرا گیرد.</a:t>
            </a:r>
          </a:p>
          <a:p>
            <a:pPr algn="r" rtl="1"/>
            <a:r>
              <a:rPr lang="fa-IR" dirty="0" smtClean="0"/>
              <a:t>پس از آن فرد دچار تعریق شده احساس سرما می کند.این اختلال بیشتر در شب اتفاق می افتد ومانع از خواب و استراحت می شود.</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85000" lnSpcReduction="10000"/>
          </a:bodyPr>
          <a:lstStyle/>
          <a:p>
            <a:pPr algn="r" rtl="1"/>
            <a:r>
              <a:rPr lang="fa-IR" b="1" dirty="0" smtClean="0">
                <a:solidFill>
                  <a:schemeClr val="accent6">
                    <a:lumMod val="75000"/>
                  </a:schemeClr>
                </a:solidFill>
              </a:rPr>
              <a:t>3-بی اختیاری ادرار :</a:t>
            </a:r>
            <a:endParaRPr lang="fa-IR" dirty="0" smtClean="0">
              <a:solidFill>
                <a:schemeClr val="accent6">
                  <a:lumMod val="75000"/>
                </a:schemeClr>
              </a:solidFill>
            </a:endParaRPr>
          </a:p>
          <a:p>
            <a:pPr algn="r" rtl="1"/>
            <a:r>
              <a:rPr lang="fa-IR" dirty="0" smtClean="0"/>
              <a:t>این وضعیت طی سال ها ی پیش و پس از یائسگی شایع تر از سال های اولیه باروری است.با کاهش استروژن بافت های مجاری ادرارخشک ترونازک ترمی شود وعضلات کشش خود را ازدست می دهد.</a:t>
            </a:r>
          </a:p>
          <a:p>
            <a:pPr algn="r" rtl="1"/>
            <a:r>
              <a:rPr lang="fa-IR" dirty="0" smtClean="0"/>
              <a:t>بی اختیاری ادرار زمانی تجربه می شود که فرد نمی تواند ادرارخود راهنگام خنده، ورزش،عطسه کنترل کند .</a:t>
            </a:r>
          </a:p>
          <a:p>
            <a:pPr algn="r" rtl="1"/>
            <a:r>
              <a:rPr lang="fa-IR" dirty="0" smtClean="0"/>
              <a:t>مجاری ادرار در حالت طبیعی به استروژن نیاز دارد تا شکل و کشش و عضلانی خود را حفظ کند و بعد از کاهش سطح استروژن نمی تواند جریان ادراررا مسدود کند.</a:t>
            </a:r>
          </a:p>
          <a:p>
            <a:pPr algn="r" rtl="1"/>
            <a:r>
              <a:rPr lang="fa-IR" b="1" dirty="0" smtClean="0">
                <a:solidFill>
                  <a:schemeClr val="accent6">
                    <a:lumMod val="75000"/>
                  </a:schemeClr>
                </a:solidFill>
              </a:rPr>
              <a:t>4-سردرد:</a:t>
            </a:r>
            <a:endParaRPr lang="fa-IR" dirty="0" smtClean="0">
              <a:solidFill>
                <a:schemeClr val="accent6">
                  <a:lumMod val="75000"/>
                </a:schemeClr>
              </a:solidFill>
            </a:endParaRPr>
          </a:p>
          <a:p>
            <a:pPr algn="r" rtl="1"/>
            <a:r>
              <a:rPr lang="fa-IR" dirty="0" smtClean="0"/>
              <a:t>زنانی که اولین سردرد میگرنی خود را پیش از یائسگی تجربه کند اغلب در می یابند میگرن بعد از یائسگی به تدریج از بین می رود.</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lstStyle/>
          <a:p>
            <a:pPr algn="r" rtl="1"/>
            <a:r>
              <a:rPr lang="fa-IR" b="1" dirty="0" smtClean="0">
                <a:solidFill>
                  <a:schemeClr val="accent6">
                    <a:lumMod val="75000"/>
                  </a:schemeClr>
                </a:solidFill>
              </a:rPr>
              <a:t>5-تغییرات پوست و مو:</a:t>
            </a:r>
            <a:endParaRPr lang="fa-IR" dirty="0" smtClean="0">
              <a:solidFill>
                <a:schemeClr val="accent6">
                  <a:lumMod val="75000"/>
                </a:schemeClr>
              </a:solidFill>
            </a:endParaRPr>
          </a:p>
          <a:p>
            <a:pPr algn="r" rtl="1"/>
            <a:r>
              <a:rPr lang="fa-IR" dirty="0" smtClean="0"/>
              <a:t>با یائسگی،مو نازک و خشک تر می شود اما موی برخی زنان بعد از یائسگی مثل پنبه نرم و پفک کرده می شود.</a:t>
            </a:r>
          </a:p>
          <a:p>
            <a:pPr algn="r" rtl="1"/>
            <a:r>
              <a:rPr lang="fa-IR" dirty="0" smtClean="0"/>
              <a:t>استروژن،مرطوب کننده های طبیعی بدن را تحریک می کند، بنابراین وقتی سطح استروژن در بدن کاهش می یابد،مو آسیب می بیند و خشک و وارونه می شود.</a:t>
            </a:r>
          </a:p>
          <a:p>
            <a:pPr algn="r" rtl="1"/>
            <a:r>
              <a:rPr lang="fa-IR" b="1" dirty="0" smtClean="0">
                <a:solidFill>
                  <a:schemeClr val="accent6">
                    <a:lumMod val="75000"/>
                  </a:schemeClr>
                </a:solidFill>
              </a:rPr>
              <a:t>6-تغییر وزن :</a:t>
            </a:r>
            <a:r>
              <a:rPr lang="fa-IR" b="1" dirty="0" smtClean="0"/>
              <a:t> </a:t>
            </a:r>
            <a:r>
              <a:rPr lang="fa-IR" dirty="0" smtClean="0"/>
              <a:t>  </a:t>
            </a:r>
          </a:p>
          <a:p>
            <a:pPr algn="r" rtl="1"/>
            <a:r>
              <a:rPr lang="fa-IR" dirty="0" smtClean="0"/>
              <a:t>بعد از یائسگی وزن به مرکز بدن و دور کمر منتقل می شود.</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85000" lnSpcReduction="20000"/>
          </a:bodyPr>
          <a:lstStyle/>
          <a:p>
            <a:pPr algn="r" rtl="1"/>
            <a:r>
              <a:rPr lang="fa-IR" b="1" dirty="0" smtClean="0">
                <a:solidFill>
                  <a:schemeClr val="accent6">
                    <a:lumMod val="75000"/>
                  </a:schemeClr>
                </a:solidFill>
              </a:rPr>
              <a:t>7-خونریزی های غیر طبیعی :</a:t>
            </a:r>
            <a:endParaRPr lang="fa-IR" dirty="0" smtClean="0">
              <a:solidFill>
                <a:schemeClr val="accent6">
                  <a:lumMod val="75000"/>
                </a:schemeClr>
              </a:solidFill>
            </a:endParaRPr>
          </a:p>
          <a:p>
            <a:pPr algn="r" rtl="1"/>
            <a:r>
              <a:rPr lang="fa-IR" dirty="0" smtClean="0"/>
              <a:t>در خصوص خونریزی های غیر طبیعی در این دوره باید با پزشک مشورت شود. </a:t>
            </a:r>
          </a:p>
          <a:p>
            <a:pPr algn="r" rtl="1"/>
            <a:r>
              <a:rPr lang="fa-IR" dirty="0" smtClean="0"/>
              <a:t>در صورتی که خونریزی شدید یا طولانی باشد تکه برداری از پوشش داخلی رحم و کورتاژ برای متوقف کردن خونریزی وتشخیص  احتمال سرطان رحم انجام می شود.</a:t>
            </a:r>
          </a:p>
          <a:p>
            <a:pPr algn="r" rtl="1"/>
            <a:r>
              <a:rPr lang="fa-IR" dirty="0" smtClean="0"/>
              <a:t>اگر مشکل سرطان نباشد درمان دارویی انجام می شود.در برخی موارد خونریزی ها به علت فیبروم اتفاق می افتد که در صورت خونریزی زیاد ناشی از توده های خوش خیم فیبروم،باید مشورت با پزشک برای جراحی توده یا برداشتن رحم صورت گیرد.</a:t>
            </a:r>
          </a:p>
          <a:p>
            <a:pPr algn="r" rtl="1"/>
            <a:r>
              <a:rPr lang="fa-IR" dirty="0" smtClean="0"/>
              <a:t>در بعضی موارد سرطان دهانه رحم نیز موجب لکه بینی یا خونریزی می شود.</a:t>
            </a:r>
          </a:p>
          <a:p>
            <a:pPr algn="r" rtl="1"/>
            <a:r>
              <a:rPr lang="fa-IR" dirty="0" smtClean="0"/>
              <a:t>بنابراین انجام پاپ اسمیر از ضروریات معاینات و مراقبت های بهداشتی خانم ها در دوران یائسگی است.</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fontScale="92500" lnSpcReduction="10000"/>
          </a:bodyPr>
          <a:lstStyle/>
          <a:p>
            <a:pPr algn="r" rtl="1"/>
            <a:r>
              <a:rPr lang="fa-IR" b="1" dirty="0" smtClean="0">
                <a:solidFill>
                  <a:schemeClr val="accent6">
                    <a:lumMod val="75000"/>
                  </a:schemeClr>
                </a:solidFill>
              </a:rPr>
              <a:t>ب)علائم عصبی و روانی یائسگی:</a:t>
            </a:r>
            <a:endParaRPr lang="fa-IR" dirty="0" smtClean="0">
              <a:solidFill>
                <a:schemeClr val="accent6">
                  <a:lumMod val="75000"/>
                </a:schemeClr>
              </a:solidFill>
            </a:endParaRPr>
          </a:p>
          <a:p>
            <a:pPr algn="r" rtl="1"/>
            <a:r>
              <a:rPr lang="fa-IR" dirty="0" smtClean="0"/>
              <a:t>1)اختلال خواب</a:t>
            </a:r>
          </a:p>
          <a:p>
            <a:pPr algn="r" rtl="1"/>
            <a:r>
              <a:rPr lang="fa-IR" dirty="0" smtClean="0"/>
              <a:t>2)خستگی</a:t>
            </a:r>
          </a:p>
          <a:p>
            <a:pPr algn="r" rtl="1"/>
            <a:r>
              <a:rPr lang="fa-IR" dirty="0" smtClean="0"/>
              <a:t>3)اضطراب</a:t>
            </a:r>
          </a:p>
          <a:p>
            <a:pPr algn="r" rtl="1"/>
            <a:r>
              <a:rPr lang="fa-IR" dirty="0" smtClean="0"/>
              <a:t>4)افسردگی</a:t>
            </a:r>
          </a:p>
          <a:p>
            <a:pPr algn="r" rtl="1"/>
            <a:r>
              <a:rPr lang="fa-IR" dirty="0" smtClean="0"/>
              <a:t>5)تغییر خلق</a:t>
            </a:r>
          </a:p>
          <a:p>
            <a:pPr algn="r" rtl="1"/>
            <a:r>
              <a:rPr lang="fa-IR" dirty="0" smtClean="0"/>
              <a:t>6)افزایش حساسیت</a:t>
            </a:r>
          </a:p>
          <a:p>
            <a:pPr algn="r" rtl="1"/>
            <a:r>
              <a:rPr lang="fa-IR" dirty="0" smtClean="0"/>
              <a:t>7)استرس</a:t>
            </a:r>
          </a:p>
          <a:p>
            <a:pPr algn="r" rtl="1"/>
            <a:r>
              <a:rPr lang="fa-IR" dirty="0" smtClean="0"/>
              <a:t>8)فراموشی و افکار مبهم</a:t>
            </a:r>
          </a:p>
          <a:p>
            <a:pPr algn="r" rtl="1"/>
            <a:r>
              <a:rPr lang="fa-IR" dirty="0" smtClean="0"/>
              <a:t>9)کاهش میل جنسی</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fontScale="70000" lnSpcReduction="20000"/>
          </a:bodyPr>
          <a:lstStyle/>
          <a:p>
            <a:pPr algn="r" rtl="1"/>
            <a:r>
              <a:rPr lang="fa-IR" sz="3400" dirty="0" smtClean="0">
                <a:solidFill>
                  <a:schemeClr val="accent6">
                    <a:lumMod val="75000"/>
                  </a:schemeClr>
                </a:solidFill>
              </a:rPr>
              <a:t>روش های زیر می تواند به کاهش عوارض زمان یائسگی کمک کند :آموزش دهید:</a:t>
            </a:r>
          </a:p>
          <a:p>
            <a:pPr algn="r" rtl="1"/>
            <a:r>
              <a:rPr lang="fa-IR" sz="3400" dirty="0" smtClean="0"/>
              <a:t>– به طور منظم ورزش كنید. ورزش یكی از عوامل مهم برای قرار گرفتن كلسیم در داخل استخوان و محكم شدن استخوان‌ها است. پیاده‌روی ورزش مناسبی است.</a:t>
            </a:r>
          </a:p>
          <a:p>
            <a:pPr algn="r" rtl="1"/>
            <a:r>
              <a:rPr lang="fa-IR" sz="3400" dirty="0" smtClean="0"/>
              <a:t>– همه روزه مواد غذایی حاوی كلسیم، به خصوص لبنیات پاستوریزه كم چربی مصرف كنید. درگروه لبنیات شیر، ماست، پنیر و كشك از منابع خوب كلسیم هستند (به یاد داشته باشیدكه اضافه كردن چای، پودر نسكافه، پودر كاكائو و قهوه به شیر، از جذب شدن كلسیم آن جلوگیری می‌كند).</a:t>
            </a:r>
          </a:p>
          <a:p>
            <a:pPr algn="r" rtl="1"/>
            <a:r>
              <a:rPr lang="fa-IR" sz="3400" dirty="0" smtClean="0"/>
              <a:t>– شربت‌های كاهنده اسید معده نمی‌گذارند كلسیم غذا جذب شود. بنابراین از مصرف خودسرانه و غیر ضروری آنها خودداری كنید و فقط با تجویز پزشك مصرف نمایید.</a:t>
            </a:r>
            <a:br>
              <a:rPr lang="fa-IR" sz="3400" dirty="0" smtClean="0"/>
            </a:br>
            <a:r>
              <a:rPr lang="fa-IR" sz="3400" dirty="0" smtClean="0"/>
              <a:t>– نوشابه‌های گازدار جلوی جذب كلسیم غذا را می‌گیرند. تا حد امكان نوشابه های گازدار را كمتر مصرف كنید.</a:t>
            </a:r>
          </a:p>
          <a:p>
            <a:pPr algn="r" rtl="1"/>
            <a:r>
              <a:rPr lang="fa-IR" sz="3400" dirty="0" smtClean="0"/>
              <a:t>– استعمال دخانیات و مصرف الكل برای همه، درهرسنی و هر شرایطی ضرر دارد. از جمله عوارض استفاده از آنها، تشدید پوكی استخوان است. ازمصرف آنها جداً خودداری كنید.</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lnSpcReduction="10000"/>
          </a:bodyPr>
          <a:lstStyle/>
          <a:p>
            <a:pPr algn="r" rtl="1"/>
            <a:r>
              <a:rPr lang="fa-IR" dirty="0" smtClean="0"/>
              <a:t>– ویتامین د با افزایش جذب كلسیم در روده‌ها از پوكی استخوان جلوگیری می‌كند. برای تامین آن هر روز در مقابل نور مستقیم خورشید قرار بگیرید (تابش نور خورشید از پشت شیشه تاثیر ندارد).</a:t>
            </a:r>
          </a:p>
          <a:p>
            <a:pPr algn="r" rtl="1"/>
            <a:r>
              <a:rPr lang="fa-IR" dirty="0" smtClean="0"/>
              <a:t>– مصرف غذاهای حاوی سویا می‌تواند به كاهش عوارض ناشی از یائسگی از جمله گرگرفتگی و عرق شبانه کمک کند.</a:t>
            </a:r>
          </a:p>
          <a:p>
            <a:pPr algn="r" rtl="1"/>
            <a:r>
              <a:rPr lang="fa-IR" dirty="0" smtClean="0"/>
              <a:t>– مصرف سویا در دوران یائسگی، می‌تواند سطح هورمون‌های زنانه را در بدن زنان یائسه تنظیم كند.</a:t>
            </a:r>
          </a:p>
          <a:p>
            <a:pPr algn="r" rtl="1"/>
            <a:r>
              <a:rPr lang="fa-IR" dirty="0" smtClean="0"/>
              <a:t>– پروتئین سویا می‌تواند با کاهش کلسترول بد و</a:t>
            </a:r>
          </a:p>
          <a:p>
            <a:pPr algn="r" rtl="1"/>
            <a:r>
              <a:rPr lang="fa-IR" dirty="0" smtClean="0"/>
              <a:t> تری گلسیرید از بیماری قلبی‌ـ‌عروقی جلوگیری كند.</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fontScale="92500" lnSpcReduction="10000"/>
          </a:bodyPr>
          <a:lstStyle/>
          <a:p>
            <a:pPr algn="r" rtl="1"/>
            <a:r>
              <a:rPr lang="fa-IR" dirty="0" smtClean="0"/>
              <a:t>– مصرف محصولات سویا را در برنامه غذایی خود قرار دهید زیرا ایزوفلاوون‌های (فیتواستروژن) سویا به واسطه‌ تاثیری كه روی كلسیم دارند از توده استخوانی محافظت می‌كنند (فیتو استروژن‌ها ترکیبات گیاهی هستند که می‌توانند در بدن مشابه استروژن عمل کنند).</a:t>
            </a:r>
          </a:p>
          <a:p>
            <a:pPr algn="r" rtl="1"/>
            <a:r>
              <a:rPr lang="fa-IR" dirty="0" smtClean="0"/>
              <a:t>– با توجه به ارزش غذایی سویا و فرآورده‌های آن و همچنین ارتباط آن با پوكی استخوان، گنجاندن هفتگی 2 تا 4 واحد سویا و فرآورده‌های آن در یک رژیم غذایی مفید است.</a:t>
            </a:r>
          </a:p>
          <a:p>
            <a:pPr algn="r" rtl="1"/>
            <a:r>
              <a:rPr lang="fa-IR" dirty="0" smtClean="0"/>
              <a:t> 6-4 هفته پس از شروع مصرف سویا می‌توان اثر آن را مشاهده کرد ( یک واحد سویا معادل یک لیوان شیر سویا، 25 گرم برگه‌های پروتئینی یا یک چهارم یک بسته 100 گرمی است).</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fontScale="92500" lnSpcReduction="20000"/>
          </a:bodyPr>
          <a:lstStyle/>
          <a:p>
            <a:pPr algn="r" rtl="1"/>
            <a:r>
              <a:rPr lang="fa-IR" dirty="0" smtClean="0"/>
              <a:t>در این دوره از زندگی پیشگیری از افزایش وزن بسیار مهم است. اکنون بیش از هر زمان دیگر باید از دریافت بیش از حد کالری اجتناب گردد. از اینرو از مصرف غذاهای بسیار چرب و شیرین بپرهیزید.</a:t>
            </a:r>
          </a:p>
          <a:p>
            <a:pPr algn="r" rtl="1"/>
            <a:r>
              <a:rPr lang="fa-IR" dirty="0" smtClean="0"/>
              <a:t>– از حبوبات بیشتری نسبت به زمان قبل از یائسگی استفاده نمایید زیرا این مواد سبب جذب تدریجی قند به داخل جریان خون می‌شوند و شروع گرسنگی را به تعویق می‌اندازند.</a:t>
            </a:r>
          </a:p>
          <a:p>
            <a:pPr algn="r" rtl="1"/>
            <a:r>
              <a:rPr lang="fa-IR" dirty="0" smtClean="0"/>
              <a:t> این گروه سرشار از فیبر هستند و منبع خوب ویتامین و مواد معدنی از جمله اسید فولیک، ویتامین ب6 و کلسیم به حساب می‌آیند.</a:t>
            </a:r>
          </a:p>
          <a:p>
            <a:pPr algn="r" rtl="1"/>
            <a:r>
              <a:rPr lang="fa-IR" dirty="0" smtClean="0"/>
              <a:t> از طرف دیگر چون منبع پروتئینی با چربی اندک هستند برای آن دسته از زنان یائسه که مبتلا به چربی خون می‌باشند، مفید است.</a:t>
            </a: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normAutofit fontScale="92500" lnSpcReduction="10000"/>
          </a:bodyPr>
          <a:lstStyle/>
          <a:p>
            <a:pPr algn="r" rtl="1"/>
            <a:r>
              <a:rPr lang="fa-IR" dirty="0" smtClean="0"/>
              <a:t>– میوه و سبزی بیشتری مصرف کنید. این مواد غذایی دارای فیبر، انواع ویتامین و مواد معدنی بیشتری هستند و بطور طبیعی کم چربی می‌باشند.</a:t>
            </a:r>
          </a:p>
          <a:p>
            <a:pPr algn="r" rtl="1"/>
            <a:r>
              <a:rPr lang="fa-IR" dirty="0" smtClean="0"/>
              <a:t> در این دو گروه غذایی ماده معدنی بنام بورون (</a:t>
            </a:r>
            <a:r>
              <a:rPr lang="en-US" dirty="0" smtClean="0"/>
              <a:t>Boron) </a:t>
            </a:r>
            <a:r>
              <a:rPr lang="fa-IR" dirty="0" smtClean="0"/>
              <a:t>وجود دارد که به بدن این امکان را می‌دهد تا استروژن بیشتری بسازد. همچنین بورون سبب می‌شود کلسیم کمتری از بدن دفع شود و استخوان‌ها محکم باقی بمانند.</a:t>
            </a:r>
          </a:p>
          <a:p>
            <a:pPr algn="r" rtl="1"/>
            <a:r>
              <a:rPr lang="fa-IR" dirty="0" smtClean="0"/>
              <a:t>– معمولا منابع غذایی سرشار از ماده معدنی بورون حاوی فیتواستروژن نیز هستند از جمله: آلو، آلو خشک، سیب، گوجه‌فرنگی، گلابی، انگور، مرکبات، چغندر، فلفل دلمه‌ای، انواع کلم، کاهو، گل کلم، سویا، پیاز، شلغم و گندم و شنبلیله.</a:t>
            </a:r>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TotalTime>
  <Words>1890</Words>
  <Application>Microsoft Office PowerPoint</Application>
  <PresentationFormat>On-screen Show (4:3)</PresentationFormat>
  <Paragraphs>79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یائسگی  menopause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Windows User</cp:lastModifiedBy>
  <cp:revision>9</cp:revision>
  <dcterms:created xsi:type="dcterms:W3CDTF">2006-08-16T00:00:00Z</dcterms:created>
  <dcterms:modified xsi:type="dcterms:W3CDTF">2020-05-02T17:38:28Z</dcterms:modified>
</cp:coreProperties>
</file>