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12" Type="http://schemas.openxmlformats.org/officeDocument/2006/relationships/image" Target="../media/image28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566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19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17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020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219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10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370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650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52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232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532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599AC-339B-4356-B293-0E3F93C8BEEA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44A2F-45DC-493C-A161-222D5BAF5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354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.wmf"/><Relationship Id="rId18" Type="http://schemas.openxmlformats.org/officeDocument/2006/relationships/oleObject" Target="../embeddings/oleObject8.bin"/><Relationship Id="rId26" Type="http://schemas.openxmlformats.org/officeDocument/2006/relationships/oleObject" Target="../embeddings/oleObject12.bin"/><Relationship Id="rId3" Type="http://schemas.openxmlformats.org/officeDocument/2006/relationships/image" Target="../media/image16.png"/><Relationship Id="rId21" Type="http://schemas.openxmlformats.org/officeDocument/2006/relationships/image" Target="../media/image9.wmf"/><Relationship Id="rId7" Type="http://schemas.openxmlformats.org/officeDocument/2006/relationships/image" Target="../media/image2.wmf"/><Relationship Id="rId12" Type="http://schemas.openxmlformats.org/officeDocument/2006/relationships/oleObject" Target="../embeddings/oleObject5.bin"/><Relationship Id="rId17" Type="http://schemas.openxmlformats.org/officeDocument/2006/relationships/image" Target="../media/image7.wmf"/><Relationship Id="rId25" Type="http://schemas.openxmlformats.org/officeDocument/2006/relationships/image" Target="../media/image11.wmf"/><Relationship Id="rId33" Type="http://schemas.openxmlformats.org/officeDocument/2006/relationships/image" Target="../media/image15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7.bin"/><Relationship Id="rId20" Type="http://schemas.openxmlformats.org/officeDocument/2006/relationships/oleObject" Target="../embeddings/oleObject9.bin"/><Relationship Id="rId29" Type="http://schemas.openxmlformats.org/officeDocument/2006/relationships/image" Target="../media/image13.wmf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wmf"/><Relationship Id="rId24" Type="http://schemas.openxmlformats.org/officeDocument/2006/relationships/oleObject" Target="../embeddings/oleObject11.bin"/><Relationship Id="rId32" Type="http://schemas.openxmlformats.org/officeDocument/2006/relationships/oleObject" Target="../embeddings/oleObject15.bin"/><Relationship Id="rId5" Type="http://schemas.openxmlformats.org/officeDocument/2006/relationships/image" Target="../media/image1.wmf"/><Relationship Id="rId15" Type="http://schemas.openxmlformats.org/officeDocument/2006/relationships/image" Target="../media/image6.wmf"/><Relationship Id="rId23" Type="http://schemas.openxmlformats.org/officeDocument/2006/relationships/image" Target="../media/image10.wmf"/><Relationship Id="rId28" Type="http://schemas.openxmlformats.org/officeDocument/2006/relationships/oleObject" Target="../embeddings/oleObject13.bin"/><Relationship Id="rId10" Type="http://schemas.openxmlformats.org/officeDocument/2006/relationships/oleObject" Target="../embeddings/oleObject4.bin"/><Relationship Id="rId19" Type="http://schemas.openxmlformats.org/officeDocument/2006/relationships/image" Target="../media/image8.wmf"/><Relationship Id="rId31" Type="http://schemas.openxmlformats.org/officeDocument/2006/relationships/image" Target="../media/image1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wmf"/><Relationship Id="rId14" Type="http://schemas.openxmlformats.org/officeDocument/2006/relationships/oleObject" Target="../embeddings/oleObject6.bin"/><Relationship Id="rId22" Type="http://schemas.openxmlformats.org/officeDocument/2006/relationships/oleObject" Target="../embeddings/oleObject10.bin"/><Relationship Id="rId27" Type="http://schemas.openxmlformats.org/officeDocument/2006/relationships/image" Target="../media/image12.wmf"/><Relationship Id="rId30" Type="http://schemas.openxmlformats.org/officeDocument/2006/relationships/oleObject" Target="../embeddings/oleObject14.bin"/><Relationship Id="rId8" Type="http://schemas.openxmlformats.org/officeDocument/2006/relationships/oleObject" Target="../embeddings/oleObject3.bin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13" Type="http://schemas.openxmlformats.org/officeDocument/2006/relationships/oleObject" Target="../embeddings/oleObject21.bin"/><Relationship Id="rId18" Type="http://schemas.openxmlformats.org/officeDocument/2006/relationships/oleObject" Target="../embeddings/oleObject23.bin"/><Relationship Id="rId26" Type="http://schemas.openxmlformats.org/officeDocument/2006/relationships/image" Target="../media/image27.wmf"/><Relationship Id="rId3" Type="http://schemas.openxmlformats.org/officeDocument/2006/relationships/oleObject" Target="../embeddings/oleObject16.bin"/><Relationship Id="rId21" Type="http://schemas.openxmlformats.org/officeDocument/2006/relationships/image" Target="../media/image25.wmf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21.wmf"/><Relationship Id="rId17" Type="http://schemas.openxmlformats.org/officeDocument/2006/relationships/image" Target="../media/image23.wmf"/><Relationship Id="rId25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2.bin"/><Relationship Id="rId20" Type="http://schemas.openxmlformats.org/officeDocument/2006/relationships/oleObject" Target="../embeddings/oleObject24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wmf"/><Relationship Id="rId11" Type="http://schemas.openxmlformats.org/officeDocument/2006/relationships/oleObject" Target="../embeddings/oleObject20.bin"/><Relationship Id="rId24" Type="http://schemas.openxmlformats.org/officeDocument/2006/relationships/image" Target="../media/image26.wmf"/><Relationship Id="rId5" Type="http://schemas.openxmlformats.org/officeDocument/2006/relationships/oleObject" Target="../embeddings/oleObject17.bin"/><Relationship Id="rId15" Type="http://schemas.openxmlformats.org/officeDocument/2006/relationships/image" Target="../media/image29.png"/><Relationship Id="rId23" Type="http://schemas.openxmlformats.org/officeDocument/2006/relationships/oleObject" Target="../embeddings/oleObject25.bin"/><Relationship Id="rId28" Type="http://schemas.openxmlformats.org/officeDocument/2006/relationships/image" Target="../media/image28.wmf"/><Relationship Id="rId10" Type="http://schemas.openxmlformats.org/officeDocument/2006/relationships/image" Target="../media/image20.wmf"/><Relationship Id="rId19" Type="http://schemas.openxmlformats.org/officeDocument/2006/relationships/image" Target="../media/image24.wmf"/><Relationship Id="rId4" Type="http://schemas.openxmlformats.org/officeDocument/2006/relationships/image" Target="../media/image17.wmf"/><Relationship Id="rId9" Type="http://schemas.openxmlformats.org/officeDocument/2006/relationships/oleObject" Target="../embeddings/oleObject19.bin"/><Relationship Id="rId14" Type="http://schemas.openxmlformats.org/officeDocument/2006/relationships/image" Target="../media/image22.wmf"/><Relationship Id="rId22" Type="http://schemas.openxmlformats.org/officeDocument/2006/relationships/image" Target="../media/image30.png"/><Relationship Id="rId27" Type="http://schemas.openxmlformats.org/officeDocument/2006/relationships/oleObject" Target="../embeddings/oleObject27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13" Type="http://schemas.openxmlformats.org/officeDocument/2006/relationships/image" Target="../media/image35.wmf"/><Relationship Id="rId18" Type="http://schemas.openxmlformats.org/officeDocument/2006/relationships/oleObject" Target="../embeddings/oleObject35.bin"/><Relationship Id="rId3" Type="http://schemas.openxmlformats.org/officeDocument/2006/relationships/oleObject" Target="../embeddings/oleObject28.bin"/><Relationship Id="rId7" Type="http://schemas.openxmlformats.org/officeDocument/2006/relationships/image" Target="../media/image39.png"/><Relationship Id="rId12" Type="http://schemas.openxmlformats.org/officeDocument/2006/relationships/oleObject" Target="../embeddings/oleObject32.bin"/><Relationship Id="rId17" Type="http://schemas.openxmlformats.org/officeDocument/2006/relationships/image" Target="../media/image37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4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32.wmf"/><Relationship Id="rId11" Type="http://schemas.openxmlformats.org/officeDocument/2006/relationships/image" Target="../media/image34.wmf"/><Relationship Id="rId5" Type="http://schemas.openxmlformats.org/officeDocument/2006/relationships/oleObject" Target="../embeddings/oleObject29.bin"/><Relationship Id="rId15" Type="http://schemas.openxmlformats.org/officeDocument/2006/relationships/image" Target="../media/image36.wmf"/><Relationship Id="rId10" Type="http://schemas.openxmlformats.org/officeDocument/2006/relationships/oleObject" Target="../embeddings/oleObject31.bin"/><Relationship Id="rId19" Type="http://schemas.openxmlformats.org/officeDocument/2006/relationships/image" Target="../media/image38.wmf"/><Relationship Id="rId4" Type="http://schemas.openxmlformats.org/officeDocument/2006/relationships/image" Target="../media/image31.wmf"/><Relationship Id="rId9" Type="http://schemas.openxmlformats.org/officeDocument/2006/relationships/image" Target="../media/image33.wmf"/><Relationship Id="rId14" Type="http://schemas.openxmlformats.org/officeDocument/2006/relationships/oleObject" Target="../embeddings/oleObject3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4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13" Type="http://schemas.openxmlformats.org/officeDocument/2006/relationships/oleObject" Target="../embeddings/oleObject41.bin"/><Relationship Id="rId3" Type="http://schemas.openxmlformats.org/officeDocument/2006/relationships/image" Target="../media/image48.png"/><Relationship Id="rId7" Type="http://schemas.openxmlformats.org/officeDocument/2006/relationships/oleObject" Target="../embeddings/oleObject38.bin"/><Relationship Id="rId12" Type="http://schemas.openxmlformats.org/officeDocument/2006/relationships/image" Target="../media/image4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3.wmf"/><Relationship Id="rId11" Type="http://schemas.openxmlformats.org/officeDocument/2006/relationships/oleObject" Target="../embeddings/oleObject40.bin"/><Relationship Id="rId5" Type="http://schemas.openxmlformats.org/officeDocument/2006/relationships/oleObject" Target="../embeddings/oleObject37.bin"/><Relationship Id="rId10" Type="http://schemas.openxmlformats.org/officeDocument/2006/relationships/image" Target="../media/image45.wmf"/><Relationship Id="rId4" Type="http://schemas.openxmlformats.org/officeDocument/2006/relationships/image" Target="../media/image42.png"/><Relationship Id="rId9" Type="http://schemas.openxmlformats.org/officeDocument/2006/relationships/oleObject" Target="../embeddings/oleObject39.bin"/><Relationship Id="rId14" Type="http://schemas.openxmlformats.org/officeDocument/2006/relationships/image" Target="../media/image4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4275" y="127379"/>
            <a:ext cx="4657725" cy="76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11236" y="1173707"/>
            <a:ext cx="3493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rgbClr val="92D050"/>
                </a:solidFill>
                <a:cs typeface="B Titr" panose="00000700000000000000" pitchFamily="2" charset="-78"/>
              </a:rPr>
              <a:t>خاصیت ضرب رادیکال ها:</a:t>
            </a:r>
            <a:endParaRPr lang="en-US" sz="2400" dirty="0">
              <a:solidFill>
                <a:srgbClr val="92D050"/>
              </a:solidFill>
              <a:cs typeface="B Titr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8925" y="1803779"/>
            <a:ext cx="9049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rgbClr val="C00000"/>
                </a:solidFill>
                <a:cs typeface="B Titr" panose="00000700000000000000" pitchFamily="2" charset="-78"/>
              </a:rPr>
              <a:t>حاصل ضرب رادیکال های دو عدد برابر است با رادیکال حاصل ضرب دو عدد.</a:t>
            </a:r>
            <a:endParaRPr lang="en-US" sz="24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6192111"/>
              </p:ext>
            </p:extLst>
          </p:nvPr>
        </p:nvGraphicFramePr>
        <p:xfrm>
          <a:off x="1507699" y="2559700"/>
          <a:ext cx="1612374" cy="620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" name="Equation" r:id="rId4" imgW="660240" imgH="253800" progId="Equation.DSMT4">
                  <p:embed/>
                </p:oleObj>
              </mc:Choice>
              <mc:Fallback>
                <p:oleObj name="Equation" r:id="rId4" imgW="66024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07699" y="2559700"/>
                        <a:ext cx="1612374" cy="6201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0210860"/>
              </p:ext>
            </p:extLst>
          </p:nvPr>
        </p:nvGraphicFramePr>
        <p:xfrm>
          <a:off x="3120073" y="2559700"/>
          <a:ext cx="962025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" name="Equation" r:id="rId6" imgW="393480" imgH="253800" progId="Equation.DSMT4">
                  <p:embed/>
                </p:oleObj>
              </mc:Choice>
              <mc:Fallback>
                <p:oleObj name="Equation" r:id="rId6" imgW="3934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20073" y="2559700"/>
                        <a:ext cx="962025" cy="620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194878" y="3179844"/>
            <a:ext cx="1310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rgbClr val="92D050"/>
                </a:solidFill>
                <a:cs typeface="B Titr" panose="00000700000000000000" pitchFamily="2" charset="-78"/>
              </a:rPr>
              <a:t>مثال:</a:t>
            </a:r>
            <a:endParaRPr lang="en-US" sz="2400" dirty="0">
              <a:solidFill>
                <a:srgbClr val="92D05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9782341"/>
              </p:ext>
            </p:extLst>
          </p:nvPr>
        </p:nvGraphicFramePr>
        <p:xfrm>
          <a:off x="1538288" y="3776663"/>
          <a:ext cx="1549400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8" name="Equation" r:id="rId8" imgW="634680" imgH="253800" progId="Equation.DSMT4">
                  <p:embed/>
                </p:oleObj>
              </mc:Choice>
              <mc:Fallback>
                <p:oleObj name="Equation" r:id="rId8" imgW="6346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38288" y="3776663"/>
                        <a:ext cx="1549400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4749981"/>
              </p:ext>
            </p:extLst>
          </p:nvPr>
        </p:nvGraphicFramePr>
        <p:xfrm>
          <a:off x="3965575" y="3321050"/>
          <a:ext cx="1209675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" name="Equation" r:id="rId10" imgW="495000" imgH="253800" progId="Equation.DSMT4">
                  <p:embed/>
                </p:oleObj>
              </mc:Choice>
              <mc:Fallback>
                <p:oleObj name="Equation" r:id="rId10" imgW="49500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965575" y="3321050"/>
                        <a:ext cx="1209675" cy="620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Arrow Connector 10"/>
          <p:cNvCxnSpPr/>
          <p:nvPr/>
        </p:nvCxnSpPr>
        <p:spPr>
          <a:xfrm flipV="1">
            <a:off x="3130909" y="3689928"/>
            <a:ext cx="847579" cy="4455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089699" y="4216163"/>
            <a:ext cx="947328" cy="3275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1538288" y="3641509"/>
            <a:ext cx="618058" cy="90660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2186935" y="3673009"/>
            <a:ext cx="618058" cy="90660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2755224"/>
              </p:ext>
            </p:extLst>
          </p:nvPr>
        </p:nvGraphicFramePr>
        <p:xfrm>
          <a:off x="1613510" y="4432246"/>
          <a:ext cx="311150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name="Equation" r:id="rId12" imgW="126720" imgH="177480" progId="Equation.DSMT4">
                  <p:embed/>
                </p:oleObj>
              </mc:Choice>
              <mc:Fallback>
                <p:oleObj name="Equation" r:id="rId12" imgW="1267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613510" y="4432246"/>
                        <a:ext cx="311150" cy="433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0862867"/>
              </p:ext>
            </p:extLst>
          </p:nvPr>
        </p:nvGraphicFramePr>
        <p:xfrm>
          <a:off x="2400335" y="4397375"/>
          <a:ext cx="342900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name="Equation" r:id="rId14" imgW="139680" imgH="177480" progId="Equation.DSMT4">
                  <p:embed/>
                </p:oleObj>
              </mc:Choice>
              <mc:Fallback>
                <p:oleObj name="Equation" r:id="rId14" imgW="1396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400335" y="4397375"/>
                        <a:ext cx="342900" cy="433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4712895"/>
              </p:ext>
            </p:extLst>
          </p:nvPr>
        </p:nvGraphicFramePr>
        <p:xfrm>
          <a:off x="3979863" y="4329113"/>
          <a:ext cx="12096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2" name="Equation" r:id="rId16" imgW="495000" imgH="177480" progId="Equation.DSMT4">
                  <p:embed/>
                </p:oleObj>
              </mc:Choice>
              <mc:Fallback>
                <p:oleObj name="Equation" r:id="rId16" imgW="4950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979863" y="4329113"/>
                        <a:ext cx="1209675" cy="434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5340997"/>
              </p:ext>
            </p:extLst>
          </p:nvPr>
        </p:nvGraphicFramePr>
        <p:xfrm>
          <a:off x="5157788" y="3449638"/>
          <a:ext cx="312737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3" name="Equation" r:id="rId18" imgW="126720" imgH="177480" progId="Equation.DSMT4">
                  <p:embed/>
                </p:oleObj>
              </mc:Choice>
              <mc:Fallback>
                <p:oleObj name="Equation" r:id="rId18" imgW="1267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157788" y="3449638"/>
                        <a:ext cx="312737" cy="433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4909246"/>
              </p:ext>
            </p:extLst>
          </p:nvPr>
        </p:nvGraphicFramePr>
        <p:xfrm>
          <a:off x="5185214" y="4329113"/>
          <a:ext cx="312737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4" name="Equation" r:id="rId20" imgW="126720" imgH="177480" progId="Equation.DSMT4">
                  <p:embed/>
                </p:oleObj>
              </mc:Choice>
              <mc:Fallback>
                <p:oleObj name="Equation" r:id="rId20" imgW="1267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185214" y="4329113"/>
                        <a:ext cx="312737" cy="433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7860236"/>
              </p:ext>
            </p:extLst>
          </p:nvPr>
        </p:nvGraphicFramePr>
        <p:xfrm>
          <a:off x="1239838" y="5383213"/>
          <a:ext cx="1954212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5" name="Equation" r:id="rId22" imgW="799920" imgH="253800" progId="Equation.DSMT4">
                  <p:embed/>
                </p:oleObj>
              </mc:Choice>
              <mc:Fallback>
                <p:oleObj name="Equation" r:id="rId22" imgW="79992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239838" y="5383213"/>
                        <a:ext cx="1954212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9240844"/>
              </p:ext>
            </p:extLst>
          </p:nvPr>
        </p:nvGraphicFramePr>
        <p:xfrm>
          <a:off x="3142280" y="5310047"/>
          <a:ext cx="1273175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" name="Equation" r:id="rId24" imgW="520560" imgH="253800" progId="Equation.DSMT4">
                  <p:embed/>
                </p:oleObj>
              </mc:Choice>
              <mc:Fallback>
                <p:oleObj name="Equation" r:id="rId24" imgW="52056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3142280" y="5310047"/>
                        <a:ext cx="1273175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5764400"/>
              </p:ext>
            </p:extLst>
          </p:nvPr>
        </p:nvGraphicFramePr>
        <p:xfrm>
          <a:off x="1381125" y="6069013"/>
          <a:ext cx="1550988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" name="Equation" r:id="rId26" imgW="634680" imgH="253800" progId="Equation.DSMT4">
                  <p:embed/>
                </p:oleObj>
              </mc:Choice>
              <mc:Fallback>
                <p:oleObj name="Equation" r:id="rId26" imgW="6346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1381125" y="6069013"/>
                        <a:ext cx="1550988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8245665"/>
              </p:ext>
            </p:extLst>
          </p:nvPr>
        </p:nvGraphicFramePr>
        <p:xfrm>
          <a:off x="3197066" y="6028450"/>
          <a:ext cx="808038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" name="Equation" r:id="rId28" imgW="330120" imgH="253800" progId="Equation.DSMT4">
                  <p:embed/>
                </p:oleObj>
              </mc:Choice>
              <mc:Fallback>
                <p:oleObj name="Equation" r:id="rId28" imgW="33012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3197066" y="6028450"/>
                        <a:ext cx="808038" cy="620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2015974"/>
              </p:ext>
            </p:extLst>
          </p:nvPr>
        </p:nvGraphicFramePr>
        <p:xfrm>
          <a:off x="2901950" y="6297471"/>
          <a:ext cx="371475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" name="Equation" r:id="rId30" imgW="152280" imgH="152280" progId="Equation.DSMT4">
                  <p:embed/>
                </p:oleObj>
              </mc:Choice>
              <mc:Fallback>
                <p:oleObj name="Equation" r:id="rId30" imgW="15228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2901950" y="6297471"/>
                        <a:ext cx="371475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7" name="Straight Arrow Connector 26"/>
          <p:cNvCxnSpPr/>
          <p:nvPr/>
        </p:nvCxnSpPr>
        <p:spPr>
          <a:xfrm flipV="1">
            <a:off x="4033641" y="6379369"/>
            <a:ext cx="1944078" cy="53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5309484"/>
              </p:ext>
            </p:extLst>
          </p:nvPr>
        </p:nvGraphicFramePr>
        <p:xfrm>
          <a:off x="6049963" y="6061075"/>
          <a:ext cx="1550987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" name="Equation" r:id="rId32" imgW="634680" imgH="177480" progId="Equation.DSMT4">
                  <p:embed/>
                </p:oleObj>
              </mc:Choice>
              <mc:Fallback>
                <p:oleObj name="Equation" r:id="rId32" imgW="6346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6049963" y="6061075"/>
                        <a:ext cx="1550987" cy="434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542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8728536"/>
              </p:ext>
            </p:extLst>
          </p:nvPr>
        </p:nvGraphicFramePr>
        <p:xfrm>
          <a:off x="1982788" y="950913"/>
          <a:ext cx="1860550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" name="Equation" r:id="rId3" imgW="761760" imgH="253800" progId="Equation.DSMT4">
                  <p:embed/>
                </p:oleObj>
              </mc:Choice>
              <mc:Fallback>
                <p:oleObj name="Equation" r:id="rId3" imgW="76176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82788" y="950913"/>
                        <a:ext cx="1860550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7110088"/>
              </p:ext>
            </p:extLst>
          </p:nvPr>
        </p:nvGraphicFramePr>
        <p:xfrm>
          <a:off x="3843338" y="909969"/>
          <a:ext cx="774700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1" name="Equation" r:id="rId5" imgW="317160" imgH="253800" progId="Equation.DSMT4">
                  <p:embed/>
                </p:oleObj>
              </mc:Choice>
              <mc:Fallback>
                <p:oleObj name="Equation" r:id="rId5" imgW="31716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43338" y="909969"/>
                        <a:ext cx="774700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9538312"/>
              </p:ext>
            </p:extLst>
          </p:nvPr>
        </p:nvGraphicFramePr>
        <p:xfrm>
          <a:off x="4618038" y="1098373"/>
          <a:ext cx="6508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name="Equation" r:id="rId7" imgW="266400" imgH="177480" progId="Equation.DSMT4">
                  <p:embed/>
                </p:oleObj>
              </mc:Choice>
              <mc:Fallback>
                <p:oleObj name="Equation" r:id="rId7" imgW="2664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18038" y="1098373"/>
                        <a:ext cx="650875" cy="434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048054"/>
              </p:ext>
            </p:extLst>
          </p:nvPr>
        </p:nvGraphicFramePr>
        <p:xfrm>
          <a:off x="1873250" y="2208213"/>
          <a:ext cx="2078038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3" name="Equation" r:id="rId9" imgW="850680" imgH="253800" progId="Equation.DSMT4">
                  <p:embed/>
                </p:oleObj>
              </mc:Choice>
              <mc:Fallback>
                <p:oleObj name="Equation" r:id="rId9" imgW="8506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73250" y="2208213"/>
                        <a:ext cx="2078038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0078750"/>
              </p:ext>
            </p:extLst>
          </p:nvPr>
        </p:nvGraphicFramePr>
        <p:xfrm>
          <a:off x="3866357" y="2167269"/>
          <a:ext cx="836613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4" name="Equation" r:id="rId11" imgW="342720" imgH="253800" progId="Equation.DSMT4">
                  <p:embed/>
                </p:oleObj>
              </mc:Choice>
              <mc:Fallback>
                <p:oleObj name="Equation" r:id="rId11" imgW="34272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66357" y="2167269"/>
                        <a:ext cx="836613" cy="620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0774201"/>
              </p:ext>
            </p:extLst>
          </p:nvPr>
        </p:nvGraphicFramePr>
        <p:xfrm>
          <a:off x="4618038" y="2356242"/>
          <a:ext cx="6508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5" name="Equation" r:id="rId13" imgW="266400" imgH="177480" progId="Equation.DSMT4">
                  <p:embed/>
                </p:oleObj>
              </mc:Choice>
              <mc:Fallback>
                <p:oleObj name="Equation" r:id="rId13" imgW="2664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618038" y="2356242"/>
                        <a:ext cx="650875" cy="434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723331" y="3043451"/>
            <a:ext cx="107680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407639" y="3546311"/>
            <a:ext cx="1150298" cy="87364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134066" y="3295686"/>
            <a:ext cx="3493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rgbClr val="92D050"/>
                </a:solidFill>
                <a:cs typeface="B Titr" panose="00000700000000000000" pitchFamily="2" charset="-78"/>
              </a:rPr>
              <a:t>ساده کردن رادیکال:</a:t>
            </a:r>
            <a:endParaRPr lang="en-US" sz="2400" dirty="0">
              <a:solidFill>
                <a:srgbClr val="92D05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4735490"/>
              </p:ext>
            </p:extLst>
          </p:nvPr>
        </p:nvGraphicFramePr>
        <p:xfrm>
          <a:off x="2647950" y="3552825"/>
          <a:ext cx="1860550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6" name="Equation" r:id="rId16" imgW="761760" imgH="253800" progId="Equation.DSMT4">
                  <p:embed/>
                </p:oleObj>
              </mc:Choice>
              <mc:Fallback>
                <p:oleObj name="Equation" r:id="rId16" imgW="76176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647950" y="3552825"/>
                        <a:ext cx="1860550" cy="620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0510202"/>
              </p:ext>
            </p:extLst>
          </p:nvPr>
        </p:nvGraphicFramePr>
        <p:xfrm>
          <a:off x="4507482" y="3526518"/>
          <a:ext cx="1519237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7" name="Equation" r:id="rId18" imgW="622080" imgH="253800" progId="Equation.DSMT4">
                  <p:embed/>
                </p:oleObj>
              </mc:Choice>
              <mc:Fallback>
                <p:oleObj name="Equation" r:id="rId18" imgW="6220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507482" y="3526518"/>
                        <a:ext cx="1519237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8488585"/>
              </p:ext>
            </p:extLst>
          </p:nvPr>
        </p:nvGraphicFramePr>
        <p:xfrm>
          <a:off x="6039739" y="3506232"/>
          <a:ext cx="836612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8" name="Equation" r:id="rId20" imgW="342720" imgH="253800" progId="Equation.DSMT4">
                  <p:embed/>
                </p:oleObj>
              </mc:Choice>
              <mc:Fallback>
                <p:oleObj name="Equation" r:id="rId20" imgW="34272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039739" y="3506232"/>
                        <a:ext cx="836612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407639" y="4922814"/>
            <a:ext cx="996216" cy="679771"/>
          </a:xfrm>
          <a:prstGeom prst="rect">
            <a:avLst/>
          </a:prstGeom>
        </p:spPr>
      </p:pic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2661762"/>
              </p:ext>
            </p:extLst>
          </p:nvPr>
        </p:nvGraphicFramePr>
        <p:xfrm>
          <a:off x="2419350" y="4922838"/>
          <a:ext cx="1828800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" name="Equation" r:id="rId23" imgW="749160" imgH="253800" progId="Equation.DSMT4">
                  <p:embed/>
                </p:oleObj>
              </mc:Choice>
              <mc:Fallback>
                <p:oleObj name="Equation" r:id="rId23" imgW="74916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2419350" y="4922838"/>
                        <a:ext cx="1828800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9482098"/>
              </p:ext>
            </p:extLst>
          </p:nvPr>
        </p:nvGraphicFramePr>
        <p:xfrm>
          <a:off x="4249738" y="4895850"/>
          <a:ext cx="1549400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0" name="Equation" r:id="rId25" imgW="634680" imgH="253800" progId="Equation.DSMT4">
                  <p:embed/>
                </p:oleObj>
              </mc:Choice>
              <mc:Fallback>
                <p:oleObj name="Equation" r:id="rId25" imgW="6346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4249738" y="4895850"/>
                        <a:ext cx="1549400" cy="620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4180444"/>
              </p:ext>
            </p:extLst>
          </p:nvPr>
        </p:nvGraphicFramePr>
        <p:xfrm>
          <a:off x="5780088" y="4876800"/>
          <a:ext cx="868362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1" name="Equation" r:id="rId27" imgW="355320" imgH="253800" progId="Equation.DSMT4">
                  <p:embed/>
                </p:oleObj>
              </mc:Choice>
              <mc:Fallback>
                <p:oleObj name="Equation" r:id="rId27" imgW="35532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5780088" y="4876800"/>
                        <a:ext cx="868362" cy="620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632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11236" y="1173707"/>
            <a:ext cx="3493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rgbClr val="92D050"/>
                </a:solidFill>
                <a:cs typeface="B Titr" panose="00000700000000000000" pitchFamily="2" charset="-78"/>
              </a:rPr>
              <a:t>خاصیت تقسیم رادیکال ها:</a:t>
            </a:r>
            <a:endParaRPr lang="en-US" sz="2400" dirty="0">
              <a:solidFill>
                <a:srgbClr val="92D050"/>
              </a:solidFill>
              <a:cs typeface="B Titr" panose="000007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78925" y="1803779"/>
            <a:ext cx="9049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rgbClr val="C00000"/>
                </a:solidFill>
                <a:cs typeface="B Titr" panose="00000700000000000000" pitchFamily="2" charset="-78"/>
              </a:rPr>
              <a:t>حاصل تقسیم رادیکال های دو عدد برابر است با رادیکال حاصل تقسیم دو عدد.</a:t>
            </a:r>
            <a:endParaRPr lang="en-US" sz="24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3650322"/>
              </p:ext>
            </p:extLst>
          </p:nvPr>
        </p:nvGraphicFramePr>
        <p:xfrm>
          <a:off x="1978925" y="2279007"/>
          <a:ext cx="1054100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Equation" r:id="rId3" imgW="431640" imgH="507960" progId="Equation.DSMT4">
                  <p:embed/>
                </p:oleObj>
              </mc:Choice>
              <mc:Fallback>
                <p:oleObj name="Equation" r:id="rId3" imgW="43164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78925" y="2279007"/>
                        <a:ext cx="1054100" cy="1241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5964288"/>
              </p:ext>
            </p:extLst>
          </p:nvPr>
        </p:nvGraphicFramePr>
        <p:xfrm>
          <a:off x="3033025" y="2265444"/>
          <a:ext cx="744537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Equation" r:id="rId5" imgW="304560" imgH="507960" progId="Equation.DSMT4">
                  <p:embed/>
                </p:oleObj>
              </mc:Choice>
              <mc:Fallback>
                <p:oleObj name="Equation" r:id="rId5" imgW="30456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33025" y="2265444"/>
                        <a:ext cx="744537" cy="1241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194878" y="3179844"/>
            <a:ext cx="1310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rgbClr val="92D050"/>
                </a:solidFill>
                <a:cs typeface="B Titr" panose="00000700000000000000" pitchFamily="2" charset="-78"/>
              </a:rPr>
              <a:t>مثال:</a:t>
            </a:r>
            <a:endParaRPr lang="en-US" sz="2400" dirty="0">
              <a:solidFill>
                <a:srgbClr val="92D050"/>
              </a:solidFill>
              <a:cs typeface="B Titr" panose="000007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6327" y="3560953"/>
            <a:ext cx="1136698" cy="1307814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2218802"/>
              </p:ext>
            </p:extLst>
          </p:nvPr>
        </p:nvGraphicFramePr>
        <p:xfrm>
          <a:off x="1789113" y="4908550"/>
          <a:ext cx="1271587" cy="127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Equation" r:id="rId8" imgW="520560" imgH="520560" progId="Equation.DSMT4">
                  <p:embed/>
                </p:oleObj>
              </mc:Choice>
              <mc:Fallback>
                <p:oleObj name="Equation" r:id="rId8" imgW="52056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89113" y="4908550"/>
                        <a:ext cx="1271587" cy="127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0411945"/>
              </p:ext>
            </p:extLst>
          </p:nvPr>
        </p:nvGraphicFramePr>
        <p:xfrm>
          <a:off x="2941638" y="4949825"/>
          <a:ext cx="930275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Equation" r:id="rId10" imgW="380880" imgH="507960" progId="Equation.DSMT4">
                  <p:embed/>
                </p:oleObj>
              </mc:Choice>
              <mc:Fallback>
                <p:oleObj name="Equation" r:id="rId10" imgW="38088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41638" y="4949825"/>
                        <a:ext cx="930275" cy="1241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5046903"/>
              </p:ext>
            </p:extLst>
          </p:nvPr>
        </p:nvGraphicFramePr>
        <p:xfrm>
          <a:off x="3762375" y="5218113"/>
          <a:ext cx="962025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Equation" r:id="rId12" imgW="393480" imgH="253800" progId="Equation.DSMT4">
                  <p:embed/>
                </p:oleObj>
              </mc:Choice>
              <mc:Fallback>
                <p:oleObj name="Equation" r:id="rId12" imgW="39348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762375" y="5218113"/>
                        <a:ext cx="962025" cy="620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550178"/>
              </p:ext>
            </p:extLst>
          </p:nvPr>
        </p:nvGraphicFramePr>
        <p:xfrm>
          <a:off x="4851400" y="5326063"/>
          <a:ext cx="68262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Equation" r:id="rId14" imgW="279360" imgH="177480" progId="Equation.DSMT4">
                  <p:embed/>
                </p:oleObj>
              </mc:Choice>
              <mc:Fallback>
                <p:oleObj name="Equation" r:id="rId14" imgW="27936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851400" y="5326063"/>
                        <a:ext cx="682625" cy="434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3834417"/>
              </p:ext>
            </p:extLst>
          </p:nvPr>
        </p:nvGraphicFramePr>
        <p:xfrm>
          <a:off x="3076575" y="3560763"/>
          <a:ext cx="1239838" cy="127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Equation" r:id="rId16" imgW="507960" imgH="520560" progId="Equation.DSMT4">
                  <p:embed/>
                </p:oleObj>
              </mc:Choice>
              <mc:Fallback>
                <p:oleObj name="Equation" r:id="rId16" imgW="50796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076575" y="3560763"/>
                        <a:ext cx="1239838" cy="127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7287105"/>
              </p:ext>
            </p:extLst>
          </p:nvPr>
        </p:nvGraphicFramePr>
        <p:xfrm>
          <a:off x="4359963" y="3637756"/>
          <a:ext cx="403225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Equation" r:id="rId18" imgW="164880" imgH="457200" progId="Equation.DSMT4">
                  <p:embed/>
                </p:oleObj>
              </mc:Choice>
              <mc:Fallback>
                <p:oleObj name="Equation" r:id="rId18" imgW="16488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359963" y="3637756"/>
                        <a:ext cx="403225" cy="1117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2184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057" y="509263"/>
            <a:ext cx="5699221" cy="12424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744" y="1897039"/>
            <a:ext cx="7629336" cy="1460097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3166281" y="2654383"/>
            <a:ext cx="191069" cy="191069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164398" y="2627087"/>
            <a:ext cx="191069" cy="191069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7308876"/>
              </p:ext>
            </p:extLst>
          </p:nvPr>
        </p:nvGraphicFramePr>
        <p:xfrm>
          <a:off x="4935134" y="2842862"/>
          <a:ext cx="311150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5" imgW="126720" imgH="177480" progId="Equation.DSMT4">
                  <p:embed/>
                </p:oleObj>
              </mc:Choice>
              <mc:Fallback>
                <p:oleObj name="Equation" r:id="rId5" imgW="1267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35134" y="2842862"/>
                        <a:ext cx="311150" cy="434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Oval 6"/>
          <p:cNvSpPr/>
          <p:nvPr/>
        </p:nvSpPr>
        <p:spPr>
          <a:xfrm>
            <a:off x="3862388" y="2842862"/>
            <a:ext cx="324798" cy="4349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921486" y="2867568"/>
            <a:ext cx="324798" cy="4349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900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5254" y="395785"/>
            <a:ext cx="5444176" cy="12359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290" y="2115403"/>
            <a:ext cx="7629336" cy="1460097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961565" y="2872747"/>
            <a:ext cx="191069" cy="191069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4127168" y="2879464"/>
            <a:ext cx="191069" cy="191069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9926074"/>
              </p:ext>
            </p:extLst>
          </p:nvPr>
        </p:nvGraphicFramePr>
        <p:xfrm>
          <a:off x="348068" y="796284"/>
          <a:ext cx="311150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" name="Equation" r:id="rId5" imgW="126720" imgH="177480" progId="Equation.DSMT4">
                  <p:embed/>
                </p:oleObj>
              </mc:Choice>
              <mc:Fallback>
                <p:oleObj name="Equation" r:id="rId5" imgW="1267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8068" y="796284"/>
                        <a:ext cx="311150" cy="434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7612453"/>
              </p:ext>
            </p:extLst>
          </p:nvPr>
        </p:nvGraphicFramePr>
        <p:xfrm>
          <a:off x="1187454" y="766122"/>
          <a:ext cx="715963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Equation" r:id="rId7" imgW="291960" imgH="190440" progId="Equation.DSMT4">
                  <p:embed/>
                </p:oleObj>
              </mc:Choice>
              <mc:Fallback>
                <p:oleObj name="Equation" r:id="rId7" imgW="29196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87454" y="766122"/>
                        <a:ext cx="715963" cy="465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8374494"/>
              </p:ext>
            </p:extLst>
          </p:nvPr>
        </p:nvGraphicFramePr>
        <p:xfrm>
          <a:off x="2416054" y="766121"/>
          <a:ext cx="808037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Equation" r:id="rId9" imgW="330120" imgH="190440" progId="Equation.DSMT4">
                  <p:embed/>
                </p:oleObj>
              </mc:Choice>
              <mc:Fallback>
                <p:oleObj name="Equation" r:id="rId9" imgW="33012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416054" y="766121"/>
                        <a:ext cx="808037" cy="465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2861073"/>
              </p:ext>
            </p:extLst>
          </p:nvPr>
        </p:nvGraphicFramePr>
        <p:xfrm>
          <a:off x="3784857" y="796284"/>
          <a:ext cx="839787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Equation" r:id="rId11" imgW="342720" imgH="190440" progId="Equation.DSMT4">
                  <p:embed/>
                </p:oleObj>
              </mc:Choice>
              <mc:Fallback>
                <p:oleObj name="Equation" r:id="rId11" imgW="34272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784857" y="796284"/>
                        <a:ext cx="839787" cy="465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3556735"/>
              </p:ext>
            </p:extLst>
          </p:nvPr>
        </p:nvGraphicFramePr>
        <p:xfrm>
          <a:off x="5105531" y="800371"/>
          <a:ext cx="80962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6" name="Equation" r:id="rId13" imgW="330120" imgH="190440" progId="Equation.DSMT4">
                  <p:embed/>
                </p:oleObj>
              </mc:Choice>
              <mc:Fallback>
                <p:oleObj name="Equation" r:id="rId13" imgW="33012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105531" y="800371"/>
                        <a:ext cx="809625" cy="466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777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48</Words>
  <Application>Microsoft Office PowerPoint</Application>
  <PresentationFormat>Custom</PresentationFormat>
  <Paragraphs>7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reza salehkar</dc:creator>
  <cp:lastModifiedBy>LENOVO</cp:lastModifiedBy>
  <cp:revision>7</cp:revision>
  <dcterms:created xsi:type="dcterms:W3CDTF">2020-04-21T04:18:11Z</dcterms:created>
  <dcterms:modified xsi:type="dcterms:W3CDTF">2023-05-03T22:14:30Z</dcterms:modified>
</cp:coreProperties>
</file>