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7" r:id="rId3"/>
    <p:sldId id="289" r:id="rId4"/>
    <p:sldId id="290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89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پایه هشتم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یادآوری اعداد صحیح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5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0" y="1451063"/>
            <a:ext cx="8229600" cy="819912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solidFill>
                  <a:srgbClr val="FF0000"/>
                </a:solidFill>
                <a:cs typeface="B Nazanin" panose="00000400000000000000" pitchFamily="2" charset="-78"/>
              </a:rPr>
              <a:t>یادآوری اعداد 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صحیح: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453" y="2106126"/>
            <a:ext cx="11320528" cy="4172325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به اعدادی که شامل اعداد مثبت، صفر و اعداد منفی باشند، اعداد صحیح می گویند.</a:t>
            </a:r>
            <a:endParaRPr lang="en-US" sz="2000" b="1" dirty="0">
              <a:cs typeface="B Nazanin" panose="00000400000000000000" pitchFamily="2" charset="-78"/>
            </a:endParaRPr>
          </a:p>
          <a:p>
            <a:pPr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..... و 3و2و1و0و1-و2-و3-و....: اعداد صحیح</a:t>
            </a:r>
            <a:endParaRPr lang="en-US" sz="20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ویژگی اعداد روی محور اعداد صحیح آن است که هر چه اعداد به سمت راست، پیش می روند بزرگتر می شوند و اعداد صحیح مثبت از اعداد منفی بزرگترند.</a:t>
            </a:r>
            <a:endParaRPr lang="en-US" sz="20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بردار اعداد صحیح:</a:t>
            </a:r>
            <a:endParaRPr lang="en-US" sz="20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برای هر عدد صحیح می توان حرکتی روی محوری که معمولاً از صفر شروع می شود رسم کرد، 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000" b="1" dirty="0">
                <a:cs typeface="B Nazanin" panose="00000400000000000000" pitchFamily="2" charset="-78"/>
              </a:rPr>
              <a:t>همچنین برای هر حرکت می توان عددی متناظر نوشت.</a:t>
            </a:r>
          </a:p>
          <a:p>
            <a:pPr algn="r" rtl="1">
              <a:buNone/>
            </a:pPr>
            <a:endParaRPr lang="en-US" sz="2000" dirty="0">
              <a:cs typeface="B Nazanin" panose="00000400000000000000" pitchFamily="2" charset="-78"/>
            </a:endParaRPr>
          </a:p>
        </p:txBody>
      </p:sp>
      <p:pic>
        <p:nvPicPr>
          <p:cNvPr id="4" name="Picture 3" descr="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358" y="3938790"/>
            <a:ext cx="4343401" cy="914401"/>
          </a:xfrm>
          <a:prstGeom prst="rect">
            <a:avLst/>
          </a:prstGeom>
        </p:spPr>
      </p:pic>
      <p:pic>
        <p:nvPicPr>
          <p:cNvPr id="5" name="Picture 4" descr="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358" y="5756855"/>
            <a:ext cx="5319993" cy="945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25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9397" y="1502535"/>
            <a:ext cx="4846750" cy="838200"/>
          </a:xfrm>
        </p:spPr>
        <p:txBody>
          <a:bodyPr>
            <a:normAutofit/>
          </a:bodyPr>
          <a:lstStyle/>
          <a:p>
            <a:r>
              <a:rPr lang="fa-IR" sz="2400" b="1" dirty="0">
                <a:solidFill>
                  <a:srgbClr val="FF0000"/>
                </a:solidFill>
                <a:cs typeface="B Nazanin" panose="00000400000000000000" pitchFamily="2" charset="-78"/>
              </a:rPr>
              <a:t>قرینه اعداد صحیح:</a:t>
            </a:r>
            <a:endParaRPr lang="en-US" sz="6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489397" y="2663781"/>
            <a:ext cx="12325082" cy="3127419"/>
          </a:xfrm>
        </p:spPr>
        <p:txBody>
          <a:bodyPr>
            <a:no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هر </a:t>
            </a:r>
            <a:r>
              <a:rPr lang="fa-IR" sz="2000" b="1" dirty="0">
                <a:cs typeface="B Nazanin" panose="00000400000000000000" pitchFamily="2" charset="-78"/>
              </a:rPr>
              <a:t>دو عدد قرینه روی محور از مبدأ به یک فاصله می باشند به طوری که یکی سمت چپ صفر و دیگری در سمت راست صفر قرار می گیرند.</a:t>
            </a:r>
            <a:endParaRPr lang="en-US" sz="2000" dirty="0">
              <a:cs typeface="B Nazanin" panose="00000400000000000000" pitchFamily="2" charset="-78"/>
            </a:endParaRPr>
          </a:p>
          <a:p>
            <a:pPr algn="ctr" rtl="1"/>
            <a:r>
              <a:rPr lang="fa-IR" sz="2000" b="1" dirty="0">
                <a:cs typeface="B Nazanin" panose="00000400000000000000" pitchFamily="2" charset="-78"/>
              </a:rPr>
              <a:t>5- = (5+) – و 5- = 5+ قرینه</a:t>
            </a:r>
            <a:endParaRPr lang="en-US" sz="2000" dirty="0">
              <a:cs typeface="B Nazanin" panose="00000400000000000000" pitchFamily="2" charset="-78"/>
            </a:endParaRPr>
          </a:p>
          <a:p>
            <a:pPr algn="r" rtl="1"/>
            <a:r>
              <a:rPr lang="fa-IR" sz="2000" dirty="0">
                <a:cs typeface="B Nazanin" panose="00000400000000000000" pitchFamily="2" charset="-78"/>
              </a:rPr>
              <a:t>انجام عملیات عددهای صحیح:</a:t>
            </a:r>
            <a:endParaRPr lang="en-US" sz="2000" dirty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برای محاسبه حاصل عبارت هایی که هم شامل ضرب و تقسیم و هم شامل جمع و تفریق باشند، به ترتیب زیر انجام می دهیم:</a:t>
            </a:r>
            <a:endParaRPr lang="en-US" sz="2000" dirty="0">
              <a:cs typeface="B Nazanin" panose="00000400000000000000" pitchFamily="2" charset="-78"/>
            </a:endParaRPr>
          </a:p>
          <a:p>
            <a:pPr lvl="0" algn="r" rtl="1"/>
            <a:r>
              <a:rPr lang="fa-IR" sz="2000" b="1" dirty="0">
                <a:cs typeface="B Nazanin" panose="00000400000000000000" pitchFamily="2" charset="-78"/>
              </a:rPr>
              <a:t>ابتدا حاصل داخل پرانتز و در صورت تداخل پرانتزها از داخلی ترین شروع می کنیم.</a:t>
            </a:r>
            <a:endParaRPr lang="en-US" sz="2000" dirty="0">
              <a:cs typeface="B Nazanin" panose="00000400000000000000" pitchFamily="2" charset="-78"/>
            </a:endParaRPr>
          </a:p>
          <a:p>
            <a:pPr lvl="0" algn="r" rtl="1"/>
            <a:r>
              <a:rPr lang="fa-IR" sz="2000" b="1" dirty="0">
                <a:cs typeface="B Nazanin" panose="00000400000000000000" pitchFamily="2" charset="-78"/>
              </a:rPr>
              <a:t>سپس ضرب و تقسیم را انجام می دهیم.</a:t>
            </a:r>
            <a:endParaRPr lang="en-US" sz="2000" dirty="0">
              <a:cs typeface="B Nazanin" panose="00000400000000000000" pitchFamily="2" charset="-78"/>
            </a:endParaRPr>
          </a:p>
          <a:p>
            <a:pPr lvl="0" algn="r" rtl="1"/>
            <a:r>
              <a:rPr lang="fa-IR" sz="2000" b="1" dirty="0">
                <a:cs typeface="B Nazanin" panose="00000400000000000000" pitchFamily="2" charset="-78"/>
              </a:rPr>
              <a:t>سرانجام جمع و تفریق محاسبه می شوند.</a:t>
            </a:r>
            <a:endParaRPr lang="en-US" sz="2000" dirty="0">
              <a:cs typeface="B Nazanin" panose="00000400000000000000" pitchFamily="2" charset="-78"/>
            </a:endParaRPr>
          </a:p>
          <a:p>
            <a:pPr rtl="1"/>
            <a:r>
              <a:rPr lang="fa-IR" sz="2000" dirty="0">
                <a:cs typeface="B Nazanin" panose="00000400000000000000" pitchFamily="2" charset="-78"/>
              </a:rPr>
              <a:t> </a:t>
            </a:r>
            <a:r>
              <a:rPr lang="fa-IR" sz="20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مثال) حاصل عبارت زیر را بدست آورید.</a:t>
            </a:r>
            <a:endParaRPr lang="en-US" sz="2000" dirty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rtl="1"/>
            <a:r>
              <a:rPr lang="fa-IR" sz="2000" dirty="0">
                <a:cs typeface="B Nazanin" panose="00000400000000000000" pitchFamily="2" charset="-78"/>
              </a:rPr>
              <a:t> </a:t>
            </a:r>
            <a:r>
              <a:rPr lang="fa-IR" sz="2000" dirty="0" smtClean="0">
                <a:cs typeface="B Nazanin" panose="00000400000000000000" pitchFamily="2" charset="-78"/>
              </a:rPr>
              <a:t> </a:t>
            </a:r>
            <a:endParaRPr lang="en-US" sz="2000" dirty="0">
              <a:cs typeface="B Nazanin" panose="00000400000000000000" pitchFamily="2" charset="-78"/>
            </a:endParaRPr>
          </a:p>
          <a:p>
            <a:endParaRPr lang="en-US" sz="2000" dirty="0">
              <a:cs typeface="B Nazanin" panose="00000400000000000000" pitchFamily="2" charset="-78"/>
            </a:endParaRPr>
          </a:p>
        </p:txBody>
      </p:sp>
      <p:graphicFrame>
        <p:nvGraphicFramePr>
          <p:cNvPr id="20481" name="Object 1"/>
          <p:cNvGraphicFramePr>
            <a:graphicFrameLocks noChangeAspect="1"/>
          </p:cNvGraphicFramePr>
          <p:nvPr/>
        </p:nvGraphicFramePr>
        <p:xfrm>
          <a:off x="1828800" y="5257800"/>
          <a:ext cx="48768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6" name="Equation" r:id="rId3" imgW="1612800" imgH="164880" progId="Equation.DSMT4">
                  <p:embed/>
                </p:oleObj>
              </mc:Choice>
              <mc:Fallback>
                <p:oleObj name="Equation" r:id="rId3" imgW="1612800" imgH="1648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5257800"/>
                        <a:ext cx="48768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3080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211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یادآوری اعداد صحیح:</vt:lpstr>
      <vt:lpstr>قرینه اعداد صحیح: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84</cp:revision>
  <dcterms:created xsi:type="dcterms:W3CDTF">2015-07-06T05:06:21Z</dcterms:created>
  <dcterms:modified xsi:type="dcterms:W3CDTF">2018-04-21T11:41:35Z</dcterms:modified>
</cp:coreProperties>
</file>