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4"/>
  </p:notesMasterIdLst>
  <p:sldIdLst>
    <p:sldId id="256" r:id="rId2"/>
    <p:sldId id="349" r:id="rId3"/>
    <p:sldId id="257" r:id="rId4"/>
    <p:sldId id="258" r:id="rId5"/>
    <p:sldId id="286" r:id="rId6"/>
    <p:sldId id="259" r:id="rId7"/>
    <p:sldId id="287" r:id="rId8"/>
    <p:sldId id="284" r:id="rId9"/>
    <p:sldId id="260" r:id="rId10"/>
    <p:sldId id="261" r:id="rId11"/>
    <p:sldId id="262" r:id="rId12"/>
    <p:sldId id="263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14BC"/>
    <a:srgbClr val="00642D"/>
    <a:srgbClr val="BE42B8"/>
    <a:srgbClr val="2FC9FF"/>
    <a:srgbClr val="39471D"/>
    <a:srgbClr val="EB1594"/>
    <a:srgbClr val="9F379A"/>
    <a:srgbClr val="530F8B"/>
    <a:srgbClr val="0060A8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416" autoAdjust="0"/>
    <p:restoredTop sz="94660"/>
  </p:normalViewPr>
  <p:slideViewPr>
    <p:cSldViewPr>
      <p:cViewPr varScale="1">
        <p:scale>
          <a:sx n="74" d="100"/>
          <a:sy n="74" d="100"/>
        </p:scale>
        <p:origin x="-122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6.wmf"/><Relationship Id="rId11" Type="http://schemas.openxmlformats.org/officeDocument/2006/relationships/image" Target="../media/image15.wmf"/><Relationship Id="rId5" Type="http://schemas.openxmlformats.org/officeDocument/2006/relationships/image" Target="../media/image5.wmf"/><Relationship Id="rId10" Type="http://schemas.openxmlformats.org/officeDocument/2006/relationships/image" Target="../media/image14.wmf"/><Relationship Id="rId4" Type="http://schemas.openxmlformats.org/officeDocument/2006/relationships/image" Target="../media/image10.wmf"/><Relationship Id="rId9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image" Target="../media/image19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3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4" Type="http://schemas.openxmlformats.org/officeDocument/2006/relationships/image" Target="../media/image6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B653655-055F-4DDF-BE95-1163A76E3710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2EB9FBA-C10F-49BB-97A3-F332751A0CD8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95076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154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8791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0958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9706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19589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80707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29793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7459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74208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3570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3532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A5B82-811C-4E4B-ABF9-1726CFD0A2F3}" type="datetimeFigureOut">
              <a:rPr lang="fa-IR" smtClean="0"/>
              <a:t>12/06/1440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45219-776D-4B3F-B34B-E616F4A5725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34490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slide" Target="slide2.xml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2.bin"/><Relationship Id="rId18" Type="http://schemas.openxmlformats.org/officeDocument/2006/relationships/oleObject" Target="../embeddings/oleObject14.bin"/><Relationship Id="rId26" Type="http://schemas.openxmlformats.org/officeDocument/2006/relationships/oleObject" Target="../embeddings/oleObject18.bin"/><Relationship Id="rId3" Type="http://schemas.openxmlformats.org/officeDocument/2006/relationships/oleObject" Target="../embeddings/oleObject7.bin"/><Relationship Id="rId21" Type="http://schemas.openxmlformats.org/officeDocument/2006/relationships/image" Target="../media/image13.wmf"/><Relationship Id="rId7" Type="http://schemas.openxmlformats.org/officeDocument/2006/relationships/oleObject" Target="../embeddings/oleObject9.bin"/><Relationship Id="rId12" Type="http://schemas.openxmlformats.org/officeDocument/2006/relationships/image" Target="../media/image5.wmf"/><Relationship Id="rId17" Type="http://schemas.openxmlformats.org/officeDocument/2006/relationships/image" Target="../media/image11.wmf"/><Relationship Id="rId25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5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1.bin"/><Relationship Id="rId24" Type="http://schemas.openxmlformats.org/officeDocument/2006/relationships/oleObject" Target="../embeddings/oleObject17.bin"/><Relationship Id="rId5" Type="http://schemas.openxmlformats.org/officeDocument/2006/relationships/oleObject" Target="../embeddings/oleObject8.bin"/><Relationship Id="rId15" Type="http://schemas.openxmlformats.org/officeDocument/2006/relationships/slide" Target="slide2.xml"/><Relationship Id="rId23" Type="http://schemas.openxmlformats.org/officeDocument/2006/relationships/image" Target="../media/image14.wmf"/><Relationship Id="rId10" Type="http://schemas.openxmlformats.org/officeDocument/2006/relationships/image" Target="../media/image10.wmf"/><Relationship Id="rId19" Type="http://schemas.openxmlformats.org/officeDocument/2006/relationships/image" Target="../media/image12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6.wmf"/><Relationship Id="rId22" Type="http://schemas.openxmlformats.org/officeDocument/2006/relationships/oleObject" Target="../embeddings/oleObject16.bin"/><Relationship Id="rId27" Type="http://schemas.openxmlformats.org/officeDocument/2006/relationships/image" Target="../media/image1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7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oleObject" Target="../embeddings/oleObject26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5" Type="http://schemas.openxmlformats.org/officeDocument/2006/relationships/slide" Target="slide2.xml"/><Relationship Id="rId10" Type="http://schemas.openxmlformats.org/officeDocument/2006/relationships/image" Target="../media/image22.wmf"/><Relationship Id="rId4" Type="http://schemas.openxmlformats.org/officeDocument/2006/relationships/image" Target="../media/image19.w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2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28.wmf"/><Relationship Id="rId18" Type="http://schemas.openxmlformats.org/officeDocument/2006/relationships/oleObject" Target="../embeddings/oleObject34.bin"/><Relationship Id="rId3" Type="http://schemas.openxmlformats.org/officeDocument/2006/relationships/oleObject" Target="../embeddings/oleObject27.bin"/><Relationship Id="rId7" Type="http://schemas.openxmlformats.org/officeDocument/2006/relationships/slide" Target="slide2.xml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30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3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wmf"/><Relationship Id="rId11" Type="http://schemas.openxmlformats.org/officeDocument/2006/relationships/image" Target="../media/image27.wmf"/><Relationship Id="rId5" Type="http://schemas.openxmlformats.org/officeDocument/2006/relationships/oleObject" Target="../embeddings/oleObject28.bin"/><Relationship Id="rId15" Type="http://schemas.openxmlformats.org/officeDocument/2006/relationships/image" Target="../media/image29.wmf"/><Relationship Id="rId10" Type="http://schemas.openxmlformats.org/officeDocument/2006/relationships/oleObject" Target="../embeddings/oleObject30.bin"/><Relationship Id="rId19" Type="http://schemas.openxmlformats.org/officeDocument/2006/relationships/image" Target="../media/image31.wmf"/><Relationship Id="rId4" Type="http://schemas.openxmlformats.org/officeDocument/2006/relationships/image" Target="../media/image19.wmf"/><Relationship Id="rId9" Type="http://schemas.openxmlformats.org/officeDocument/2006/relationships/image" Target="../media/image26.wmf"/><Relationship Id="rId14" Type="http://schemas.openxmlformats.org/officeDocument/2006/relationships/oleObject" Target="../embeddings/oleObject3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40.bin"/><Relationship Id="rId18" Type="http://schemas.openxmlformats.org/officeDocument/2006/relationships/image" Target="../media/image39.wmf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12" Type="http://schemas.openxmlformats.org/officeDocument/2006/relationships/image" Target="../media/image36.wmf"/><Relationship Id="rId17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8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33.wmf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6.bin"/><Relationship Id="rId15" Type="http://schemas.openxmlformats.org/officeDocument/2006/relationships/oleObject" Target="../embeddings/oleObject41.bin"/><Relationship Id="rId10" Type="http://schemas.openxmlformats.org/officeDocument/2006/relationships/image" Target="../media/image35.wmf"/><Relationship Id="rId19" Type="http://schemas.openxmlformats.org/officeDocument/2006/relationships/slide" Target="slide2.xml"/><Relationship Id="rId4" Type="http://schemas.openxmlformats.org/officeDocument/2006/relationships/image" Target="../media/image32.wmf"/><Relationship Id="rId9" Type="http://schemas.openxmlformats.org/officeDocument/2006/relationships/oleObject" Target="../embeddings/oleObject38.bin"/><Relationship Id="rId14" Type="http://schemas.openxmlformats.org/officeDocument/2006/relationships/image" Target="../media/image3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43.wmf"/><Relationship Id="rId18" Type="http://schemas.openxmlformats.org/officeDocument/2006/relationships/oleObject" Target="../embeddings/oleObject50.bin"/><Relationship Id="rId3" Type="http://schemas.openxmlformats.org/officeDocument/2006/relationships/oleObject" Target="../embeddings/oleObject43.bin"/><Relationship Id="rId7" Type="http://schemas.openxmlformats.org/officeDocument/2006/relationships/image" Target="../media/image40.wmf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4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9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42.wmf"/><Relationship Id="rId5" Type="http://schemas.openxmlformats.org/officeDocument/2006/relationships/slide" Target="slide2.xml"/><Relationship Id="rId15" Type="http://schemas.openxmlformats.org/officeDocument/2006/relationships/image" Target="../media/image44.wmf"/><Relationship Id="rId10" Type="http://schemas.openxmlformats.org/officeDocument/2006/relationships/oleObject" Target="../embeddings/oleObject46.bin"/><Relationship Id="rId19" Type="http://schemas.openxmlformats.org/officeDocument/2006/relationships/image" Target="../media/image46.wmf"/><Relationship Id="rId4" Type="http://schemas.openxmlformats.org/officeDocument/2006/relationships/image" Target="../media/image33.wmf"/><Relationship Id="rId9" Type="http://schemas.openxmlformats.org/officeDocument/2006/relationships/image" Target="../media/image41.wmf"/><Relationship Id="rId14" Type="http://schemas.openxmlformats.org/officeDocument/2006/relationships/oleObject" Target="../embeddings/oleObject4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51.wmf"/><Relationship Id="rId3" Type="http://schemas.openxmlformats.org/officeDocument/2006/relationships/oleObject" Target="../embeddings/oleObject51.bin"/><Relationship Id="rId7" Type="http://schemas.openxmlformats.org/officeDocument/2006/relationships/slide" Target="slide2.xml"/><Relationship Id="rId12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8.wmf"/><Relationship Id="rId11" Type="http://schemas.openxmlformats.org/officeDocument/2006/relationships/image" Target="../media/image50.wmf"/><Relationship Id="rId5" Type="http://schemas.openxmlformats.org/officeDocument/2006/relationships/oleObject" Target="../embeddings/oleObject52.bin"/><Relationship Id="rId15" Type="http://schemas.openxmlformats.org/officeDocument/2006/relationships/image" Target="../media/image52.wmf"/><Relationship Id="rId10" Type="http://schemas.openxmlformats.org/officeDocument/2006/relationships/oleObject" Target="../embeddings/oleObject54.bin"/><Relationship Id="rId4" Type="http://schemas.openxmlformats.org/officeDocument/2006/relationships/image" Target="../media/image47.wmf"/><Relationship Id="rId9" Type="http://schemas.openxmlformats.org/officeDocument/2006/relationships/image" Target="../media/image49.wmf"/><Relationship Id="rId14" Type="http://schemas.openxmlformats.org/officeDocument/2006/relationships/oleObject" Target="../embeddings/oleObject5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oleObject" Target="../embeddings/oleObject62.bin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57.wmf"/><Relationship Id="rId1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9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54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5" Type="http://schemas.openxmlformats.org/officeDocument/2006/relationships/oleObject" Target="../embeddings/oleObject63.bin"/><Relationship Id="rId10" Type="http://schemas.openxmlformats.org/officeDocument/2006/relationships/image" Target="../media/image56.wmf"/><Relationship Id="rId4" Type="http://schemas.openxmlformats.org/officeDocument/2006/relationships/image" Target="../media/image53.wmf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5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oleObject" Target="../embeddings/oleObject64.bin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1.wmf"/><Relationship Id="rId11" Type="http://schemas.openxmlformats.org/officeDocument/2006/relationships/slide" Target="slide2.xml"/><Relationship Id="rId5" Type="http://schemas.openxmlformats.org/officeDocument/2006/relationships/oleObject" Target="../embeddings/oleObject65.bin"/><Relationship Id="rId10" Type="http://schemas.openxmlformats.org/officeDocument/2006/relationships/image" Target="../media/image63.wmf"/><Relationship Id="rId4" Type="http://schemas.openxmlformats.org/officeDocument/2006/relationships/image" Target="../media/image60.wmf"/><Relationship Id="rId9" Type="http://schemas.openxmlformats.org/officeDocument/2006/relationships/oleObject" Target="../embeddings/oleObject67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64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oleObject" Target="../embeddings/oleObject70.bin"/><Relationship Id="rId7" Type="http://schemas.openxmlformats.org/officeDocument/2006/relationships/oleObject" Target="../embeddings/oleObject7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66.wmf"/><Relationship Id="rId9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535307" y="2056580"/>
            <a:ext cx="648072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Oval 12"/>
          <p:cNvSpPr/>
          <p:nvPr/>
        </p:nvSpPr>
        <p:spPr>
          <a:xfrm>
            <a:off x="3827206" y="1748182"/>
            <a:ext cx="720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Oval 13"/>
          <p:cNvSpPr/>
          <p:nvPr/>
        </p:nvSpPr>
        <p:spPr>
          <a:xfrm>
            <a:off x="5783859" y="1460070"/>
            <a:ext cx="756000" cy="756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Rectangle 2"/>
          <p:cNvSpPr/>
          <p:nvPr/>
        </p:nvSpPr>
        <p:spPr>
          <a:xfrm>
            <a:off x="5643547" y="332656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کسرهای مسلسل متناهی</a:t>
            </a:r>
            <a:endParaRPr lang="fa-IR" sz="32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71580" y="1012666"/>
            <a:ext cx="57150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کسرهایی که به صورت زیر باشد کسرهای مسلسل متناهی گویند .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832840"/>
              </p:ext>
            </p:extLst>
          </p:nvPr>
        </p:nvGraphicFramePr>
        <p:xfrm>
          <a:off x="492684" y="1496670"/>
          <a:ext cx="1609725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6" name="Equation" r:id="rId3" imgW="1739880" imgH="1320480" progId="Equation.3">
                  <p:embed/>
                </p:oleObj>
              </mc:Choice>
              <mc:Fallback>
                <p:oleObj name="Equation" r:id="rId3" imgW="1739880" imgH="1320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2684" y="1496670"/>
                        <a:ext cx="1609725" cy="1223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55485" y="2895327"/>
            <a:ext cx="6296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336600"/>
                </a:solidFill>
              </a:rPr>
              <a:t>برای محاسبه اینگونه از کسرها از </a:t>
            </a:r>
            <a:r>
              <a:rPr lang="fa-IR" sz="2000" b="1" dirty="0" smtClean="0">
                <a:solidFill>
                  <a:srgbClr val="FF0000"/>
                </a:solidFill>
              </a:rPr>
              <a:t>آخرین کسر </a:t>
            </a:r>
            <a:r>
              <a:rPr lang="fa-IR" sz="2000" b="1" dirty="0" smtClean="0">
                <a:solidFill>
                  <a:srgbClr val="336600"/>
                </a:solidFill>
              </a:rPr>
              <a:t>محاسبه را انجام می دهیم </a:t>
            </a:r>
            <a:endParaRPr lang="fa-IR" sz="2000" b="1" dirty="0">
              <a:solidFill>
                <a:srgbClr val="336600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4938686"/>
              </p:ext>
            </p:extLst>
          </p:nvPr>
        </p:nvGraphicFramePr>
        <p:xfrm>
          <a:off x="2123728" y="1495553"/>
          <a:ext cx="109220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7" name="Equation" r:id="rId5" imgW="1180800" imgH="1320480" progId="Equation.3">
                  <p:embed/>
                </p:oleObj>
              </mc:Choice>
              <mc:Fallback>
                <p:oleObj name="Equation" r:id="rId5" imgW="1180800" imgH="1320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1495553"/>
                        <a:ext cx="1092200" cy="1223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9062896"/>
              </p:ext>
            </p:extLst>
          </p:nvPr>
        </p:nvGraphicFramePr>
        <p:xfrm>
          <a:off x="3347864" y="1509498"/>
          <a:ext cx="1068387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8" name="Equation" r:id="rId7" imgW="1155600" imgH="1002960" progId="Equation.3">
                  <p:embed/>
                </p:oleObj>
              </mc:Choice>
              <mc:Fallback>
                <p:oleObj name="Equation" r:id="rId7" imgW="1155600" imgH="10029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1509498"/>
                        <a:ext cx="1068387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479285"/>
              </p:ext>
            </p:extLst>
          </p:nvPr>
        </p:nvGraphicFramePr>
        <p:xfrm>
          <a:off x="4644008" y="1503313"/>
          <a:ext cx="763587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9" name="Equation" r:id="rId9" imgW="825480" imgH="990360" progId="Equation.3">
                  <p:embed/>
                </p:oleObj>
              </mc:Choice>
              <mc:Fallback>
                <p:oleObj name="Equation" r:id="rId9" imgW="825480" imgH="9903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503313"/>
                        <a:ext cx="763587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759098"/>
              </p:ext>
            </p:extLst>
          </p:nvPr>
        </p:nvGraphicFramePr>
        <p:xfrm>
          <a:off x="5618163" y="1521384"/>
          <a:ext cx="741362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0" name="Equation" r:id="rId11" imgW="799920" imgH="672840" progId="Equation.3">
                  <p:embed/>
                </p:oleObj>
              </mc:Choice>
              <mc:Fallback>
                <p:oleObj name="Equation" r:id="rId11" imgW="799920" imgH="6728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8163" y="1521384"/>
                        <a:ext cx="741362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2362208"/>
              </p:ext>
            </p:extLst>
          </p:nvPr>
        </p:nvGraphicFramePr>
        <p:xfrm>
          <a:off x="6588224" y="1556792"/>
          <a:ext cx="411162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1" name="Equation" r:id="rId13" imgW="444240" imgH="672840" progId="Equation.3">
                  <p:embed/>
                </p:oleObj>
              </mc:Choice>
              <mc:Fallback>
                <p:oleObj name="Equation" r:id="rId13" imgW="444240" imgH="6728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224" y="1556792"/>
                        <a:ext cx="411162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hevron 15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7" name="Hexagon 16">
            <a:hlinkClick r:id="rId15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8" name="Chevron 17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99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643547" y="332656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کسرهای مسلسل متناهی</a:t>
            </a:r>
            <a:endParaRPr lang="fa-IR" sz="32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71580" y="879103"/>
            <a:ext cx="57150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کسرهایی که به صورت زیر باشد کسرهای مسلسل متناهی گویند .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5656263"/>
              </p:ext>
            </p:extLst>
          </p:nvPr>
        </p:nvGraphicFramePr>
        <p:xfrm>
          <a:off x="446088" y="2003425"/>
          <a:ext cx="1703387" cy="125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3" name="Equation" r:id="rId3" imgW="1841400" imgH="1358640" progId="Equation.DSMT4">
                  <p:embed/>
                </p:oleObj>
              </mc:Choice>
              <mc:Fallback>
                <p:oleObj name="Equation" r:id="rId3" imgW="1841400" imgH="1358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6088" y="2003425"/>
                        <a:ext cx="1703387" cy="1258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239008" y="1332662"/>
            <a:ext cx="6296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336600"/>
                </a:solidFill>
              </a:rPr>
              <a:t>برای محاسبه اینگونه از کسرها از </a:t>
            </a:r>
            <a:r>
              <a:rPr lang="fa-IR" sz="2000" b="1" dirty="0" smtClean="0">
                <a:solidFill>
                  <a:srgbClr val="FF0000"/>
                </a:solidFill>
              </a:rPr>
              <a:t>آخرین کسر </a:t>
            </a:r>
            <a:r>
              <a:rPr lang="fa-IR" sz="2000" b="1" dirty="0" smtClean="0">
                <a:solidFill>
                  <a:srgbClr val="336600"/>
                </a:solidFill>
              </a:rPr>
              <a:t>محاسبه را انجام می دهیم </a:t>
            </a:r>
            <a:endParaRPr lang="fa-IR" sz="2000" b="1" dirty="0">
              <a:solidFill>
                <a:srgbClr val="336600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6374169"/>
              </p:ext>
            </p:extLst>
          </p:nvPr>
        </p:nvGraphicFramePr>
        <p:xfrm>
          <a:off x="2293271" y="2018344"/>
          <a:ext cx="1444625" cy="125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4" name="Equation" r:id="rId5" imgW="1562040" imgH="1358640" progId="Equation.DSMT4">
                  <p:embed/>
                </p:oleObj>
              </mc:Choice>
              <mc:Fallback>
                <p:oleObj name="Equation" r:id="rId5" imgW="1562040" imgH="1358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3271" y="2018344"/>
                        <a:ext cx="1444625" cy="125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0351241"/>
              </p:ext>
            </p:extLst>
          </p:nvPr>
        </p:nvGraphicFramePr>
        <p:xfrm>
          <a:off x="3979863" y="2060848"/>
          <a:ext cx="111442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5" name="Equation" r:id="rId7" imgW="1206360" imgH="952200" progId="Equation.DSMT4">
                  <p:embed/>
                </p:oleObj>
              </mc:Choice>
              <mc:Fallback>
                <p:oleObj name="Equation" r:id="rId7" imgW="1206360" imgH="952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2060848"/>
                        <a:ext cx="1114425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140882"/>
              </p:ext>
            </p:extLst>
          </p:nvPr>
        </p:nvGraphicFramePr>
        <p:xfrm>
          <a:off x="5362969" y="2081633"/>
          <a:ext cx="1116012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6" name="Equation" r:id="rId9" imgW="1206360" imgH="952200" progId="Equation.DSMT4">
                  <p:embed/>
                </p:oleObj>
              </mc:Choice>
              <mc:Fallback>
                <p:oleObj name="Equation" r:id="rId9" imgW="1206360" imgH="952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2969" y="2081633"/>
                        <a:ext cx="1116012" cy="88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1836170"/>
              </p:ext>
            </p:extLst>
          </p:nvPr>
        </p:nvGraphicFramePr>
        <p:xfrm>
          <a:off x="6644395" y="2190985"/>
          <a:ext cx="741362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7" name="Equation" r:id="rId11" imgW="799920" imgH="672840" progId="Equation.3">
                  <p:embed/>
                </p:oleObj>
              </mc:Choice>
              <mc:Fallback>
                <p:oleObj name="Equation" r:id="rId11" imgW="79992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4395" y="2190985"/>
                        <a:ext cx="741362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967842"/>
              </p:ext>
            </p:extLst>
          </p:nvPr>
        </p:nvGraphicFramePr>
        <p:xfrm>
          <a:off x="7668344" y="2184509"/>
          <a:ext cx="411162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8" name="Equation" r:id="rId13" imgW="444240" imgH="672840" progId="Equation.3">
                  <p:embed/>
                </p:oleObj>
              </mc:Choice>
              <mc:Fallback>
                <p:oleObj name="Equation" r:id="rId13" imgW="44424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8344" y="2184509"/>
                        <a:ext cx="411162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hevron 15">
            <a:hlinkClick r:id="" action="ppaction://hlinkshowjump?jump=nextslide"/>
          </p:cNvPr>
          <p:cNvSpPr/>
          <p:nvPr/>
        </p:nvSpPr>
        <p:spPr>
          <a:xfrm>
            <a:off x="4815570" y="638136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7" name="Hexagon 16">
            <a:hlinkClick r:id="rId15" action="ppaction://hlinksldjump"/>
          </p:cNvPr>
          <p:cNvSpPr/>
          <p:nvPr/>
        </p:nvSpPr>
        <p:spPr>
          <a:xfrm>
            <a:off x="3815438" y="638136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8" name="Chevron 17">
            <a:hlinkClick r:id="" action="ppaction://hlinkshowjump?jump=previousslide"/>
          </p:cNvPr>
          <p:cNvSpPr/>
          <p:nvPr/>
        </p:nvSpPr>
        <p:spPr>
          <a:xfrm flipH="1">
            <a:off x="3058876" y="638136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685506"/>
              </p:ext>
            </p:extLst>
          </p:nvPr>
        </p:nvGraphicFramePr>
        <p:xfrm>
          <a:off x="1515069" y="2727603"/>
          <a:ext cx="490538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9" name="Equation" r:id="rId16" imgW="533160" imgH="761760" progId="Equation.DSMT4">
                  <p:embed/>
                </p:oleObj>
              </mc:Choice>
              <mc:Fallback>
                <p:oleObj name="Equation" r:id="rId16" imgW="53316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5069" y="2727603"/>
                        <a:ext cx="490538" cy="70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8781852"/>
              </p:ext>
            </p:extLst>
          </p:nvPr>
        </p:nvGraphicFramePr>
        <p:xfrm>
          <a:off x="3349688" y="2763913"/>
          <a:ext cx="211138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0" name="Equation" r:id="rId18" imgW="228600" imgH="761760" progId="Equation.DSMT4">
                  <p:embed/>
                </p:oleObj>
              </mc:Choice>
              <mc:Fallback>
                <p:oleObj name="Equation" r:id="rId18" imgW="22860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88" y="2763913"/>
                        <a:ext cx="211138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3672566" y="3193231"/>
            <a:ext cx="1186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>
                <a:solidFill>
                  <a:schemeClr val="accent6">
                    <a:lumMod val="50000"/>
                  </a:schemeClr>
                </a:solidFill>
              </a:rPr>
              <a:t>محاسبه </a:t>
            </a:r>
            <a:r>
              <a:rPr lang="fa-IR" sz="1400" b="1" dirty="0" smtClean="0">
                <a:solidFill>
                  <a:schemeClr val="accent6">
                    <a:lumMod val="50000"/>
                  </a:schemeClr>
                </a:solidFill>
              </a:rPr>
              <a:t>می کنیم </a:t>
            </a:r>
            <a:endParaRPr lang="fa-IR" sz="14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089144"/>
              </p:ext>
            </p:extLst>
          </p:nvPr>
        </p:nvGraphicFramePr>
        <p:xfrm>
          <a:off x="1515069" y="2727603"/>
          <a:ext cx="490538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1" name="Equation" r:id="rId20" imgW="533160" imgH="761760" progId="Equation.DSMT4">
                  <p:embed/>
                </p:oleObj>
              </mc:Choice>
              <mc:Fallback>
                <p:oleObj name="Equation" r:id="rId20" imgW="53316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5069" y="2727603"/>
                        <a:ext cx="490538" cy="70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1967630"/>
              </p:ext>
            </p:extLst>
          </p:nvPr>
        </p:nvGraphicFramePr>
        <p:xfrm>
          <a:off x="3349688" y="2760352"/>
          <a:ext cx="209550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2" name="Equation" r:id="rId22" imgW="228600" imgH="761760" progId="Equation.DSMT4">
                  <p:embed/>
                </p:oleObj>
              </mc:Choice>
              <mc:Fallback>
                <p:oleObj name="Equation" r:id="rId22" imgW="22860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88" y="2760352"/>
                        <a:ext cx="209550" cy="70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Line Callout 2 22"/>
          <p:cNvSpPr/>
          <p:nvPr/>
        </p:nvSpPr>
        <p:spPr>
          <a:xfrm rot="10800000">
            <a:off x="2721657" y="2450968"/>
            <a:ext cx="1061868" cy="1083104"/>
          </a:xfrm>
          <a:prstGeom prst="borderCallout2">
            <a:avLst>
              <a:gd name="adj1" fmla="val 3789"/>
              <a:gd name="adj2" fmla="val 41"/>
              <a:gd name="adj3" fmla="val 5260"/>
              <a:gd name="adj4" fmla="val -104183"/>
              <a:gd name="adj5" fmla="val 30213"/>
              <a:gd name="adj6" fmla="val -103360"/>
            </a:avLst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467525"/>
              </p:ext>
            </p:extLst>
          </p:nvPr>
        </p:nvGraphicFramePr>
        <p:xfrm>
          <a:off x="4559361" y="2434530"/>
          <a:ext cx="52705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3" name="Equation" r:id="rId24" imgW="571320" imgH="761760" progId="Equation.DSMT4">
                  <p:embed/>
                </p:oleObj>
              </mc:Choice>
              <mc:Fallback>
                <p:oleObj name="Equation" r:id="rId24" imgW="57132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61" y="2434530"/>
                        <a:ext cx="527050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9950"/>
              </p:ext>
            </p:extLst>
          </p:nvPr>
        </p:nvGraphicFramePr>
        <p:xfrm>
          <a:off x="6121451" y="2395862"/>
          <a:ext cx="211137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4" name="Equation" r:id="rId26" imgW="228600" imgH="761760" progId="Equation.DSMT4">
                  <p:embed/>
                </p:oleObj>
              </mc:Choice>
              <mc:Fallback>
                <p:oleObj name="Equation" r:id="rId26" imgW="22860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1451" y="2395862"/>
                        <a:ext cx="211137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591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2990" y="332656"/>
            <a:ext cx="3605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مثال </a:t>
            </a:r>
            <a:r>
              <a:rPr lang="fa-IR" sz="2800" b="1" dirty="0" smtClean="0">
                <a:solidFill>
                  <a:srgbClr val="0060A8"/>
                </a:solidFill>
              </a:rPr>
              <a:t>: عبارتهای زیر را محاسبه کنید .</a:t>
            </a:r>
            <a:endParaRPr lang="fa-IR" sz="2800" b="1" dirty="0">
              <a:solidFill>
                <a:srgbClr val="0060A8"/>
              </a:solidFill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436656"/>
              </p:ext>
            </p:extLst>
          </p:nvPr>
        </p:nvGraphicFramePr>
        <p:xfrm>
          <a:off x="504825" y="1412875"/>
          <a:ext cx="17732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4" name="Equation" r:id="rId3" imgW="1917360" imgH="1320480" progId="Equation.3">
                  <p:embed/>
                </p:oleObj>
              </mc:Choice>
              <mc:Fallback>
                <p:oleObj name="Equation" r:id="rId3" imgW="1917360" imgH="1320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" y="1412875"/>
                        <a:ext cx="1773238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047667"/>
              </p:ext>
            </p:extLst>
          </p:nvPr>
        </p:nvGraphicFramePr>
        <p:xfrm>
          <a:off x="3637707" y="1396181"/>
          <a:ext cx="2230437" cy="1528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5" name="Equation" r:id="rId5" imgW="2412720" imgH="1650960" progId="Equation.3">
                  <p:embed/>
                </p:oleObj>
              </mc:Choice>
              <mc:Fallback>
                <p:oleObj name="Equation" r:id="rId5" imgW="2412720" imgH="1650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7707" y="1396181"/>
                        <a:ext cx="2230437" cy="1528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hevron 5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7" name="Hexagon 6">
            <a:hlinkClick r:id="rId7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8" name="Chevron 7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79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1835696" y="2297318"/>
            <a:ext cx="720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4208132" y="1988920"/>
            <a:ext cx="720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6164785" y="1700808"/>
            <a:ext cx="756000" cy="756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403743"/>
              </p:ext>
            </p:extLst>
          </p:nvPr>
        </p:nvGraphicFramePr>
        <p:xfrm>
          <a:off x="710530" y="1772989"/>
          <a:ext cx="17732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29" name="Equation" r:id="rId3" imgW="1917360" imgH="1320480" progId="Equation.3">
                  <p:embed/>
                </p:oleObj>
              </mc:Choice>
              <mc:Fallback>
                <p:oleObj name="Equation" r:id="rId3" imgW="1917360" imgH="1320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530" y="1772989"/>
                        <a:ext cx="1773238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7167582" y="332656"/>
            <a:ext cx="1580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حل مثال </a:t>
            </a:r>
            <a:r>
              <a:rPr lang="fa-IR" sz="2800" b="1" dirty="0" smtClean="0">
                <a:solidFill>
                  <a:srgbClr val="0060A8"/>
                </a:solidFill>
              </a:rPr>
              <a:t>: </a:t>
            </a:r>
            <a:r>
              <a:rPr lang="en-US" sz="2800" b="1" dirty="0" smtClean="0">
                <a:solidFill>
                  <a:srgbClr val="0060A8"/>
                </a:solidFill>
              </a:rPr>
              <a:t>A</a:t>
            </a:r>
            <a:endParaRPr lang="fa-IR" sz="2800" b="1" dirty="0">
              <a:solidFill>
                <a:srgbClr val="0060A8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6334856"/>
              </p:ext>
            </p:extLst>
          </p:nvPr>
        </p:nvGraphicFramePr>
        <p:xfrm>
          <a:off x="2482850" y="1736725"/>
          <a:ext cx="11382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30" name="Equation" r:id="rId5" imgW="1231560" imgH="1320480" progId="Equation.3">
                  <p:embed/>
                </p:oleObj>
              </mc:Choice>
              <mc:Fallback>
                <p:oleObj name="Equation" r:id="rId5" imgW="1231560" imgH="1320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2850" y="1736725"/>
                        <a:ext cx="1138238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7208180"/>
              </p:ext>
            </p:extLst>
          </p:nvPr>
        </p:nvGraphicFramePr>
        <p:xfrm>
          <a:off x="3705225" y="1751013"/>
          <a:ext cx="1116013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31" name="Equation" r:id="rId7" imgW="1206360" imgH="1002960" progId="Equation.3">
                  <p:embed/>
                </p:oleObj>
              </mc:Choice>
              <mc:Fallback>
                <p:oleObj name="Equation" r:id="rId7" imgW="1206360" imgH="1002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5225" y="1751013"/>
                        <a:ext cx="1116013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786728"/>
              </p:ext>
            </p:extLst>
          </p:nvPr>
        </p:nvGraphicFramePr>
        <p:xfrm>
          <a:off x="4972050" y="1744663"/>
          <a:ext cx="86995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32" name="Equation" r:id="rId9" imgW="939600" imgH="990360" progId="Equation.3">
                  <p:embed/>
                </p:oleObj>
              </mc:Choice>
              <mc:Fallback>
                <p:oleObj name="Equation" r:id="rId9" imgW="939600" imgH="990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1744663"/>
                        <a:ext cx="869950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44106"/>
              </p:ext>
            </p:extLst>
          </p:nvPr>
        </p:nvGraphicFramePr>
        <p:xfrm>
          <a:off x="6028531" y="1757363"/>
          <a:ext cx="847725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33" name="Equation" r:id="rId11" imgW="914400" imgH="685800" progId="Equation.3">
                  <p:embed/>
                </p:oleObj>
              </mc:Choice>
              <mc:Fallback>
                <p:oleObj name="Equation" r:id="rId11" imgW="9144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8531" y="1757363"/>
                        <a:ext cx="847725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281030"/>
              </p:ext>
            </p:extLst>
          </p:nvPr>
        </p:nvGraphicFramePr>
        <p:xfrm>
          <a:off x="7053566" y="1748867"/>
          <a:ext cx="56356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34" name="Equation" r:id="rId13" imgW="609480" imgH="698400" progId="Equation.3">
                  <p:embed/>
                </p:oleObj>
              </mc:Choice>
              <mc:Fallback>
                <p:oleObj name="Equation" r:id="rId13" imgW="609480" imgH="698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53566" y="1748867"/>
                        <a:ext cx="563563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hevron 12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4" name="Hexagon 13">
            <a:hlinkClick r:id="rId15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5" name="Chevron 14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89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>
          <a:xfrm>
            <a:off x="1939440" y="2496065"/>
            <a:ext cx="964398" cy="444916"/>
          </a:xfrm>
          <a:custGeom>
            <a:avLst/>
            <a:gdLst>
              <a:gd name="connsiteX0" fmla="*/ 494841 w 964398"/>
              <a:gd name="connsiteY0" fmla="*/ 0 h 444916"/>
              <a:gd name="connsiteX1" fmla="*/ 571 w 964398"/>
              <a:gd name="connsiteY1" fmla="*/ 123567 h 444916"/>
              <a:gd name="connsiteX2" fmla="*/ 408344 w 964398"/>
              <a:gd name="connsiteY2" fmla="*/ 395416 h 444916"/>
              <a:gd name="connsiteX3" fmla="*/ 964398 w 964398"/>
              <a:gd name="connsiteY3" fmla="*/ 444843 h 444916"/>
              <a:gd name="connsiteX4" fmla="*/ 964398 w 964398"/>
              <a:gd name="connsiteY4" fmla="*/ 444843 h 444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4398" h="444916">
                <a:moveTo>
                  <a:pt x="494841" y="0"/>
                </a:moveTo>
                <a:cubicBezTo>
                  <a:pt x="254914" y="28832"/>
                  <a:pt x="14987" y="57664"/>
                  <a:pt x="571" y="123567"/>
                </a:cubicBezTo>
                <a:cubicBezTo>
                  <a:pt x="-13845" y="189470"/>
                  <a:pt x="247706" y="341870"/>
                  <a:pt x="408344" y="395416"/>
                </a:cubicBezTo>
                <a:cubicBezTo>
                  <a:pt x="568982" y="448962"/>
                  <a:pt x="964398" y="444843"/>
                  <a:pt x="964398" y="444843"/>
                </a:cubicBezTo>
                <a:lnTo>
                  <a:pt x="964398" y="444843"/>
                </a:lnTo>
              </a:path>
            </a:pathLst>
          </a:cu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Freeform 17"/>
          <p:cNvSpPr/>
          <p:nvPr/>
        </p:nvSpPr>
        <p:spPr>
          <a:xfrm>
            <a:off x="1898996" y="2132856"/>
            <a:ext cx="1591879" cy="888517"/>
          </a:xfrm>
          <a:custGeom>
            <a:avLst/>
            <a:gdLst>
              <a:gd name="connsiteX0" fmla="*/ 494841 w 964398"/>
              <a:gd name="connsiteY0" fmla="*/ 0 h 444916"/>
              <a:gd name="connsiteX1" fmla="*/ 571 w 964398"/>
              <a:gd name="connsiteY1" fmla="*/ 123567 h 444916"/>
              <a:gd name="connsiteX2" fmla="*/ 408344 w 964398"/>
              <a:gd name="connsiteY2" fmla="*/ 395416 h 444916"/>
              <a:gd name="connsiteX3" fmla="*/ 964398 w 964398"/>
              <a:gd name="connsiteY3" fmla="*/ 444843 h 444916"/>
              <a:gd name="connsiteX4" fmla="*/ 964398 w 964398"/>
              <a:gd name="connsiteY4" fmla="*/ 444843 h 444916"/>
              <a:gd name="connsiteX0" fmla="*/ 266802 w 969702"/>
              <a:gd name="connsiteY0" fmla="*/ 0 h 444916"/>
              <a:gd name="connsiteX1" fmla="*/ 5875 w 969702"/>
              <a:gd name="connsiteY1" fmla="*/ 123567 h 444916"/>
              <a:gd name="connsiteX2" fmla="*/ 413648 w 969702"/>
              <a:gd name="connsiteY2" fmla="*/ 395416 h 444916"/>
              <a:gd name="connsiteX3" fmla="*/ 969702 w 969702"/>
              <a:gd name="connsiteY3" fmla="*/ 444843 h 444916"/>
              <a:gd name="connsiteX4" fmla="*/ 969702 w 969702"/>
              <a:gd name="connsiteY4" fmla="*/ 444843 h 444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9702" h="444916">
                <a:moveTo>
                  <a:pt x="266802" y="0"/>
                </a:moveTo>
                <a:cubicBezTo>
                  <a:pt x="26875" y="28832"/>
                  <a:pt x="-18599" y="57664"/>
                  <a:pt x="5875" y="123567"/>
                </a:cubicBezTo>
                <a:cubicBezTo>
                  <a:pt x="30349" y="189470"/>
                  <a:pt x="253010" y="341870"/>
                  <a:pt x="413648" y="395416"/>
                </a:cubicBezTo>
                <a:cubicBezTo>
                  <a:pt x="574286" y="448962"/>
                  <a:pt x="969702" y="444843"/>
                  <a:pt x="969702" y="444843"/>
                </a:cubicBezTo>
                <a:lnTo>
                  <a:pt x="969702" y="44484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Freeform 19"/>
          <p:cNvSpPr/>
          <p:nvPr/>
        </p:nvSpPr>
        <p:spPr>
          <a:xfrm>
            <a:off x="1475657" y="2172804"/>
            <a:ext cx="2838014" cy="1114141"/>
          </a:xfrm>
          <a:custGeom>
            <a:avLst/>
            <a:gdLst>
              <a:gd name="connsiteX0" fmla="*/ 494841 w 964398"/>
              <a:gd name="connsiteY0" fmla="*/ 0 h 444916"/>
              <a:gd name="connsiteX1" fmla="*/ 571 w 964398"/>
              <a:gd name="connsiteY1" fmla="*/ 123567 h 444916"/>
              <a:gd name="connsiteX2" fmla="*/ 408344 w 964398"/>
              <a:gd name="connsiteY2" fmla="*/ 395416 h 444916"/>
              <a:gd name="connsiteX3" fmla="*/ 964398 w 964398"/>
              <a:gd name="connsiteY3" fmla="*/ 444843 h 444916"/>
              <a:gd name="connsiteX4" fmla="*/ 964398 w 964398"/>
              <a:gd name="connsiteY4" fmla="*/ 444843 h 444916"/>
              <a:gd name="connsiteX0" fmla="*/ 494841 w 2244749"/>
              <a:gd name="connsiteY0" fmla="*/ 0 h 476555"/>
              <a:gd name="connsiteX1" fmla="*/ 571 w 2244749"/>
              <a:gd name="connsiteY1" fmla="*/ 123567 h 476555"/>
              <a:gd name="connsiteX2" fmla="*/ 408344 w 2244749"/>
              <a:gd name="connsiteY2" fmla="*/ 395416 h 476555"/>
              <a:gd name="connsiteX3" fmla="*/ 964398 w 2244749"/>
              <a:gd name="connsiteY3" fmla="*/ 444843 h 476555"/>
              <a:gd name="connsiteX4" fmla="*/ 2244749 w 2244749"/>
              <a:gd name="connsiteY4" fmla="*/ 476555 h 476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4749" h="476555">
                <a:moveTo>
                  <a:pt x="494841" y="0"/>
                </a:moveTo>
                <a:cubicBezTo>
                  <a:pt x="254914" y="28832"/>
                  <a:pt x="14987" y="57664"/>
                  <a:pt x="571" y="123567"/>
                </a:cubicBezTo>
                <a:cubicBezTo>
                  <a:pt x="-13845" y="189470"/>
                  <a:pt x="247706" y="341870"/>
                  <a:pt x="408344" y="395416"/>
                </a:cubicBezTo>
                <a:cubicBezTo>
                  <a:pt x="568982" y="448962"/>
                  <a:pt x="658331" y="431320"/>
                  <a:pt x="964398" y="444843"/>
                </a:cubicBezTo>
                <a:cubicBezTo>
                  <a:pt x="1270466" y="458366"/>
                  <a:pt x="1817965" y="465984"/>
                  <a:pt x="2244749" y="476555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Freeform 21"/>
          <p:cNvSpPr/>
          <p:nvPr/>
        </p:nvSpPr>
        <p:spPr>
          <a:xfrm>
            <a:off x="1416745" y="1883996"/>
            <a:ext cx="4307384" cy="1905044"/>
          </a:xfrm>
          <a:custGeom>
            <a:avLst/>
            <a:gdLst>
              <a:gd name="connsiteX0" fmla="*/ 494841 w 964398"/>
              <a:gd name="connsiteY0" fmla="*/ 0 h 444916"/>
              <a:gd name="connsiteX1" fmla="*/ 571 w 964398"/>
              <a:gd name="connsiteY1" fmla="*/ 123567 h 444916"/>
              <a:gd name="connsiteX2" fmla="*/ 408344 w 964398"/>
              <a:gd name="connsiteY2" fmla="*/ 395416 h 444916"/>
              <a:gd name="connsiteX3" fmla="*/ 964398 w 964398"/>
              <a:gd name="connsiteY3" fmla="*/ 444843 h 444916"/>
              <a:gd name="connsiteX4" fmla="*/ 964398 w 964398"/>
              <a:gd name="connsiteY4" fmla="*/ 444843 h 444916"/>
              <a:gd name="connsiteX0" fmla="*/ 183480 w 999705"/>
              <a:gd name="connsiteY0" fmla="*/ 0 h 444916"/>
              <a:gd name="connsiteX1" fmla="*/ 35878 w 999705"/>
              <a:gd name="connsiteY1" fmla="*/ 123567 h 444916"/>
              <a:gd name="connsiteX2" fmla="*/ 443651 w 999705"/>
              <a:gd name="connsiteY2" fmla="*/ 395416 h 444916"/>
              <a:gd name="connsiteX3" fmla="*/ 999705 w 999705"/>
              <a:gd name="connsiteY3" fmla="*/ 444843 h 444916"/>
              <a:gd name="connsiteX4" fmla="*/ 999705 w 999705"/>
              <a:gd name="connsiteY4" fmla="*/ 444843 h 444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9705" h="444916">
                <a:moveTo>
                  <a:pt x="183480" y="0"/>
                </a:moveTo>
                <a:cubicBezTo>
                  <a:pt x="-56447" y="28832"/>
                  <a:pt x="-7484" y="57664"/>
                  <a:pt x="35878" y="123567"/>
                </a:cubicBezTo>
                <a:cubicBezTo>
                  <a:pt x="79240" y="189470"/>
                  <a:pt x="283013" y="341870"/>
                  <a:pt x="443651" y="395416"/>
                </a:cubicBezTo>
                <a:cubicBezTo>
                  <a:pt x="604289" y="448962"/>
                  <a:pt x="999705" y="444843"/>
                  <a:pt x="999705" y="444843"/>
                </a:cubicBezTo>
                <a:lnTo>
                  <a:pt x="999705" y="444843"/>
                </a:lnTo>
              </a:path>
            </a:pathLst>
          </a:custGeom>
          <a:ln w="38100">
            <a:solidFill>
              <a:srgbClr val="00B0F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Freeform 23"/>
          <p:cNvSpPr/>
          <p:nvPr/>
        </p:nvSpPr>
        <p:spPr>
          <a:xfrm>
            <a:off x="1160132" y="1906126"/>
            <a:ext cx="5212068" cy="2458978"/>
          </a:xfrm>
          <a:custGeom>
            <a:avLst/>
            <a:gdLst>
              <a:gd name="connsiteX0" fmla="*/ 494841 w 964398"/>
              <a:gd name="connsiteY0" fmla="*/ 0 h 444916"/>
              <a:gd name="connsiteX1" fmla="*/ 571 w 964398"/>
              <a:gd name="connsiteY1" fmla="*/ 123567 h 444916"/>
              <a:gd name="connsiteX2" fmla="*/ 408344 w 964398"/>
              <a:gd name="connsiteY2" fmla="*/ 395416 h 444916"/>
              <a:gd name="connsiteX3" fmla="*/ 964398 w 964398"/>
              <a:gd name="connsiteY3" fmla="*/ 444843 h 444916"/>
              <a:gd name="connsiteX4" fmla="*/ 964398 w 964398"/>
              <a:gd name="connsiteY4" fmla="*/ 444843 h 444916"/>
              <a:gd name="connsiteX0" fmla="*/ 225921 w 978379"/>
              <a:gd name="connsiteY0" fmla="*/ 0 h 415143"/>
              <a:gd name="connsiteX1" fmla="*/ 14552 w 978379"/>
              <a:gd name="connsiteY1" fmla="*/ 93794 h 415143"/>
              <a:gd name="connsiteX2" fmla="*/ 422325 w 978379"/>
              <a:gd name="connsiteY2" fmla="*/ 365643 h 415143"/>
              <a:gd name="connsiteX3" fmla="*/ 978379 w 978379"/>
              <a:gd name="connsiteY3" fmla="*/ 415070 h 415143"/>
              <a:gd name="connsiteX4" fmla="*/ 978379 w 978379"/>
              <a:gd name="connsiteY4" fmla="*/ 415070 h 415143"/>
              <a:gd name="connsiteX0" fmla="*/ 189521 w 995441"/>
              <a:gd name="connsiteY0" fmla="*/ 0 h 412437"/>
              <a:gd name="connsiteX1" fmla="*/ 31614 w 995441"/>
              <a:gd name="connsiteY1" fmla="*/ 91088 h 412437"/>
              <a:gd name="connsiteX2" fmla="*/ 439387 w 995441"/>
              <a:gd name="connsiteY2" fmla="*/ 362937 h 412437"/>
              <a:gd name="connsiteX3" fmla="*/ 995441 w 995441"/>
              <a:gd name="connsiteY3" fmla="*/ 412364 h 412437"/>
              <a:gd name="connsiteX4" fmla="*/ 995441 w 995441"/>
              <a:gd name="connsiteY4" fmla="*/ 412364 h 412437"/>
              <a:gd name="connsiteX0" fmla="*/ 163954 w 1017614"/>
              <a:gd name="connsiteY0" fmla="*/ 0 h 412437"/>
              <a:gd name="connsiteX1" fmla="*/ 53787 w 1017614"/>
              <a:gd name="connsiteY1" fmla="*/ 91088 h 412437"/>
              <a:gd name="connsiteX2" fmla="*/ 461560 w 1017614"/>
              <a:gd name="connsiteY2" fmla="*/ 362937 h 412437"/>
              <a:gd name="connsiteX3" fmla="*/ 1017614 w 1017614"/>
              <a:gd name="connsiteY3" fmla="*/ 412364 h 412437"/>
              <a:gd name="connsiteX4" fmla="*/ 1017614 w 1017614"/>
              <a:gd name="connsiteY4" fmla="*/ 412364 h 412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7614" h="412437">
                <a:moveTo>
                  <a:pt x="163954" y="0"/>
                </a:moveTo>
                <a:cubicBezTo>
                  <a:pt x="-75973" y="28832"/>
                  <a:pt x="4186" y="30599"/>
                  <a:pt x="53787" y="91088"/>
                </a:cubicBezTo>
                <a:cubicBezTo>
                  <a:pt x="103388" y="151577"/>
                  <a:pt x="300922" y="309391"/>
                  <a:pt x="461560" y="362937"/>
                </a:cubicBezTo>
                <a:cubicBezTo>
                  <a:pt x="622198" y="416483"/>
                  <a:pt x="1017614" y="412364"/>
                  <a:pt x="1017614" y="412364"/>
                </a:cubicBezTo>
                <a:lnTo>
                  <a:pt x="1017614" y="412364"/>
                </a:lnTo>
              </a:path>
            </a:pathLst>
          </a:custGeom>
          <a:ln w="38100">
            <a:solidFill>
              <a:srgbClr val="7014B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503633"/>
              </p:ext>
            </p:extLst>
          </p:nvPr>
        </p:nvGraphicFramePr>
        <p:xfrm>
          <a:off x="710530" y="1772989"/>
          <a:ext cx="17732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2" name="Equation" r:id="rId3" imgW="1917360" imgH="1320480" progId="Equation.3">
                  <p:embed/>
                </p:oleObj>
              </mc:Choice>
              <mc:Fallback>
                <p:oleObj name="Equation" r:id="rId3" imgW="1917360" imgH="1320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530" y="1772989"/>
                        <a:ext cx="1773238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654391" y="1228328"/>
            <a:ext cx="8208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روش دیگر حل مثال </a:t>
            </a:r>
            <a:r>
              <a:rPr lang="fa-IR" sz="2000" b="1" dirty="0" smtClean="0">
                <a:solidFill>
                  <a:srgbClr val="0060A8"/>
                </a:solidFill>
              </a:rPr>
              <a:t>: </a:t>
            </a:r>
            <a:r>
              <a:rPr lang="en-US" sz="2000" b="1" dirty="0" smtClean="0">
                <a:solidFill>
                  <a:srgbClr val="0060A8"/>
                </a:solidFill>
              </a:rPr>
              <a:t>A</a:t>
            </a:r>
            <a:r>
              <a:rPr lang="fa-IR" sz="2000" b="1" dirty="0" smtClean="0">
                <a:solidFill>
                  <a:srgbClr val="0060A8"/>
                </a:solidFill>
              </a:rPr>
              <a:t>  روی عبارت می توان عملیات های لازم را انجام دهیم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1167787"/>
              </p:ext>
            </p:extLst>
          </p:nvPr>
        </p:nvGraphicFramePr>
        <p:xfrm>
          <a:off x="2915816" y="2629037"/>
          <a:ext cx="411163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3" name="Equation" r:id="rId5" imgW="444240" imgH="672840" progId="Equation.3">
                  <p:embed/>
                </p:oleObj>
              </mc:Choice>
              <mc:Fallback>
                <p:oleObj name="Equation" r:id="rId5" imgW="44424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2629037"/>
                        <a:ext cx="411163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hevron 12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4" name="Hexagon 13">
            <a:hlinkClick r:id="rId7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5" name="Chevron 14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4818612"/>
              </p:ext>
            </p:extLst>
          </p:nvPr>
        </p:nvGraphicFramePr>
        <p:xfrm>
          <a:off x="3622328" y="2643733"/>
          <a:ext cx="200025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4" name="Equation" r:id="rId8" imgW="215640" imgH="761760" progId="Equation.DSMT4">
                  <p:embed/>
                </p:oleObj>
              </mc:Choice>
              <mc:Fallback>
                <p:oleObj name="Equation" r:id="rId8" imgW="21564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328" y="2643733"/>
                        <a:ext cx="200025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951464"/>
              </p:ext>
            </p:extLst>
          </p:nvPr>
        </p:nvGraphicFramePr>
        <p:xfrm>
          <a:off x="5066172" y="2964472"/>
          <a:ext cx="528638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5" name="Equation" r:id="rId10" imgW="571320" imgH="672840" progId="Equation.3">
                  <p:embed/>
                </p:oleObj>
              </mc:Choice>
              <mc:Fallback>
                <p:oleObj name="Equation" r:id="rId10" imgW="57132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6172" y="2964472"/>
                        <a:ext cx="528638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576319"/>
              </p:ext>
            </p:extLst>
          </p:nvPr>
        </p:nvGraphicFramePr>
        <p:xfrm>
          <a:off x="5838726" y="3380335"/>
          <a:ext cx="3175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6" name="Equation" r:id="rId12" imgW="342720" imgH="774360" progId="Equation.DSMT4">
                  <p:embed/>
                </p:oleObj>
              </mc:Choice>
              <mc:Fallback>
                <p:oleObj name="Equation" r:id="rId12" imgW="342720" imgH="774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8726" y="3380335"/>
                        <a:ext cx="3175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920417"/>
              </p:ext>
            </p:extLst>
          </p:nvPr>
        </p:nvGraphicFramePr>
        <p:xfrm>
          <a:off x="7320806" y="4077072"/>
          <a:ext cx="56356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7" name="Equation" r:id="rId14" imgW="609480" imgH="698400" progId="Equation.DSMT4">
                  <p:embed/>
                </p:oleObj>
              </mc:Choice>
              <mc:Fallback>
                <p:oleObj name="Equation" r:id="rId14" imgW="609480" imgH="698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0806" y="4077072"/>
                        <a:ext cx="56356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4719134"/>
              </p:ext>
            </p:extLst>
          </p:nvPr>
        </p:nvGraphicFramePr>
        <p:xfrm>
          <a:off x="4384675" y="2900363"/>
          <a:ext cx="576263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8" name="Equation" r:id="rId16" imgW="622080" imgH="761760" progId="Equation.DSMT4">
                  <p:embed/>
                </p:oleObj>
              </mc:Choice>
              <mc:Fallback>
                <p:oleObj name="Equation" r:id="rId16" imgW="622080" imgH="7617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4675" y="2900363"/>
                        <a:ext cx="576263" cy="70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1692538"/>
              </p:ext>
            </p:extLst>
          </p:nvPr>
        </p:nvGraphicFramePr>
        <p:xfrm>
          <a:off x="6529288" y="3990975"/>
          <a:ext cx="6350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19" name="Equation" r:id="rId18" imgW="685800" imgH="774360" progId="Equation.DSMT4">
                  <p:embed/>
                </p:oleObj>
              </mc:Choice>
              <mc:Fallback>
                <p:oleObj name="Equation" r:id="rId18" imgW="685800" imgH="774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9288" y="3990975"/>
                        <a:ext cx="6350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902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1979712" y="2420968"/>
            <a:ext cx="720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5224214" y="2108182"/>
            <a:ext cx="792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1497486" y="3837288"/>
            <a:ext cx="936000" cy="756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102831"/>
              </p:ext>
            </p:extLst>
          </p:nvPr>
        </p:nvGraphicFramePr>
        <p:xfrm>
          <a:off x="982663" y="3581400"/>
          <a:ext cx="130175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97" name="Equation" r:id="rId3" imgW="1409400" imgH="990360" progId="Equation.3">
                  <p:embed/>
                </p:oleObj>
              </mc:Choice>
              <mc:Fallback>
                <p:oleObj name="Equation" r:id="rId3" imgW="1409400" imgH="9903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663" y="3581400"/>
                        <a:ext cx="1301750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val 13"/>
          <p:cNvSpPr/>
          <p:nvPr/>
        </p:nvSpPr>
        <p:spPr>
          <a:xfrm>
            <a:off x="3928422" y="3501008"/>
            <a:ext cx="936000" cy="756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" name="Rectangle 1"/>
          <p:cNvSpPr/>
          <p:nvPr/>
        </p:nvSpPr>
        <p:spPr>
          <a:xfrm>
            <a:off x="7167582" y="332656"/>
            <a:ext cx="1580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حل مثال </a:t>
            </a:r>
            <a:r>
              <a:rPr lang="fa-IR" sz="2800" b="1" dirty="0" smtClean="0">
                <a:solidFill>
                  <a:srgbClr val="0060A8"/>
                </a:solidFill>
              </a:rPr>
              <a:t>: </a:t>
            </a:r>
            <a:r>
              <a:rPr lang="en-US" sz="2800" b="1" dirty="0" smtClean="0">
                <a:solidFill>
                  <a:srgbClr val="0060A8"/>
                </a:solidFill>
              </a:rPr>
              <a:t>B</a:t>
            </a:r>
            <a:endParaRPr lang="fa-IR" sz="2800" b="1" dirty="0">
              <a:solidFill>
                <a:srgbClr val="0060A8"/>
              </a:solidFill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8313242"/>
              </p:ext>
            </p:extLst>
          </p:nvPr>
        </p:nvGraphicFramePr>
        <p:xfrm>
          <a:off x="395536" y="1556792"/>
          <a:ext cx="2230437" cy="152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98" name="Equation" r:id="rId5" imgW="2412720" imgH="1650960" progId="Equation.3">
                  <p:embed/>
                </p:oleObj>
              </mc:Choice>
              <mc:Fallback>
                <p:oleObj name="Equation" r:id="rId5" imgW="2412720" imgH="1650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556792"/>
                        <a:ext cx="2230437" cy="1528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2122332"/>
              </p:ext>
            </p:extLst>
          </p:nvPr>
        </p:nvGraphicFramePr>
        <p:xfrm>
          <a:off x="2601913" y="1551310"/>
          <a:ext cx="1620837" cy="151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99" name="Equation" r:id="rId7" imgW="1752480" imgH="1638000" progId="Equation.3">
                  <p:embed/>
                </p:oleObj>
              </mc:Choice>
              <mc:Fallback>
                <p:oleObj name="Equation" r:id="rId7" imgW="1752480" imgH="163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1913" y="1551310"/>
                        <a:ext cx="1620837" cy="151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0988977"/>
              </p:ext>
            </p:extLst>
          </p:nvPr>
        </p:nvGraphicFramePr>
        <p:xfrm>
          <a:off x="4271119" y="1556966"/>
          <a:ext cx="1597025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0" name="Equation" r:id="rId9" imgW="1726920" imgH="1320480" progId="Equation.3">
                  <p:embed/>
                </p:oleObj>
              </mc:Choice>
              <mc:Fallback>
                <p:oleObj name="Equation" r:id="rId9" imgW="1726920" imgH="1320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1119" y="1556966"/>
                        <a:ext cx="1597025" cy="1223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336167"/>
              </p:ext>
            </p:extLst>
          </p:nvPr>
        </p:nvGraphicFramePr>
        <p:xfrm>
          <a:off x="6122988" y="1556966"/>
          <a:ext cx="1325562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1" name="Equation" r:id="rId11" imgW="1434960" imgH="1320480" progId="Equation.3">
                  <p:embed/>
                </p:oleObj>
              </mc:Choice>
              <mc:Fallback>
                <p:oleObj name="Equation" r:id="rId11" imgW="1434960" imgH="1320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2988" y="1556966"/>
                        <a:ext cx="1325562" cy="1223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6833040"/>
              </p:ext>
            </p:extLst>
          </p:nvPr>
        </p:nvGraphicFramePr>
        <p:xfrm>
          <a:off x="3773488" y="3578225"/>
          <a:ext cx="90805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2" name="Equation" r:id="rId13" imgW="977760" imgH="672840" progId="Equation.3">
                  <p:embed/>
                </p:oleObj>
              </mc:Choice>
              <mc:Fallback>
                <p:oleObj name="Equation" r:id="rId13" imgW="97776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3488" y="3578225"/>
                        <a:ext cx="90805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9921629"/>
              </p:ext>
            </p:extLst>
          </p:nvPr>
        </p:nvGraphicFramePr>
        <p:xfrm>
          <a:off x="5154613" y="3584501"/>
          <a:ext cx="541337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3" name="Equation" r:id="rId15" imgW="583920" imgH="685800" progId="Equation.3">
                  <p:embed/>
                </p:oleObj>
              </mc:Choice>
              <mc:Fallback>
                <p:oleObj name="Equation" r:id="rId15" imgW="58392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4613" y="3584501"/>
                        <a:ext cx="541337" cy="636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4094568"/>
              </p:ext>
            </p:extLst>
          </p:nvPr>
        </p:nvGraphicFramePr>
        <p:xfrm>
          <a:off x="2620963" y="3568700"/>
          <a:ext cx="927100" cy="92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4" name="Equation" r:id="rId17" imgW="1002960" imgH="1002960" progId="Equation.3">
                  <p:embed/>
                </p:oleObj>
              </mc:Choice>
              <mc:Fallback>
                <p:oleObj name="Equation" r:id="rId17" imgW="1002960" imgH="100296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0963" y="3568700"/>
                        <a:ext cx="927100" cy="928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hevron 15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7" name="Hexagon 16">
            <a:hlinkClick r:id="rId19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8" name="Chevron 17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81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7300" y="1006900"/>
            <a:ext cx="5641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حل مثال </a:t>
            </a:r>
            <a:r>
              <a:rPr lang="fa-IR" sz="2000" b="1" dirty="0" smtClean="0">
                <a:solidFill>
                  <a:srgbClr val="0060A8"/>
                </a:solidFill>
              </a:rPr>
              <a:t>: </a:t>
            </a:r>
            <a:r>
              <a:rPr lang="en-US" sz="2000" b="1" dirty="0" smtClean="0">
                <a:solidFill>
                  <a:srgbClr val="0060A8"/>
                </a:solidFill>
              </a:rPr>
              <a:t>B</a:t>
            </a:r>
            <a:r>
              <a:rPr lang="fa-IR" sz="2000" b="1" dirty="0">
                <a:solidFill>
                  <a:srgbClr val="0060A8"/>
                </a:solidFill>
              </a:rPr>
              <a:t> روی عبارت می توان عملیات های لازم را انجام دهیم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74094"/>
              </p:ext>
            </p:extLst>
          </p:nvPr>
        </p:nvGraphicFramePr>
        <p:xfrm>
          <a:off x="1117427" y="1684214"/>
          <a:ext cx="3022525" cy="1672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0" name="Equation" r:id="rId3" imgW="2412720" imgH="1650960" progId="Equation.3">
                  <p:embed/>
                </p:oleObj>
              </mc:Choice>
              <mc:Fallback>
                <p:oleObj name="Equation" r:id="rId3" imgW="2412720" imgH="1650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427" y="1684214"/>
                        <a:ext cx="3022525" cy="16727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hevron 15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7" name="Hexagon 16">
            <a:hlinkClick r:id="rId5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8" name="Chevron 17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203848" y="2708920"/>
            <a:ext cx="1008112" cy="72008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4094018"/>
              </p:ext>
            </p:extLst>
          </p:nvPr>
        </p:nvGraphicFramePr>
        <p:xfrm>
          <a:off x="3490876" y="2757016"/>
          <a:ext cx="211137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1" name="Equation" r:id="rId6" imgW="228600" imgH="672840" progId="Equation.3">
                  <p:embed/>
                </p:oleObj>
              </mc:Choice>
              <mc:Fallback>
                <p:oleObj name="Equation" r:id="rId6" imgW="22860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876" y="2757016"/>
                        <a:ext cx="211137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3203848" y="2385008"/>
            <a:ext cx="1008112" cy="111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144063"/>
              </p:ext>
            </p:extLst>
          </p:nvPr>
        </p:nvGraphicFramePr>
        <p:xfrm>
          <a:off x="3419872" y="2348880"/>
          <a:ext cx="211137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2" name="Equation" r:id="rId8" imgW="228600" imgH="672840" progId="Equation.3">
                  <p:embed/>
                </p:oleObj>
              </mc:Choice>
              <mc:Fallback>
                <p:oleObj name="Equation" r:id="rId8" imgW="228600" imgH="6728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2348880"/>
                        <a:ext cx="211137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23"/>
          <p:cNvSpPr/>
          <p:nvPr/>
        </p:nvSpPr>
        <p:spPr>
          <a:xfrm>
            <a:off x="2699792" y="2361406"/>
            <a:ext cx="1008112" cy="72008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45220"/>
              </p:ext>
            </p:extLst>
          </p:nvPr>
        </p:nvGraphicFramePr>
        <p:xfrm>
          <a:off x="3246388" y="2445073"/>
          <a:ext cx="31750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3" name="Equation" r:id="rId10" imgW="342720" imgH="672840" progId="Equation.3">
                  <p:embed/>
                </p:oleObj>
              </mc:Choice>
              <mc:Fallback>
                <p:oleObj name="Equation" r:id="rId10" imgW="342720" imgH="6728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6388" y="2445073"/>
                        <a:ext cx="31750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/>
          <p:cNvSpPr/>
          <p:nvPr/>
        </p:nvSpPr>
        <p:spPr>
          <a:xfrm>
            <a:off x="2771800" y="2035796"/>
            <a:ext cx="1404000" cy="111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2463610"/>
              </p:ext>
            </p:extLst>
          </p:nvPr>
        </p:nvGraphicFramePr>
        <p:xfrm>
          <a:off x="2939800" y="2036936"/>
          <a:ext cx="31750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4" name="Equation" r:id="rId12" imgW="342720" imgH="672840" progId="Equation.3">
                  <p:embed/>
                </p:oleObj>
              </mc:Choice>
              <mc:Fallback>
                <p:oleObj name="Equation" r:id="rId12" imgW="342720" imgH="6728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9800" y="2036936"/>
                        <a:ext cx="31750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/>
          <p:cNvSpPr/>
          <p:nvPr/>
        </p:nvSpPr>
        <p:spPr>
          <a:xfrm>
            <a:off x="2267744" y="2048322"/>
            <a:ext cx="1944000" cy="72008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6322669"/>
              </p:ext>
            </p:extLst>
          </p:nvPr>
        </p:nvGraphicFramePr>
        <p:xfrm>
          <a:off x="2928594" y="2060848"/>
          <a:ext cx="315913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5" name="Equation" r:id="rId14" imgW="342720" imgH="685800" progId="Equation.3">
                  <p:embed/>
                </p:oleObj>
              </mc:Choice>
              <mc:Fallback>
                <p:oleObj name="Equation" r:id="rId14" imgW="342720" imgH="6858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594" y="2060848"/>
                        <a:ext cx="315913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29"/>
          <p:cNvSpPr/>
          <p:nvPr/>
        </p:nvSpPr>
        <p:spPr>
          <a:xfrm>
            <a:off x="2267744" y="1700808"/>
            <a:ext cx="1980000" cy="12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4890168"/>
              </p:ext>
            </p:extLst>
          </p:nvPr>
        </p:nvGraphicFramePr>
        <p:xfrm>
          <a:off x="2339752" y="1700808"/>
          <a:ext cx="31750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6" name="Equation" r:id="rId16" imgW="342720" imgH="672840" progId="Equation.3">
                  <p:embed/>
                </p:oleObj>
              </mc:Choice>
              <mc:Fallback>
                <p:oleObj name="Equation" r:id="rId16" imgW="342720" imgH="6728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1700808"/>
                        <a:ext cx="31750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341399"/>
              </p:ext>
            </p:extLst>
          </p:nvPr>
        </p:nvGraphicFramePr>
        <p:xfrm>
          <a:off x="2915861" y="1713880"/>
          <a:ext cx="53975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7" name="Equation" r:id="rId18" imgW="583920" imgH="685800" progId="Equation.3">
                  <p:embed/>
                </p:oleObj>
              </mc:Choice>
              <mc:Fallback>
                <p:oleObj name="Equation" r:id="rId18" imgW="583920" imgH="6858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61" y="1713880"/>
                        <a:ext cx="539750" cy="635000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94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4" grpId="0" animBg="1"/>
      <p:bldP spid="26" grpId="0" animBg="1"/>
      <p:bldP spid="28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08004" y="332656"/>
            <a:ext cx="41404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تست ) </a:t>
            </a:r>
            <a:r>
              <a:rPr lang="fa-IR" sz="2000" b="1" dirty="0" smtClean="0">
                <a:solidFill>
                  <a:srgbClr val="00A1DA"/>
                </a:solidFill>
              </a:rPr>
              <a:t>حاصل عبارت زیر کدام است ؟</a:t>
            </a:r>
            <a:endParaRPr lang="fa-IR" sz="2000" b="1" dirty="0">
              <a:solidFill>
                <a:srgbClr val="00A1DA"/>
              </a:solidFill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751462"/>
              </p:ext>
            </p:extLst>
          </p:nvPr>
        </p:nvGraphicFramePr>
        <p:xfrm>
          <a:off x="858838" y="548680"/>
          <a:ext cx="1550987" cy="188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66" name="Equation" r:id="rId3" imgW="1422360" imgH="2044440" progId="Equation.3">
                  <p:embed/>
                </p:oleObj>
              </mc:Choice>
              <mc:Fallback>
                <p:oleObj name="Equation" r:id="rId3" imgW="1422360" imgH="20444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838" y="548680"/>
                        <a:ext cx="1550987" cy="188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4043774"/>
              </p:ext>
            </p:extLst>
          </p:nvPr>
        </p:nvGraphicFramePr>
        <p:xfrm>
          <a:off x="3373438" y="1340768"/>
          <a:ext cx="5118100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67" name="Equation" r:id="rId5" imgW="4698720" imgH="685800" progId="Equation.3">
                  <p:embed/>
                </p:oleObj>
              </mc:Choice>
              <mc:Fallback>
                <p:oleObj name="Equation" r:id="rId5" imgW="4698720" imgH="6858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3438" y="1340768"/>
                        <a:ext cx="5118100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hevron 4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6" name="Hexagon 5">
            <a:hlinkClick r:id="rId7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7" name="Chevron 6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558712"/>
              </p:ext>
            </p:extLst>
          </p:nvPr>
        </p:nvGraphicFramePr>
        <p:xfrm>
          <a:off x="824256" y="2909615"/>
          <a:ext cx="1246187" cy="188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68" name="Equation" r:id="rId8" imgW="1143000" imgH="2044440" progId="Equation.3">
                  <p:embed/>
                </p:oleObj>
              </mc:Choice>
              <mc:Fallback>
                <p:oleObj name="Equation" r:id="rId8" imgW="1143000" imgH="20444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4256" y="2909615"/>
                        <a:ext cx="1246187" cy="1887537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7979114"/>
              </p:ext>
            </p:extLst>
          </p:nvPr>
        </p:nvGraphicFramePr>
        <p:xfrm>
          <a:off x="2369195" y="3221038"/>
          <a:ext cx="1482725" cy="126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69" name="Equation" r:id="rId10" imgW="1358640" imgH="1371600" progId="Equation.3">
                  <p:embed/>
                </p:oleObj>
              </mc:Choice>
              <mc:Fallback>
                <p:oleObj name="Equation" r:id="rId10" imgW="1358640" imgH="1371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9195" y="3221038"/>
                        <a:ext cx="1482725" cy="1265237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5933711"/>
              </p:ext>
            </p:extLst>
          </p:nvPr>
        </p:nvGraphicFramePr>
        <p:xfrm>
          <a:off x="4139952" y="3221038"/>
          <a:ext cx="1149350" cy="126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70" name="Equation" r:id="rId12" imgW="1054080" imgH="1371600" progId="Equation.3">
                  <p:embed/>
                </p:oleObj>
              </mc:Choice>
              <mc:Fallback>
                <p:oleObj name="Equation" r:id="rId12" imgW="1054080" imgH="1371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9952" y="3221038"/>
                        <a:ext cx="1149350" cy="1265237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005483"/>
              </p:ext>
            </p:extLst>
          </p:nvPr>
        </p:nvGraphicFramePr>
        <p:xfrm>
          <a:off x="5661025" y="3536950"/>
          <a:ext cx="1038225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71" name="Equation" r:id="rId14" imgW="952200" imgH="685800" progId="Equation.3">
                  <p:embed/>
                </p:oleObj>
              </mc:Choice>
              <mc:Fallback>
                <p:oleObj name="Equation" r:id="rId14" imgW="952200" imgH="685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1025" y="3536950"/>
                        <a:ext cx="1038225" cy="633413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ounded Rectangle 11"/>
          <p:cNvSpPr/>
          <p:nvPr/>
        </p:nvSpPr>
        <p:spPr>
          <a:xfrm>
            <a:off x="1619672" y="476672"/>
            <a:ext cx="864096" cy="720080"/>
          </a:xfrm>
          <a:prstGeom prst="roundRect">
            <a:avLst>
              <a:gd name="adj" fmla="val 10396"/>
            </a:avLst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1595487" y="1797125"/>
            <a:ext cx="864096" cy="720080"/>
          </a:xfrm>
          <a:prstGeom prst="roundRect">
            <a:avLst>
              <a:gd name="adj" fmla="val 10396"/>
            </a:avLst>
          </a:prstGeom>
          <a:solidFill>
            <a:srgbClr val="2FC9FF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Rounded Rectangle 13"/>
          <p:cNvSpPr/>
          <p:nvPr/>
        </p:nvSpPr>
        <p:spPr>
          <a:xfrm>
            <a:off x="1619672" y="2860998"/>
            <a:ext cx="474956" cy="1000050"/>
          </a:xfrm>
          <a:prstGeom prst="roundRect">
            <a:avLst>
              <a:gd name="adj" fmla="val 10396"/>
            </a:avLst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ounded Rectangle 14"/>
          <p:cNvSpPr/>
          <p:nvPr/>
        </p:nvSpPr>
        <p:spPr>
          <a:xfrm>
            <a:off x="1620491" y="3861048"/>
            <a:ext cx="474956" cy="1040483"/>
          </a:xfrm>
          <a:prstGeom prst="roundRect">
            <a:avLst>
              <a:gd name="adj" fmla="val 10396"/>
            </a:avLst>
          </a:prstGeom>
          <a:solidFill>
            <a:srgbClr val="2FC9FF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Rounded Rectangle 15"/>
          <p:cNvSpPr/>
          <p:nvPr/>
        </p:nvSpPr>
        <p:spPr>
          <a:xfrm>
            <a:off x="3023237" y="3125783"/>
            <a:ext cx="864096" cy="720080"/>
          </a:xfrm>
          <a:prstGeom prst="roundRect">
            <a:avLst>
              <a:gd name="adj" fmla="val 10396"/>
            </a:avLst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ounded Rectangle 16"/>
          <p:cNvSpPr/>
          <p:nvPr/>
        </p:nvSpPr>
        <p:spPr>
          <a:xfrm>
            <a:off x="3033766" y="3842194"/>
            <a:ext cx="864096" cy="720080"/>
          </a:xfrm>
          <a:prstGeom prst="roundRect">
            <a:avLst>
              <a:gd name="adj" fmla="val 10396"/>
            </a:avLst>
          </a:prstGeom>
          <a:solidFill>
            <a:srgbClr val="2FC9FF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Rounded Rectangle 17"/>
          <p:cNvSpPr/>
          <p:nvPr/>
        </p:nvSpPr>
        <p:spPr>
          <a:xfrm>
            <a:off x="4785048" y="3139397"/>
            <a:ext cx="504254" cy="1369723"/>
          </a:xfrm>
          <a:prstGeom prst="roundRect">
            <a:avLst>
              <a:gd name="adj" fmla="val 10396"/>
            </a:avLst>
          </a:prstGeom>
          <a:solidFill>
            <a:schemeClr val="accent3">
              <a:lumMod val="75000"/>
              <a:alpha val="56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509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42371" y="188640"/>
            <a:ext cx="5088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تبدیل کسر ساده </a:t>
            </a:r>
            <a:r>
              <a:rPr lang="fa-IR" sz="2000" b="1" dirty="0" smtClean="0">
                <a:solidFill>
                  <a:srgbClr val="7030A0"/>
                </a:solidFill>
              </a:rPr>
              <a:t>کمتر از واحد </a:t>
            </a:r>
            <a:r>
              <a:rPr lang="fa-IR" sz="2000" b="1" dirty="0" smtClean="0">
                <a:solidFill>
                  <a:srgbClr val="FF0000"/>
                </a:solidFill>
              </a:rPr>
              <a:t>به کسرهای مسلسل متناهی</a:t>
            </a:r>
            <a:endParaRPr lang="fa-I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7" y="1754813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 کسر داده شده  را به شکل یک کسر مرکب به طوری که صورت آن عدد یک باشد  می نویسیم .</a:t>
            </a:r>
            <a:endParaRPr lang="fa-IR" sz="2000" b="1" dirty="0">
              <a:solidFill>
                <a:srgbClr val="0060A8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93565" y="735087"/>
            <a:ext cx="4237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336600"/>
                </a:solidFill>
              </a:rPr>
              <a:t>با یک مثال ساده روش کار را توضیح می دهیم .</a:t>
            </a:r>
          </a:p>
          <a:p>
            <a:r>
              <a:rPr lang="fa-IR" sz="2000" b="1" dirty="0" smtClean="0">
                <a:solidFill>
                  <a:srgbClr val="336600"/>
                </a:solidFill>
              </a:rPr>
              <a:t>کسر           به صورت یک کسر مسلسل بنویسید</a:t>
            </a:r>
            <a:endParaRPr lang="fa-IR" sz="2000" b="1" dirty="0">
              <a:solidFill>
                <a:srgbClr val="336600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3106060"/>
              </p:ext>
            </p:extLst>
          </p:nvPr>
        </p:nvGraphicFramePr>
        <p:xfrm>
          <a:off x="7712347" y="978987"/>
          <a:ext cx="200025" cy="632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2" name="Equation" r:id="rId3" imgW="215640" imgH="660240" progId="Equation.3">
                  <p:embed/>
                </p:oleObj>
              </mc:Choice>
              <mc:Fallback>
                <p:oleObj name="Equation" r:id="rId3" imgW="215640" imgH="6602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2347" y="978987"/>
                        <a:ext cx="200025" cy="632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4548878"/>
              </p:ext>
            </p:extLst>
          </p:nvPr>
        </p:nvGraphicFramePr>
        <p:xfrm>
          <a:off x="815529" y="2857178"/>
          <a:ext cx="65881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3" name="Equation" r:id="rId5" imgW="711000" imgH="1002960" progId="Equation.3">
                  <p:embed/>
                </p:oleObj>
              </mc:Choice>
              <mc:Fallback>
                <p:oleObj name="Equation" r:id="rId5" imgW="711000" imgH="1002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529" y="2857178"/>
                        <a:ext cx="658812" cy="931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96386" y="4377298"/>
            <a:ext cx="79800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کسری که در مخرج کسر مرکب قرار دارد به صورت یک عددصحیح به اضافه یک کسر دیگر</a:t>
            </a:r>
          </a:p>
          <a:p>
            <a:r>
              <a:rPr lang="fa-IR" sz="2000" b="1" dirty="0" smtClean="0">
                <a:solidFill>
                  <a:srgbClr val="0060A8"/>
                </a:solidFill>
              </a:rPr>
              <a:t>می نویسیم ( </a:t>
            </a:r>
            <a:r>
              <a:rPr lang="fa-IR" sz="2000" b="1" dirty="0" smtClean="0">
                <a:solidFill>
                  <a:srgbClr val="C00000"/>
                </a:solidFill>
              </a:rPr>
              <a:t>یعنی به یک عدد مخلوط تبدیل می کنیم </a:t>
            </a:r>
            <a:r>
              <a:rPr lang="fa-IR" sz="2000" b="1" dirty="0" smtClean="0">
                <a:solidFill>
                  <a:srgbClr val="0060A8"/>
                </a:solidFill>
              </a:rPr>
              <a:t>) .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4788917"/>
              </p:ext>
            </p:extLst>
          </p:nvPr>
        </p:nvGraphicFramePr>
        <p:xfrm>
          <a:off x="1772791" y="2853184"/>
          <a:ext cx="765175" cy="93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4" name="Equation" r:id="rId7" imgW="825480" imgH="1002960" progId="Equation.3">
                  <p:embed/>
                </p:oleObj>
              </mc:Choice>
              <mc:Fallback>
                <p:oleObj name="Equation" r:id="rId7" imgW="825480" imgH="10029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2791" y="2853184"/>
                        <a:ext cx="765175" cy="931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428999" y="5138028"/>
            <a:ext cx="71016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روی عدد کسری در مخرج مجددا اعمال قبل تکرار می کنیم تا زمانی که صورت آن</a:t>
            </a:r>
          </a:p>
          <a:p>
            <a:r>
              <a:rPr lang="fa-IR" sz="2000" b="1" dirty="0" smtClean="0">
                <a:solidFill>
                  <a:srgbClr val="0060A8"/>
                </a:solidFill>
              </a:rPr>
              <a:t>کسر عدد یک شود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3513417"/>
              </p:ext>
            </p:extLst>
          </p:nvPr>
        </p:nvGraphicFramePr>
        <p:xfrm>
          <a:off x="2715766" y="2857947"/>
          <a:ext cx="788988" cy="122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5" name="Equation" r:id="rId9" imgW="850680" imgH="1320480" progId="Equation.3">
                  <p:embed/>
                </p:oleObj>
              </mc:Choice>
              <mc:Fallback>
                <p:oleObj name="Equation" r:id="rId9" imgW="850680" imgH="1320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5766" y="2857947"/>
                        <a:ext cx="788988" cy="122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169166"/>
              </p:ext>
            </p:extLst>
          </p:nvPr>
        </p:nvGraphicFramePr>
        <p:xfrm>
          <a:off x="3779912" y="2853184"/>
          <a:ext cx="1095375" cy="122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6" name="Equation" r:id="rId11" imgW="1180800" imgH="1320480" progId="Equation.3">
                  <p:embed/>
                </p:oleObj>
              </mc:Choice>
              <mc:Fallback>
                <p:oleObj name="Equation" r:id="rId11" imgW="1180800" imgH="1320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2853184"/>
                        <a:ext cx="1095375" cy="1227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7856258"/>
              </p:ext>
            </p:extLst>
          </p:nvPr>
        </p:nvGraphicFramePr>
        <p:xfrm>
          <a:off x="5193854" y="2853184"/>
          <a:ext cx="1117600" cy="153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7" name="Equation" r:id="rId13" imgW="1206360" imgH="1650960" progId="Equation.3">
                  <p:embed/>
                </p:oleObj>
              </mc:Choice>
              <mc:Fallback>
                <p:oleObj name="Equation" r:id="rId13" imgW="1206360" imgH="16509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3854" y="2853184"/>
                        <a:ext cx="1117600" cy="153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6955394"/>
              </p:ext>
            </p:extLst>
          </p:nvPr>
        </p:nvGraphicFramePr>
        <p:xfrm>
          <a:off x="6423297" y="2852936"/>
          <a:ext cx="1389063" cy="153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78" name="Equation" r:id="rId15" imgW="1498320" imgH="1650960" progId="Equation.3">
                  <p:embed/>
                </p:oleObj>
              </mc:Choice>
              <mc:Fallback>
                <p:oleObj name="Equation" r:id="rId15" imgW="1498320" imgH="165096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3297" y="2852936"/>
                        <a:ext cx="1389063" cy="153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val 13"/>
          <p:cNvSpPr/>
          <p:nvPr/>
        </p:nvSpPr>
        <p:spPr>
          <a:xfrm>
            <a:off x="1079672" y="3163548"/>
            <a:ext cx="540000" cy="648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Oval 14"/>
          <p:cNvSpPr/>
          <p:nvPr/>
        </p:nvSpPr>
        <p:spPr>
          <a:xfrm>
            <a:off x="1932418" y="3103977"/>
            <a:ext cx="720000" cy="720000"/>
          </a:xfrm>
          <a:prstGeom prst="ellipse">
            <a:avLst/>
          </a:prstGeom>
          <a:solidFill>
            <a:srgbClr val="2FC9FF">
              <a:alpha val="55686"/>
            </a:srgb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Oval 15"/>
          <p:cNvSpPr/>
          <p:nvPr/>
        </p:nvSpPr>
        <p:spPr>
          <a:xfrm>
            <a:off x="3109260" y="3114120"/>
            <a:ext cx="504000" cy="1044000"/>
          </a:xfrm>
          <a:prstGeom prst="ellipse">
            <a:avLst/>
          </a:prstGeom>
          <a:solidFill>
            <a:srgbClr val="92D05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Chevron 17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9" name="Hexagon 18">
            <a:hlinkClick r:id="rId17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20" name="Chevron 19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0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6421" y="188640"/>
            <a:ext cx="52742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تبدیل کسر ساده </a:t>
            </a:r>
            <a:r>
              <a:rPr lang="fa-IR" sz="2000" b="1" dirty="0" smtClean="0">
                <a:solidFill>
                  <a:srgbClr val="7030A0"/>
                </a:solidFill>
              </a:rPr>
              <a:t>بزرگتر از واحد </a:t>
            </a:r>
            <a:r>
              <a:rPr lang="fa-IR" sz="2000" b="1" dirty="0" smtClean="0">
                <a:solidFill>
                  <a:srgbClr val="FF0000"/>
                </a:solidFill>
              </a:rPr>
              <a:t>به کسرهای مسلسل متناهی</a:t>
            </a:r>
            <a:endParaRPr lang="fa-I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3565" y="735087"/>
            <a:ext cx="4237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336600"/>
                </a:solidFill>
              </a:rPr>
              <a:t>با یک مثال ساده روش کار را توضیح می دهیم .</a:t>
            </a:r>
          </a:p>
          <a:p>
            <a:r>
              <a:rPr lang="fa-IR" sz="2000" b="1" dirty="0" smtClean="0">
                <a:solidFill>
                  <a:srgbClr val="336600"/>
                </a:solidFill>
              </a:rPr>
              <a:t>کسر           به صورت یک کسر مسلسل بنویسید</a:t>
            </a:r>
            <a:endParaRPr lang="fa-IR" sz="2000" b="1" dirty="0">
              <a:solidFill>
                <a:srgbClr val="3366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024845"/>
              </p:ext>
            </p:extLst>
          </p:nvPr>
        </p:nvGraphicFramePr>
        <p:xfrm>
          <a:off x="7668344" y="957442"/>
          <a:ext cx="200025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20" name="Equation" r:id="rId3" imgW="215640" imgH="672840" progId="Equation.3">
                  <p:embed/>
                </p:oleObj>
              </mc:Choice>
              <mc:Fallback>
                <p:oleObj name="Equation" r:id="rId3" imgW="21564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8344" y="957442"/>
                        <a:ext cx="200025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8564661"/>
              </p:ext>
            </p:extLst>
          </p:nvPr>
        </p:nvGraphicFramePr>
        <p:xfrm>
          <a:off x="674688" y="2135188"/>
          <a:ext cx="941387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21" name="Equation" r:id="rId5" imgW="1015920" imgH="685800" progId="Equation.3">
                  <p:embed/>
                </p:oleObj>
              </mc:Choice>
              <mc:Fallback>
                <p:oleObj name="Equation" r:id="rId5" imgW="1015920" imgH="685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688" y="2135188"/>
                        <a:ext cx="941387" cy="63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420817" y="3338989"/>
            <a:ext cx="73276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0060A8"/>
                </a:solidFill>
              </a:rPr>
              <a:t>کسر داده شده را به شکل یک عدد مخلوط می نویسیم در این حالت کسر عدد مخلوط</a:t>
            </a:r>
          </a:p>
          <a:p>
            <a:r>
              <a:rPr lang="fa-IR" sz="2000" b="1" dirty="0" smtClean="0">
                <a:solidFill>
                  <a:srgbClr val="0060A8"/>
                </a:solidFill>
              </a:rPr>
              <a:t> کمتر از واحد خواهد شد که به روش قبل در مورد آن عمل می کنیم .</a:t>
            </a:r>
            <a:endParaRPr lang="fa-IR" sz="2000" b="1" dirty="0">
              <a:solidFill>
                <a:srgbClr val="0060A8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4904817"/>
              </p:ext>
            </p:extLst>
          </p:nvPr>
        </p:nvGraphicFramePr>
        <p:xfrm>
          <a:off x="1763688" y="2138363"/>
          <a:ext cx="741362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22" name="Equation" r:id="rId7" imgW="799920" imgH="990360" progId="Equation.3">
                  <p:embed/>
                </p:oleObj>
              </mc:Choice>
              <mc:Fallback>
                <p:oleObj name="Equation" r:id="rId7" imgW="799920" imgH="9903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138363"/>
                        <a:ext cx="741362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4065997"/>
              </p:ext>
            </p:extLst>
          </p:nvPr>
        </p:nvGraphicFramePr>
        <p:xfrm>
          <a:off x="2699792" y="2133600"/>
          <a:ext cx="1106487" cy="93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23" name="Equation" r:id="rId9" imgW="1193760" imgH="1002960" progId="Equation.3">
                  <p:embed/>
                </p:oleObj>
              </mc:Choice>
              <mc:Fallback>
                <p:oleObj name="Equation" r:id="rId9" imgW="1193760" imgH="10029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2133600"/>
                        <a:ext cx="1106487" cy="931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hevron 10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2" name="Hexagon 11">
            <a:hlinkClick r:id="rId11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3" name="Chevron 12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1295688" y="2095785"/>
            <a:ext cx="432000" cy="720000"/>
          </a:xfrm>
          <a:prstGeom prst="ellipse">
            <a:avLst/>
          </a:prstGeom>
          <a:solidFill>
            <a:srgbClr val="FFC000">
              <a:alpha val="56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1992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40635" y="188640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تمرین</a:t>
            </a:r>
            <a:endParaRPr lang="fa-IR" sz="32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22876" y="1044049"/>
            <a:ext cx="48205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336600"/>
                </a:solidFill>
              </a:rPr>
              <a:t>کسر هر یک از عبارت های زیر را به دست آورید</a:t>
            </a:r>
            <a:endParaRPr lang="fa-IR" sz="2800" b="1" dirty="0">
              <a:solidFill>
                <a:srgbClr val="3366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613618"/>
              </p:ext>
            </p:extLst>
          </p:nvPr>
        </p:nvGraphicFramePr>
        <p:xfrm>
          <a:off x="392113" y="1628775"/>
          <a:ext cx="180975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05" name="Equation" r:id="rId3" imgW="1955520" imgH="1320480" progId="Equation.3">
                  <p:embed/>
                </p:oleObj>
              </mc:Choice>
              <mc:Fallback>
                <p:oleObj name="Equation" r:id="rId3" imgW="1955520" imgH="1320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3" y="1628775"/>
                        <a:ext cx="1809750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5698653"/>
              </p:ext>
            </p:extLst>
          </p:nvPr>
        </p:nvGraphicFramePr>
        <p:xfrm>
          <a:off x="3713163" y="1612206"/>
          <a:ext cx="2078037" cy="152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06" name="Equation" r:id="rId5" imgW="2247840" imgH="1650960" progId="Equation.3">
                  <p:embed/>
                </p:oleObj>
              </mc:Choice>
              <mc:Fallback>
                <p:oleObj name="Equation" r:id="rId5" imgW="2247840" imgH="1650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3163" y="1612206"/>
                        <a:ext cx="2078037" cy="1528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hevron 6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8" name="Hexagon 7">
            <a:hlinkClick r:id="rId7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9" name="Chevron 8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18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40635" y="188640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تمرین</a:t>
            </a:r>
            <a:endParaRPr lang="fa-IR" sz="32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56017" y="1105580"/>
            <a:ext cx="5192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336600"/>
                </a:solidFill>
              </a:rPr>
              <a:t>کسر مسلسل هر یک از کسرهای زیر را به دست آورید</a:t>
            </a:r>
            <a:endParaRPr lang="fa-IR" sz="2800" b="1" dirty="0">
              <a:solidFill>
                <a:srgbClr val="3366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544826"/>
              </p:ext>
            </p:extLst>
          </p:nvPr>
        </p:nvGraphicFramePr>
        <p:xfrm>
          <a:off x="919163" y="1928813"/>
          <a:ext cx="754062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44" name="Equation" r:id="rId3" imgW="812520" imgH="672840" progId="Equation.3">
                  <p:embed/>
                </p:oleObj>
              </mc:Choice>
              <mc:Fallback>
                <p:oleObj name="Equation" r:id="rId3" imgW="81252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9163" y="1928813"/>
                        <a:ext cx="754062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9602146"/>
              </p:ext>
            </p:extLst>
          </p:nvPr>
        </p:nvGraphicFramePr>
        <p:xfrm>
          <a:off x="2915816" y="1988840"/>
          <a:ext cx="715963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45" name="Equation" r:id="rId5" imgW="774360" imgH="672840" progId="Equation.3">
                  <p:embed/>
                </p:oleObj>
              </mc:Choice>
              <mc:Fallback>
                <p:oleObj name="Equation" r:id="rId5" imgW="774360" imgH="6728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988840"/>
                        <a:ext cx="715963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3096977"/>
              </p:ext>
            </p:extLst>
          </p:nvPr>
        </p:nvGraphicFramePr>
        <p:xfrm>
          <a:off x="4788024" y="1988840"/>
          <a:ext cx="785813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46" name="Equation" r:id="rId7" imgW="850680" imgH="672840" progId="Equation.3">
                  <p:embed/>
                </p:oleObj>
              </mc:Choice>
              <mc:Fallback>
                <p:oleObj name="Equation" r:id="rId7" imgW="850680" imgH="6728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1988840"/>
                        <a:ext cx="785813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hevron 7">
            <a:hlinkClick r:id="" action="ppaction://hlinkshowjump?jump=nextslide"/>
          </p:cNvPr>
          <p:cNvSpPr/>
          <p:nvPr/>
        </p:nvSpPr>
        <p:spPr>
          <a:xfrm>
            <a:off x="4815570" y="6357958"/>
            <a:ext cx="828000" cy="36000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بعد</a:t>
            </a:r>
            <a:endParaRPr lang="fa-IR" sz="1600" b="1" dirty="0">
              <a:solidFill>
                <a:schemeClr val="tx1"/>
              </a:solidFill>
            </a:endParaRPr>
          </a:p>
        </p:txBody>
      </p:sp>
      <p:sp>
        <p:nvSpPr>
          <p:cNvPr id="9" name="Hexagon 8">
            <a:hlinkClick r:id="rId9" action="ppaction://hlinksldjump"/>
          </p:cNvPr>
          <p:cNvSpPr/>
          <p:nvPr/>
        </p:nvSpPr>
        <p:spPr>
          <a:xfrm>
            <a:off x="3815438" y="6357958"/>
            <a:ext cx="1080000" cy="360000"/>
          </a:xfrm>
          <a:prstGeom prst="hexagon">
            <a:avLst>
              <a:gd name="adj" fmla="val 47968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rgbClr val="FF0000"/>
                </a:solidFill>
              </a:rPr>
              <a:t>فهرست</a:t>
            </a:r>
            <a:endParaRPr lang="fa-IR" sz="1600" b="1" dirty="0">
              <a:solidFill>
                <a:srgbClr val="FF0000"/>
              </a:solidFill>
            </a:endParaRPr>
          </a:p>
        </p:txBody>
      </p:sp>
      <p:sp>
        <p:nvSpPr>
          <p:cNvPr id="10" name="Chevron 9">
            <a:hlinkClick r:id="" action="ppaction://hlinkshowjump?jump=previousslide"/>
          </p:cNvPr>
          <p:cNvSpPr/>
          <p:nvPr/>
        </p:nvSpPr>
        <p:spPr>
          <a:xfrm flipH="1">
            <a:off x="3058876" y="6357958"/>
            <a:ext cx="864000" cy="360000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b="1" dirty="0" smtClean="0">
                <a:solidFill>
                  <a:schemeClr val="tx1"/>
                </a:solidFill>
              </a:rPr>
              <a:t>قبل</a:t>
            </a:r>
            <a:endParaRPr lang="fa-I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3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sr_unprotecte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5">
      <a:majorFont>
        <a:latin typeface="Calibri"/>
        <a:ea typeface=""/>
        <a:cs typeface="B Koodak"/>
      </a:majorFont>
      <a:minorFont>
        <a:latin typeface="Calibri"/>
        <a:ea typeface=""/>
        <a:cs typeface="B Kooda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>
            <a:alpha val="56000"/>
          </a:srgbClr>
        </a:solidFill>
        <a:ln>
          <a:solidFill>
            <a:srgbClr val="FF0000"/>
          </a:solidFill>
        </a:ln>
      </a:spPr>
      <a:bodyPr rtlCol="1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kasr_unprotected</Template>
  <TotalTime>44</TotalTime>
  <Words>332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kasr_unprotected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Mahmoodian, Mehdi</dc:creator>
  <cp:lastModifiedBy>Mahmoodian, Mehdi</cp:lastModifiedBy>
  <cp:revision>1</cp:revision>
  <dcterms:created xsi:type="dcterms:W3CDTF">2019-08-07T08:12:05Z</dcterms:created>
  <dcterms:modified xsi:type="dcterms:W3CDTF">2019-08-07T08:56:07Z</dcterms:modified>
</cp:coreProperties>
</file>