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22851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245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3199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7673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58568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99617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104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84418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0445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83611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98514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0CC40-230F-41E7-9A1A-1F479FBA90DE}" type="datetimeFigureOut">
              <a:rPr lang="fa-IR" smtClean="0"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ECFBF-E5AF-40E6-B16A-967E9F8AB5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02657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59642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ویژگیهای آب سالم چیست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Low"/>
            <a:r>
              <a:rPr lang="fa-IR" dirty="0" smtClean="0"/>
              <a:t>آب سالم به آبی گفته می شود که آلودگی های میکروبی نداشته باشد ، بی بو باشد و رنگ خاصی نداشته باشد . همچنین مواد سمی داخل ان نباشد . آب سالم باید ظاهرش زلال باشد و مواد معدنی به میزان مجاز درآن باشد . تامین آب سالم از ابتدایی ترین و در عین حال اساسی ترین گام هایی است که به طور کلی برای تامین حداقل بهداشت باید برداشته شود .</a:t>
            </a:r>
          </a:p>
          <a:p>
            <a:pPr algn="justLow"/>
            <a:r>
              <a:rPr lang="fa-IR" dirty="0" smtClean="0"/>
              <a:t> آب آشامیدنی : آبی است که عوامل فیزیکی ،‌شیمیایی ،‌بیولوژیکی و رادیوئوکلوئیدی آن در حدی باشد که مصرف آن جهت آشامیدن ، عارضه سوئی در کوتاه مدت یا دراز مدت در انسان ایجاد نکند.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5654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ویژگیهای آب آشامیدنی</a:t>
            </a:r>
            <a:br>
              <a:rPr lang="fa-IR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ویژگیهای فیزیکی </a:t>
            </a:r>
          </a:p>
          <a:p>
            <a:r>
              <a:rPr lang="fa-IR" dirty="0" smtClean="0"/>
              <a:t>شیمیایی آب</a:t>
            </a:r>
          </a:p>
          <a:p>
            <a:r>
              <a:rPr lang="fa-IR" dirty="0" smtClean="0"/>
              <a:t>میکروبیولوژی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8789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ویژگیهای فیزیکی آب آشامیدنی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1900" dirty="0" smtClean="0"/>
              <a:t>جدول شماره (1) ـ مشخصات فیزیکی آب آشامیدنی</a:t>
            </a:r>
          </a:p>
          <a:p>
            <a:r>
              <a:rPr lang="fa-IR" sz="1900" b="1" dirty="0" smtClean="0"/>
              <a:t>ردیف	ویژگی	     حد مطلوب	           مقدار مجاز	واحد اندازه گیری</a:t>
            </a:r>
          </a:p>
          <a:p>
            <a:r>
              <a:rPr lang="fa-IR" sz="1900" dirty="0" smtClean="0"/>
              <a:t>1	کدورت	  کمتر یا مساوی 1	حداکثر 5	     </a:t>
            </a:r>
            <a:r>
              <a:rPr lang="en-US" sz="1900" dirty="0" smtClean="0"/>
              <a:t>NTU</a:t>
            </a:r>
          </a:p>
          <a:p>
            <a:r>
              <a:rPr lang="en-US" sz="1900" dirty="0" smtClean="0"/>
              <a:t>2	</a:t>
            </a:r>
            <a:r>
              <a:rPr lang="fa-IR" sz="1900" dirty="0" smtClean="0"/>
              <a:t>رنگ	کمتر یا مساوی 1	حداکثر 20	   پلاتین کبالت برای رنگ حقیقی آب </a:t>
            </a:r>
            <a:r>
              <a:rPr lang="en-US" sz="1900" dirty="0" smtClean="0"/>
              <a:t>T.C.U</a:t>
            </a:r>
          </a:p>
          <a:p>
            <a:r>
              <a:rPr lang="en-US" sz="1900" dirty="0" smtClean="0"/>
              <a:t>3	</a:t>
            </a:r>
            <a:r>
              <a:rPr lang="fa-IR" sz="1900" dirty="0" smtClean="0"/>
              <a:t> بو	 صفر	             حداکثر 2 واحد در 12 درجه سلسیوس حداکثر 3 واحددر 25 درجه سلسیوس	رقم آستانه بو(</a:t>
            </a:r>
            <a:r>
              <a:rPr lang="en-US" sz="1900" dirty="0" smtClean="0"/>
              <a:t>TON</a:t>
            </a:r>
            <a:r>
              <a:rPr lang="fa-IR" sz="1900" dirty="0" smtClean="0"/>
              <a:t>)</a:t>
            </a:r>
            <a:endParaRPr lang="en-US" sz="1900" dirty="0" smtClean="0"/>
          </a:p>
          <a:p>
            <a:r>
              <a:rPr lang="en-US" sz="1900" dirty="0" smtClean="0"/>
              <a:t>4	PH	5/8-7	0/9-5/6	-</a:t>
            </a:r>
          </a:p>
          <a:p>
            <a:r>
              <a:rPr lang="en-US" sz="1900" dirty="0" smtClean="0"/>
              <a:t>5	</a:t>
            </a:r>
            <a:r>
              <a:rPr lang="fa-IR" sz="1900" dirty="0" smtClean="0"/>
              <a:t>طعم	-	باید مقبولیت مردمی داشته باشد و مورد اعتراض واقع نشود.	</a:t>
            </a:r>
          </a:p>
          <a:p>
            <a:r>
              <a:rPr lang="fa-IR" sz="1900" dirty="0" smtClean="0"/>
              <a:t>6	روغن	 	به صورت شناور مشاهده نگردد</a:t>
            </a:r>
            <a:r>
              <a:rPr lang="fa-IR" dirty="0" smtClean="0"/>
              <a:t>	 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7936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ویژگیهای شیمیایی آب آشامیدنی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000" dirty="0" smtClean="0"/>
              <a:t>مواد شیمیایی معدنی سمی : حداکثر مقدار مجاز مواد شیمیایی معدنی سمی در جدول شماره 2 منعکس گردیده است.</a:t>
            </a:r>
            <a:endParaRPr lang="fa-IR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551720"/>
              </p:ext>
            </p:extLst>
          </p:nvPr>
        </p:nvGraphicFramePr>
        <p:xfrm>
          <a:off x="611559" y="2348880"/>
          <a:ext cx="7992889" cy="360039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737599"/>
                <a:gridCol w="1636129"/>
                <a:gridCol w="1770237"/>
                <a:gridCol w="3848924"/>
              </a:tblGrid>
              <a:tr h="28296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ردیف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نوع ترکیب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برچسب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حداکثر مقدار مجاز بر حسب میلی گرم در لیتر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34170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آرسنیک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0/05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34170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سرب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Pb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0/05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34170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کرم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0/05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37261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سلنیوم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0/01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34170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کادمیوم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Cd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0/05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34170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آنتیموان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Sb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0/05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847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جیوه کل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Hg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0/001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847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مولیبدن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Mo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0/07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847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سیانور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0/07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38214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وانادیوم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V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350" dirty="0">
                          <a:effectLst/>
                        </a:rPr>
                        <a:t>0/1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33550" y="27606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fa-IR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جدول شماره (2) ـ حداکثر مقدار مجاز مواد شیمیایی معدنی سمی</a:t>
            </a:r>
            <a:endParaRPr kumimoji="0" lang="en-US" altLang="fa-IR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fa-I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11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1800" dirty="0" smtClean="0"/>
              <a:t>مواد شیمیایی آلی سمی :‌حداکثر مقدار مجاز مواد شیمیایی آلی سمی در آب آشامیدنی در جدول شماره 3 آمده است.</a:t>
            </a:r>
            <a:endParaRPr lang="fa-IR" sz="18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742303"/>
              </p:ext>
            </p:extLst>
          </p:nvPr>
        </p:nvGraphicFramePr>
        <p:xfrm>
          <a:off x="611561" y="2396730"/>
          <a:ext cx="7992888" cy="434464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640458"/>
                <a:gridCol w="2659818"/>
                <a:gridCol w="1692612"/>
              </a:tblGrid>
              <a:tr h="394967">
                <a:tc gridSpan="2"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effectLst/>
                        </a:rPr>
                        <a:t>نام ماده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effectLst/>
                        </a:rPr>
                        <a:t>حداکثر مجاز</a:t>
                      </a:r>
                      <a:endParaRPr lang="en-US" sz="1100" dirty="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effectLst/>
                        </a:rPr>
                        <a:t>(میکروگرم در لیتر)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آلدرین/ دی آلدرین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Alderin-dialderin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03/0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کلرادن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Chlordane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2/0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 و 4 دی کلر و فنوکسی استیک اسید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2-4 </a:t>
                      </a:r>
                      <a:r>
                        <a:rPr lang="en-US" sz="1000">
                          <a:effectLst/>
                        </a:rPr>
                        <a:t>dichlorophenixy acetic acid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39496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د.د.ت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دی کلرودی فنیل تری کلرواتان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DDT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5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 و 2 دی کلرواتان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1,2 -</a:t>
                      </a:r>
                      <a:r>
                        <a:rPr lang="en-US" sz="1000">
                          <a:effectLst/>
                        </a:rPr>
                        <a:t>Dichloroethene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 و 2 دی کلرواتان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1,2 –</a:t>
                      </a:r>
                      <a:r>
                        <a:rPr lang="en-US" sz="1000">
                          <a:effectLst/>
                        </a:rPr>
                        <a:t>Dichloroethene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50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هپتاکلر و هپتاکلرایوکسید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Heptachlor and heptachlor epoxide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03/0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effectLst/>
                        </a:rPr>
                        <a:t>هگزاکلروبنزن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Hexachloro benzene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لیندن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Lindane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متوکسی کلر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Methoxychlor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ترکیبات حلقوی چند هسته ای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   (1)‍‍    </a:t>
                      </a:r>
                      <a:r>
                        <a:rPr lang="en-US" sz="1000">
                          <a:effectLst/>
                        </a:rPr>
                        <a:t>P.A.H</a:t>
                      </a:r>
                      <a:r>
                        <a:rPr lang="fa-IR" sz="1000">
                          <a:effectLst/>
                        </a:rPr>
                        <a:t> 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3/0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الاکلر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Alachlor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آل دی کارب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Aldicarb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آترازین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Atrazline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بنتازون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Bentazone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کربوفوران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Carbofiran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کلروتولورون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Chlorotoluron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1و2 دی برمو 3 کلروپروپان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1,2 – </a:t>
                      </a:r>
                      <a:r>
                        <a:rPr lang="en-US" sz="1000">
                          <a:effectLst/>
                        </a:rPr>
                        <a:t>dibromo   3-chloropropane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1974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1و2 کلروپروپان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1,2 – </a:t>
                      </a:r>
                      <a:r>
                        <a:rPr lang="en-US" sz="1000">
                          <a:effectLst/>
                        </a:rPr>
                        <a:t>dichloropropane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effectLst/>
                        </a:rPr>
                        <a:t>20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738313" y="1855987"/>
            <a:ext cx="6033896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fa-I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en-US" altLang="fa-I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fa-I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جدول شماره (3) ـ حدود مجاز برخی از مواد شیمیایی سمی آلی در آب آشامیدنی</a:t>
            </a:r>
            <a:endParaRPr kumimoji="0" lang="en-US" altLang="fa-I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fa-I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38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0855587"/>
              </p:ext>
            </p:extLst>
          </p:nvPr>
        </p:nvGraphicFramePr>
        <p:xfrm>
          <a:off x="611561" y="1556784"/>
          <a:ext cx="7848872" cy="504056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74864"/>
                <a:gridCol w="2611893"/>
                <a:gridCol w="1662115"/>
              </a:tblGrid>
              <a:tr h="120013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تری هالومتانها :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کلروفرم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بروموفرم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برمودی کلرومتان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دی برمو کلرومتان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THMS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Chloroform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Bromoform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Bromodichloromethane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Dibromichloromethane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200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100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60</a:t>
                      </a:r>
                      <a:endParaRPr lang="en-US" sz="110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ایزوپروتورون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Isoproturon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 متیل چهار کلر فنوکسی استیک اسید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methyl 4 chloro phenoxy acetic acid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متولاکلر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Metolachlor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مولینات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Molinate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پندی متالین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Pendimethalin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پنتا کلروفنل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Pentachloro phenol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پرمترین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Permethrin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پروپانیل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Propanil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پیرودات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Pyrodate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سیمازین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Simatine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تری فلورالین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Trifluralin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دی کلروپروپ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Dichloroprop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فنوپروپ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Fenoprop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2-4-5 تری کلروفنوکسی پروپیونیک اسید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2-4-5-</a:t>
                      </a:r>
                      <a:r>
                        <a:rPr lang="en-US" sz="1000">
                          <a:effectLst/>
                        </a:rPr>
                        <a:t>T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سورفاکتانت بر حسب لوریل سولفات (دترجنت)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Surfactant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شاخص فنل بر حسب فنل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Phenol index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effectLst/>
                        </a:rPr>
                        <a:t>5/0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38313" y="1935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fa-IR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1- </a:t>
            </a:r>
            <a:r>
              <a:rPr kumimoji="0" lang="en-US" altLang="fa-IR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pily nuclear aromatic hydrocarbons</a:t>
            </a:r>
            <a:endParaRPr kumimoji="0" lang="en-US" altLang="fa-IR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fa-IR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fa-IR" altLang="fa-I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82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 آفت کشها</a:t>
            </a:r>
          </a:p>
          <a:p>
            <a:pPr algn="justLow"/>
            <a:r>
              <a:rPr lang="fa-IR" dirty="0" smtClean="0"/>
              <a:t>باقیمانده سموم دفع آفات در آب آشامیدنی هر منطقه باید بر اساس سموم مجازی که از طرف سازمان حفظ نباتات توصیه شده و یا در منطقه به مصرف می رسد جستجو شود و مقدار آن نباید از آنچه که از طرف سازمان بهداشت جهانی تعیین می شود تجاوز نماید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0400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/>
              <a:t>حداکثر مقدار مجاز مواد شیمیایی کانی موجود در آب آشامیدنی</a:t>
            </a:r>
            <a:endParaRPr lang="fa-IR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786706"/>
              </p:ext>
            </p:extLst>
          </p:nvPr>
        </p:nvGraphicFramePr>
        <p:xfrm>
          <a:off x="899591" y="2276864"/>
          <a:ext cx="7488833" cy="410446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697195"/>
                <a:gridCol w="1935316"/>
                <a:gridCol w="1935316"/>
                <a:gridCol w="2921006"/>
              </a:tblGrid>
              <a:tr h="2401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effectLst/>
                        </a:rPr>
                        <a:t>ردیف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نوع ترکیب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حداکثر مجاز برحسب میلی گرم در لیتر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01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کل مواد جامد محلول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effectLst/>
                        </a:rPr>
                        <a:t>(</a:t>
                      </a:r>
                      <a:r>
                        <a:rPr lang="en-US" sz="1000" dirty="0">
                          <a:effectLst/>
                        </a:rPr>
                        <a:t>TDS/12</a:t>
                      </a:r>
                      <a:r>
                        <a:rPr lang="fa-IR" sz="1000" dirty="0">
                          <a:effectLst/>
                        </a:rPr>
                        <a:t>)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(2)1500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سختی کل برحسب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CaCo</a:t>
                      </a:r>
                      <a:r>
                        <a:rPr lang="fa-IR" sz="1000" baseline="-250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(3)500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کلرور برحسب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400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سولفات بر 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So</a:t>
                      </a:r>
                      <a:r>
                        <a:rPr lang="fa-IR" sz="1000" baseline="-250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400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هیدروژن سولفوره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</a:t>
                      </a:r>
                      <a:r>
                        <a:rPr lang="fa-IR" sz="1000" baseline="-25000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050/0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آهن برحسب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3/0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منگنز بر 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5/0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آلومنیوم برحسب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2/0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روی بر 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Zn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مس برحسب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Cu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نیترات برحسب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No</a:t>
                      </a:r>
                      <a:r>
                        <a:rPr lang="fa-IR" sz="1000" baseline="-250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(4)(5)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نیتریت برحسب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No</a:t>
                      </a:r>
                      <a:r>
                        <a:rPr lang="fa-IR" sz="1000" baseline="-25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(4)(3)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کلسیم بر 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250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منیزیم بر 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Mg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50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آمونیاک بر 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NH</a:t>
                      </a:r>
                      <a:r>
                        <a:rPr lang="fa-IR" sz="1000" baseline="-250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5/1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2416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16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effectLst/>
                        </a:rPr>
                        <a:t>سدیم برحسب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000" baseline="30000" dirty="0">
                          <a:effectLst/>
                        </a:rPr>
                        <a:t>(5)</a:t>
                      </a:r>
                      <a:r>
                        <a:rPr lang="fa-IR" sz="1000" dirty="0">
                          <a:effectLst/>
                        </a:rPr>
                        <a:t> 200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616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حداقل مقدار کلر مجاز آزاد باقیمانده متناسب با </a:t>
            </a:r>
            <a:r>
              <a:rPr lang="en-US" dirty="0" smtClean="0"/>
              <a:t>PH </a:t>
            </a:r>
            <a:r>
              <a:rPr lang="fa-IR" dirty="0" smtClean="0"/>
              <a:t>در آب آشامیدنی</a:t>
            </a:r>
          </a:p>
          <a:p>
            <a:r>
              <a:rPr lang="fa-IR" b="1" dirty="0" smtClean="0"/>
              <a:t>مقدار </a:t>
            </a:r>
            <a:r>
              <a:rPr lang="en-US" b="1" dirty="0" smtClean="0"/>
              <a:t>PH	</a:t>
            </a:r>
            <a:r>
              <a:rPr lang="fa-IR" b="1" dirty="0" smtClean="0"/>
              <a:t>            بزرگتر از 8 تا 9	              8-5/6</a:t>
            </a:r>
          </a:p>
          <a:p>
            <a:r>
              <a:rPr lang="fa-IR" dirty="0" smtClean="0"/>
              <a:t>مقدار مجاز کلر آزاد باقیمانده پس از نیم ساعت تماس متناسب با </a:t>
            </a:r>
            <a:r>
              <a:rPr lang="en-US" dirty="0" smtClean="0"/>
              <a:t>PH </a:t>
            </a:r>
            <a:r>
              <a:rPr lang="fa-IR" dirty="0" smtClean="0"/>
              <a:t>برحسب میلیگرم در لیتر	</a:t>
            </a:r>
            <a:r>
              <a:rPr lang="fa-IR" dirty="0" smtClean="0">
                <a:solidFill>
                  <a:srgbClr val="FF0000"/>
                </a:solidFill>
              </a:rPr>
              <a:t>4/.                 </a:t>
            </a:r>
            <a:r>
              <a:rPr lang="fa-IR" dirty="0" smtClean="0"/>
              <a:t>	</a:t>
            </a:r>
            <a:r>
              <a:rPr lang="fa-IR" dirty="0" smtClean="0">
                <a:solidFill>
                  <a:srgbClr val="FF0000"/>
                </a:solidFill>
              </a:rPr>
              <a:t>     2/.</a:t>
            </a:r>
          </a:p>
          <a:p>
            <a:r>
              <a:rPr lang="fa-IR" dirty="0" smtClean="0"/>
              <a:t> </a:t>
            </a:r>
          </a:p>
          <a:p>
            <a:r>
              <a:rPr lang="fa-IR" dirty="0" smtClean="0"/>
              <a:t>مقدار توصیه شده کلر آزاد باقیمانده پس از نیم ساعت زمان تماس در شرایط عادی </a:t>
            </a:r>
            <a:r>
              <a:rPr lang="fa-IR" dirty="0" smtClean="0">
                <a:solidFill>
                  <a:srgbClr val="FF0000"/>
                </a:solidFill>
              </a:rPr>
              <a:t>5/. تا 8/.</a:t>
            </a:r>
            <a:r>
              <a:rPr lang="fa-IR" dirty="0" smtClean="0"/>
              <a:t>در انتهای شبکه برحسب میلی گرم در لیتر با توجه به </a:t>
            </a:r>
            <a:r>
              <a:rPr lang="en-US" dirty="0" smtClean="0"/>
              <a:t>PH ، </a:t>
            </a:r>
            <a:r>
              <a:rPr lang="fa-IR" dirty="0" smtClean="0"/>
              <a:t>و در شرایط اضطراری ، همه گیری بیماریهای روده ای و بلایای طبیعی یک میلی گرم در لیتر می باشد .</a:t>
            </a:r>
          </a:p>
          <a:p>
            <a:r>
              <a:rPr lang="fa-IR" dirty="0" smtClean="0"/>
              <a:t> 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35929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fa-IR" dirty="0" smtClean="0"/>
              <a:t>میزان کلر آزاد باقیمانده توصیه شده در آب آشامیدنی در سیستم های مختلف آبرسانی و محل برداشت</a:t>
            </a:r>
          </a:p>
          <a:p>
            <a:r>
              <a:rPr lang="fa-IR" b="1" dirty="0" smtClean="0"/>
              <a:t>سیستم آبرسانی و محل برداشت	            مقدار کلر باقیمانده آزاد بر حسب میلیگرم در لیتر</a:t>
            </a:r>
          </a:p>
          <a:p>
            <a:r>
              <a:rPr lang="fa-IR" dirty="0" smtClean="0"/>
              <a:t>شیر انشعاب شبکه های خصوصی                                        5/.</a:t>
            </a:r>
          </a:p>
          <a:p>
            <a:r>
              <a:rPr lang="fa-IR" dirty="0" smtClean="0"/>
              <a:t>شیر انشعاب عمومی                                                         1</a:t>
            </a:r>
          </a:p>
          <a:p>
            <a:r>
              <a:rPr lang="fa-IR" dirty="0" smtClean="0"/>
              <a:t>تانکرهای سیار توزیع آب آشامیدنی در محل بارگیری      	2</a:t>
            </a:r>
          </a:p>
          <a:p>
            <a:r>
              <a:rPr lang="fa-IR" dirty="0" smtClean="0"/>
              <a:t>تانکرهای سیار آب آشامیدنی در محل توزیع                    	1</a:t>
            </a:r>
          </a:p>
          <a:p>
            <a:r>
              <a:rPr lang="fa-IR" dirty="0" smtClean="0"/>
              <a:t> </a:t>
            </a:r>
          </a:p>
          <a:p>
            <a:r>
              <a:rPr lang="fa-IR" dirty="0" smtClean="0"/>
              <a:t>تعداد موارد سنجش روزانه کلر آزاد باقیمانده</a:t>
            </a:r>
          </a:p>
          <a:p>
            <a:r>
              <a:rPr lang="fa-IR" dirty="0" smtClean="0"/>
              <a:t>در شبکه های لوله کشی آب آشامیدنی بر حسب جمعیت</a:t>
            </a:r>
          </a:p>
          <a:p>
            <a:r>
              <a:rPr lang="fa-IR" dirty="0" smtClean="0"/>
              <a:t>جمعیت	                                          تعداد موارد سنجش کلر باقیمانده آزاد</a:t>
            </a:r>
          </a:p>
          <a:p>
            <a:r>
              <a:rPr lang="fa-IR" dirty="0" smtClean="0"/>
              <a:t>تا 10000	                                           1 تا 2</a:t>
            </a:r>
          </a:p>
          <a:p>
            <a:r>
              <a:rPr lang="fa-IR" dirty="0" smtClean="0"/>
              <a:t>10000 تا 50000	3                                           تا 5</a:t>
            </a:r>
          </a:p>
          <a:p>
            <a:r>
              <a:rPr lang="fa-IR" dirty="0" smtClean="0"/>
              <a:t>50000 تا 100000                            	6 تا 10</a:t>
            </a:r>
          </a:p>
          <a:p>
            <a:r>
              <a:rPr lang="fa-IR" dirty="0" smtClean="0"/>
              <a:t>100000 تا 500000	                            11 تا 15</a:t>
            </a:r>
          </a:p>
          <a:p>
            <a:r>
              <a:rPr lang="fa-IR" dirty="0" smtClean="0"/>
              <a:t>بیش از 500000                                      به ازای هر100000 (1+15)</a:t>
            </a:r>
          </a:p>
          <a:p>
            <a:endParaRPr lang="fa-IR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38" y="3198813"/>
            <a:ext cx="5748337" cy="46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4491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694</Words>
  <Application>Microsoft Office PowerPoint</Application>
  <PresentationFormat>On-screen Show (4:3)</PresentationFormat>
  <Paragraphs>286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بنام خدا</vt:lpstr>
      <vt:lpstr>ویژگیهای آب سالم چیست </vt:lpstr>
      <vt:lpstr>ویژگیهای آب آشامیدنی </vt:lpstr>
      <vt:lpstr>ویژگیهای فیزیکی آب آشامیدنی </vt:lpstr>
      <vt:lpstr>ویژگیهای شیمیایی آب آشامیدنی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ویژگیهای آب سالم چیست</dc:title>
  <dc:creator>COMPUTER BAHAR</dc:creator>
  <cp:lastModifiedBy>Windows User</cp:lastModifiedBy>
  <cp:revision>7</cp:revision>
  <dcterms:created xsi:type="dcterms:W3CDTF">2017-09-19T18:11:29Z</dcterms:created>
  <dcterms:modified xsi:type="dcterms:W3CDTF">2020-05-15T02:14:03Z</dcterms:modified>
</cp:coreProperties>
</file>