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7" d="100"/>
          <a:sy n="77" d="100"/>
        </p:scale>
        <p:origin x="-43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4190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7731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5313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5/9/2023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3852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0871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5651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64603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5217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1827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4784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753350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92340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758185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49333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5/9/2023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84032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8900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6930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fa.m.wikipedia.org/wiki/%D8%B9%D8%AF%D8%AF_%DA%AF%D9%88%DB%8C%D8%A7" TargetMode="External"/><Relationship Id="rId2" Type="http://schemas.openxmlformats.org/officeDocument/2006/relationships/hyperlink" Target="https://fa.m.wikipedia.org/wiki/%D8%B9%D8%AF%D8%AF_%D8%B5%D8%AD%DB%8C%D8%AD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B4377BF-AF1D-E54A-9B17-660C9A1A2F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     </a:t>
            </a:r>
            <a:r>
              <a:rPr lang="fa-IR" dirty="0" smtClean="0">
                <a:cs typeface="B Mitra" panose="00000400000000000000" pitchFamily="2" charset="-78"/>
              </a:rPr>
              <a:t>کسر 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AF46140-4472-7C4C-BE30-EA151A7C32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a-IR" sz="2800" dirty="0">
                <a:solidFill>
                  <a:srgbClr val="FF0000"/>
                </a:solidFill>
                <a:cs typeface="B Mitra" panose="00000400000000000000" pitchFamily="2" charset="-78"/>
              </a:rPr>
              <a:t>ریاضی ششم </a:t>
            </a:r>
            <a:r>
              <a:rPr lang="fa-IR" sz="2800" dirty="0" smtClean="0">
                <a:solidFill>
                  <a:srgbClr val="FF0000"/>
                </a:solidFill>
                <a:cs typeface="B Mitra" panose="00000400000000000000" pitchFamily="2" charset="-78"/>
              </a:rPr>
              <a:t>دبستان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56309780"/>
      </p:ext>
    </p:extLst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E32797-6098-AA4F-AAC1-C940C2760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>
                <a:cs typeface="B Mitra" panose="00000400000000000000" pitchFamily="2" charset="-78"/>
              </a:rPr>
              <a:t>کسر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3C17603-D39F-A841-864B-436E741C4AE2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1257905" y="2100113"/>
            <a:ext cx="8817428" cy="3881437"/>
          </a:xfrm>
        </p:spPr>
        <p:txBody>
          <a:bodyPr>
            <a:normAutofit/>
          </a:bodyPr>
          <a:lstStyle/>
          <a:p>
            <a:pPr marL="0" indent="0" algn="r" rtl="1" fontAlgn="base">
              <a:buNone/>
            </a:pPr>
            <a:endParaRPr lang="ar-AE" sz="2400" b="0" i="0" dirty="0">
              <a:solidFill>
                <a:srgbClr val="222222"/>
              </a:solidFill>
              <a:effectLst/>
              <a:latin typeface="inherit"/>
              <a:cs typeface="B Mitra" panose="00000400000000000000" pitchFamily="2" charset="-78"/>
            </a:endParaRPr>
          </a:p>
          <a:p>
            <a:pPr algn="r" rtl="1" fontAlgn="base"/>
            <a:r>
              <a:rPr lang="ar-AE" sz="2400" b="0" i="0" dirty="0">
                <a:solidFill>
                  <a:srgbClr val="222222"/>
                </a:solidFill>
                <a:effectLst/>
                <a:latin typeface="system-ui"/>
                <a:cs typeface="B Mitra" panose="00000400000000000000" pitchFamily="2" charset="-78"/>
              </a:rPr>
              <a:t>در ریاضیات، </a:t>
            </a:r>
            <a:r>
              <a:rPr lang="ar-AE" sz="2400" b="1" i="0" dirty="0">
                <a:solidFill>
                  <a:srgbClr val="222222"/>
                </a:solidFill>
                <a:effectLst/>
                <a:latin typeface="system-ui"/>
                <a:cs typeface="B Mitra" panose="00000400000000000000" pitchFamily="2" charset="-78"/>
              </a:rPr>
              <a:t>کسر</a:t>
            </a:r>
            <a:r>
              <a:rPr lang="ar-AE" sz="2400" b="0" i="0" dirty="0">
                <a:solidFill>
                  <a:srgbClr val="222222"/>
                </a:solidFill>
                <a:effectLst/>
                <a:latin typeface="system-ui"/>
                <a:cs typeface="B Mitra" panose="00000400000000000000" pitchFamily="2" charset="-78"/>
              </a:rPr>
              <a:t> یا </a:t>
            </a:r>
            <a:r>
              <a:rPr lang="ar-AE" sz="2400" b="1" i="0" dirty="0">
                <a:solidFill>
                  <a:srgbClr val="222222"/>
                </a:solidFill>
                <a:effectLst/>
                <a:latin typeface="system-ui"/>
                <a:cs typeface="B Mitra" panose="00000400000000000000" pitchFamily="2" charset="-78"/>
              </a:rPr>
              <a:t>بَرخه</a:t>
            </a:r>
            <a:r>
              <a:rPr lang="ar-AE" sz="2400" b="0" i="0" dirty="0">
                <a:solidFill>
                  <a:srgbClr val="222222"/>
                </a:solidFill>
                <a:effectLst/>
                <a:latin typeface="system-ui"/>
                <a:cs typeface="B Mitra" panose="00000400000000000000" pitchFamily="2" charset="-78"/>
              </a:rPr>
              <a:t> نوعی عدد می‌باشد که مقدار جزء به کل یک چیز یا شئ را بیان می‌کند و بعبارتی دیگر از تقسیم دو </a:t>
            </a:r>
            <a:r>
              <a:rPr lang="ar-AE" sz="2400" b="0" i="0" u="none" strike="noStrike" dirty="0">
                <a:solidFill>
                  <a:srgbClr val="5A3696"/>
                </a:solidFill>
                <a:effectLst/>
                <a:latin typeface="system-ui"/>
                <a:cs typeface="B Mitra" panose="00000400000000000000" pitchFamily="2" charset="-78"/>
                <a:hlinkClick r:id="rId2" tooltip="عدد صحیح"/>
              </a:rPr>
              <a:t>عدد صحیح</a:t>
            </a:r>
            <a:r>
              <a:rPr lang="ar-AE" sz="2400" b="0" i="0" dirty="0">
                <a:solidFill>
                  <a:srgbClr val="222222"/>
                </a:solidFill>
                <a:effectLst/>
                <a:latin typeface="system-ui"/>
                <a:cs typeface="B Mitra" panose="00000400000000000000" pitchFamily="2" charset="-78"/>
              </a:rPr>
              <a:t> برهم ساخته می‌شود. در واقع، کسر یا عدد کسری نام دیگر</a:t>
            </a:r>
            <a:r>
              <a:rPr lang="ar-AE" sz="2400" b="0" i="0" u="none" strike="noStrike" dirty="0">
                <a:solidFill>
                  <a:srgbClr val="5A3696"/>
                </a:solidFill>
                <a:effectLst/>
                <a:latin typeface="system-ui"/>
                <a:cs typeface="B Mitra" panose="00000400000000000000" pitchFamily="2" charset="-78"/>
                <a:hlinkClick r:id="rId3" tooltip="عدد گویا"/>
              </a:rPr>
              <a:t>عدد گویا</a:t>
            </a:r>
            <a:r>
              <a:rPr lang="ar-AE" sz="2400" b="0" i="0" dirty="0">
                <a:solidFill>
                  <a:srgbClr val="222222"/>
                </a:solidFill>
                <a:effectLst/>
                <a:latin typeface="system-ui"/>
                <a:cs typeface="B Mitra" panose="00000400000000000000" pitchFamily="2" charset="-78"/>
              </a:rPr>
              <a:t> است.</a:t>
            </a:r>
          </a:p>
          <a:p>
            <a:pPr marL="0" indent="0" algn="r" rtl="1">
              <a:buNone/>
            </a:pPr>
            <a:endParaRPr lang="en-US" sz="2400" dirty="0"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6045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5000">
        <p14:vortex dir="r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515D599-FA85-B241-B4A8-079F45157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0001" y="343505"/>
            <a:ext cx="8596668" cy="1320800"/>
          </a:xfrm>
        </p:spPr>
        <p:txBody>
          <a:bodyPr/>
          <a:lstStyle/>
          <a:p>
            <a:pPr algn="ctr" rtl="1"/>
            <a:r>
              <a:rPr lang="fa-IR" dirty="0">
                <a:cs typeface="B Mitra" panose="00000400000000000000" pitchFamily="2" charset="-78"/>
              </a:rPr>
              <a:t>نحوه نمایش کسر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F7A5253-ECF6-8C4D-87B8-10D14EBDD2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60287" y="1751215"/>
            <a:ext cx="8101298" cy="3880773"/>
          </a:xfrm>
        </p:spPr>
        <p:txBody>
          <a:bodyPr/>
          <a:lstStyle/>
          <a:p>
            <a:pPr algn="r" rtl="1" fontAlgn="base"/>
            <a:r>
              <a:rPr lang="ar-AE" b="1" i="0" dirty="0">
                <a:solidFill>
                  <a:srgbClr val="222222"/>
                </a:solidFill>
                <a:effectLst/>
                <a:latin typeface="system-ui"/>
                <a:cs typeface="B Mitra" panose="00000400000000000000" pitchFamily="2" charset="-78"/>
              </a:rPr>
              <a:t>نمایش کسر به صورت یک خط افقی و یک عدد در بالا و یک عدد در پایین می‌باشد. عدد بالایی </a:t>
            </a:r>
            <a:r>
              <a:rPr lang="ar-AE" b="1" i="1" dirty="0">
                <a:solidFill>
                  <a:srgbClr val="222222"/>
                </a:solidFill>
                <a:effectLst/>
                <a:latin typeface="inherit"/>
                <a:cs typeface="B Mitra" panose="00000400000000000000" pitchFamily="2" charset="-78"/>
              </a:rPr>
              <a:t>صورت کسر</a:t>
            </a:r>
            <a:r>
              <a:rPr lang="ar-AE" b="1" i="0" dirty="0">
                <a:solidFill>
                  <a:srgbClr val="222222"/>
                </a:solidFill>
                <a:effectLst/>
                <a:latin typeface="system-ui"/>
                <a:cs typeface="B Mitra" panose="00000400000000000000" pitchFamily="2" charset="-78"/>
              </a:rPr>
              <a:t> و عدد پایینی </a:t>
            </a:r>
            <a:r>
              <a:rPr lang="ar-AE" b="1" i="1" dirty="0">
                <a:solidFill>
                  <a:srgbClr val="222222"/>
                </a:solidFill>
                <a:effectLst/>
                <a:latin typeface="inherit"/>
                <a:cs typeface="B Mitra" panose="00000400000000000000" pitchFamily="2" charset="-78"/>
              </a:rPr>
              <a:t>مخرج کسر</a:t>
            </a:r>
            <a:r>
              <a:rPr lang="ar-AE" b="1" i="0" dirty="0">
                <a:solidFill>
                  <a:srgbClr val="222222"/>
                </a:solidFill>
                <a:effectLst/>
                <a:latin typeface="system-ui"/>
                <a:cs typeface="B Mitra" panose="00000400000000000000" pitchFamily="2" charset="-78"/>
              </a:rPr>
              <a:t>نامیده می‌شود.</a:t>
            </a:r>
            <a:endParaRPr lang="en-US" b="1" dirty="0">
              <a:effectLst/>
              <a:latin typeface="inherit"/>
            </a:endParaRPr>
          </a:p>
          <a:p>
            <a:pPr marL="0" indent="0" algn="r" rtl="1" fontAlgn="base">
              <a:buNone/>
            </a:pPr>
            <a:endParaRPr lang="fa-IR" b="1" dirty="0">
              <a:solidFill>
                <a:srgbClr val="222222"/>
              </a:solidFill>
              <a:latin typeface="system-ui"/>
              <a:cs typeface="B Mitra" panose="00000400000000000000" pitchFamily="2" charset="-78"/>
            </a:endParaRPr>
          </a:p>
          <a:p>
            <a:pPr marL="0" indent="0" algn="r" rtl="1" fontAlgn="base">
              <a:buNone/>
            </a:pPr>
            <a:endParaRPr lang="fa-IR" b="1" i="0" dirty="0">
              <a:solidFill>
                <a:srgbClr val="222222"/>
              </a:solidFill>
              <a:effectLst/>
              <a:latin typeface="system-ui"/>
              <a:cs typeface="B Mitra" panose="00000400000000000000" pitchFamily="2" charset="-78"/>
            </a:endParaRPr>
          </a:p>
          <a:p>
            <a:pPr marL="0" indent="0" algn="r" rtl="1" fontAlgn="base">
              <a:buNone/>
            </a:pPr>
            <a:endParaRPr lang="fa-IR" b="1" dirty="0">
              <a:solidFill>
                <a:srgbClr val="222222"/>
              </a:solidFill>
              <a:latin typeface="system-ui"/>
              <a:cs typeface="B Mitra" panose="00000400000000000000" pitchFamily="2" charset="-78"/>
            </a:endParaRPr>
          </a:p>
          <a:p>
            <a:pPr marL="0" indent="0" algn="r" rtl="1" fontAlgn="base">
              <a:buNone/>
            </a:pPr>
            <a:endParaRPr lang="fa-IR" b="1" i="0" dirty="0">
              <a:solidFill>
                <a:srgbClr val="222222"/>
              </a:solidFill>
              <a:effectLst/>
              <a:latin typeface="system-ui"/>
              <a:cs typeface="B Mitra" panose="00000400000000000000" pitchFamily="2" charset="-78"/>
            </a:endParaRPr>
          </a:p>
          <a:p>
            <a:pPr marL="0" indent="0" algn="r" rtl="1" fontAlgn="base">
              <a:buNone/>
            </a:pPr>
            <a:endParaRPr lang="fa-IR" b="1" dirty="0">
              <a:solidFill>
                <a:srgbClr val="222222"/>
              </a:solidFill>
              <a:latin typeface="system-ui"/>
              <a:cs typeface="B Mitra" panose="00000400000000000000" pitchFamily="2" charset="-78"/>
            </a:endParaRPr>
          </a:p>
          <a:p>
            <a:pPr marL="0" indent="0" algn="r" rtl="1" fontAlgn="base">
              <a:buNone/>
            </a:pPr>
            <a:endParaRPr lang="fa-IR" b="1" i="0" dirty="0">
              <a:solidFill>
                <a:srgbClr val="222222"/>
              </a:solidFill>
              <a:effectLst/>
              <a:latin typeface="system-ui"/>
              <a:cs typeface="B Mitra" panose="00000400000000000000" pitchFamily="2" charset="-78"/>
            </a:endParaRPr>
          </a:p>
          <a:p>
            <a:pPr marL="0" indent="0" algn="r" rtl="1" fontAlgn="base">
              <a:buNone/>
            </a:pPr>
            <a:endParaRPr lang="ar-AE" b="1" i="0" dirty="0">
              <a:solidFill>
                <a:srgbClr val="222222"/>
              </a:solidFill>
              <a:effectLst/>
              <a:latin typeface="system-ui"/>
              <a:cs typeface="B Mitra" panose="00000400000000000000" pitchFamily="2" charset="-78"/>
            </a:endParaRPr>
          </a:p>
          <a:p>
            <a:pPr algn="r" rtl="1" fontAlgn="base"/>
            <a:r>
              <a:rPr lang="ar-AE" b="1" i="0" dirty="0">
                <a:solidFill>
                  <a:srgbClr val="54595D"/>
                </a:solidFill>
                <a:effectLst/>
                <a:latin typeface="inherit"/>
                <a:cs typeface="B Mitra" panose="00000400000000000000" pitchFamily="2" charset="-78"/>
              </a:rPr>
              <a:t>در این پویا نمایی برابر کسر های زیر نشان داده شده است . </a:t>
            </a:r>
            <a:endParaRPr lang="en-US" b="1" i="0" dirty="0">
              <a:solidFill>
                <a:srgbClr val="54595D"/>
              </a:solidFill>
              <a:effectLst/>
              <a:latin typeface="inherit"/>
            </a:endParaRPr>
          </a:p>
          <a:p>
            <a:endParaRPr lang="en-US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0D6290A-6D4D-4B43-8260-C1EC80EC92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4093" y="2629826"/>
            <a:ext cx="3061014" cy="1761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878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30000">
        <p:checker/>
      </p:transition>
    </mc:Choice>
    <mc:Fallback xmlns="">
      <p:transition spd="slow" advTm="3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2615538-A605-FC4C-B1C0-3DF43655E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b="1" dirty="0">
                <a:cs typeface="B Mitra" panose="00000400000000000000" pitchFamily="2" charset="-78"/>
              </a:rPr>
              <a:t>انواع کسر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BD15D4D-5717-174E-BA90-A19A493DFB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91633" y="1930400"/>
            <a:ext cx="4184035" cy="3880772"/>
          </a:xfrm>
        </p:spPr>
        <p:txBody>
          <a:bodyPr/>
          <a:lstStyle/>
          <a:p>
            <a:pPr algn="ctr" rtl="1" fontAlgn="base"/>
            <a:r>
              <a:rPr lang="ar-AE" b="1" i="0" dirty="0">
                <a:solidFill>
                  <a:srgbClr val="222222"/>
                </a:solidFill>
                <a:effectLst/>
                <a:latin typeface="inherit"/>
                <a:cs typeface="B Mitra" panose="00000400000000000000" pitchFamily="2" charset="-78"/>
              </a:rPr>
              <a:t>کسر نا متعارف</a:t>
            </a:r>
            <a:endParaRPr lang="ar-AE" b="1" i="0" dirty="0">
              <a:solidFill>
                <a:srgbClr val="222222"/>
              </a:solidFill>
              <a:effectLst/>
              <a:latin typeface="Helvetica Neue"/>
              <a:cs typeface="B Mitra" panose="00000400000000000000" pitchFamily="2" charset="-78"/>
            </a:endParaRPr>
          </a:p>
          <a:p>
            <a:pPr algn="r" rtl="1" fontAlgn="base"/>
            <a:r>
              <a:rPr lang="ar-AE" b="1" i="0" dirty="0">
                <a:solidFill>
                  <a:srgbClr val="222222"/>
                </a:solidFill>
                <a:effectLst/>
                <a:latin typeface="system-ui"/>
                <a:cs typeface="B Mitra" panose="00000400000000000000" pitchFamily="2" charset="-78"/>
              </a:rPr>
              <a:t>اگر مخرج کسری صفر باشد، مانندآن کسر تعریف نشده است. در بیشتر نوشته های ریاضی با اختصار ت.ن استفاده می شود.</a:t>
            </a:r>
          </a:p>
          <a:p>
            <a:pPr algn="r" rtl="1"/>
            <a:endParaRPr lang="en-US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319B8F9-E706-AC46-84B6-03A8919D7D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35113" y="1434875"/>
            <a:ext cx="4184034" cy="3880773"/>
          </a:xfrm>
        </p:spPr>
        <p:txBody>
          <a:bodyPr/>
          <a:lstStyle/>
          <a:p>
            <a:pPr marL="0" indent="0" algn="r" rtl="1" fontAlgn="base">
              <a:buNone/>
            </a:pPr>
            <a:endParaRPr lang="ar-AE" b="1" i="0" dirty="0">
              <a:solidFill>
                <a:srgbClr val="222222"/>
              </a:solidFill>
              <a:effectLst/>
              <a:latin typeface="Helvetica Neue"/>
              <a:cs typeface="B Mitra" panose="00000400000000000000" pitchFamily="2" charset="-78"/>
            </a:endParaRPr>
          </a:p>
          <a:p>
            <a:pPr algn="ctr" rtl="1" fontAlgn="base"/>
            <a:r>
              <a:rPr lang="ar-AE" b="1" i="0" dirty="0">
                <a:solidFill>
                  <a:srgbClr val="222222"/>
                </a:solidFill>
                <a:effectLst/>
                <a:latin typeface="system-ui"/>
                <a:cs typeface="B Mitra" panose="00000400000000000000" pitchFamily="2" charset="-78"/>
              </a:rPr>
              <a:t>کسر متعارفی</a:t>
            </a:r>
            <a:endParaRPr lang="fa-IR" b="1" i="0" dirty="0">
              <a:solidFill>
                <a:srgbClr val="222222"/>
              </a:solidFill>
              <a:effectLst/>
              <a:latin typeface="system-ui"/>
              <a:cs typeface="B Mitra" panose="00000400000000000000" pitchFamily="2" charset="-78"/>
            </a:endParaRPr>
          </a:p>
          <a:p>
            <a:pPr algn="r" rtl="1" fontAlgn="base"/>
            <a:r>
              <a:rPr lang="ar-AE" b="1" i="0" dirty="0">
                <a:solidFill>
                  <a:srgbClr val="222222"/>
                </a:solidFill>
                <a:effectLst/>
                <a:latin typeface="system-ui"/>
                <a:cs typeface="B Mitra" panose="00000400000000000000" pitchFamily="2" charset="-78"/>
              </a:rPr>
              <a:t> نوعی خاصی از کسر است که بنا بر تعریف، هم صورت و هم مخرج آن اعداد صحیح هستند (مخرج باید مخالف صفر باشد). به عنوا</a:t>
            </a:r>
            <a:r>
              <a:rPr lang="fa-IR" b="1" dirty="0">
                <a:solidFill>
                  <a:srgbClr val="222222"/>
                </a:solidFill>
                <a:latin typeface="system-ui"/>
                <a:cs typeface="B Mitra" panose="00000400000000000000" pitchFamily="2" charset="-78"/>
              </a:rPr>
              <a:t>ن</a:t>
            </a:r>
            <a:r>
              <a:rPr lang="en-US" b="1" i="0" dirty="0">
                <a:solidFill>
                  <a:srgbClr val="222222"/>
                </a:solidFill>
                <a:effectLst/>
                <a:latin typeface="system-ui"/>
              </a:rPr>
              <a:t> </a:t>
            </a:r>
            <a:r>
              <a:rPr lang="ar-AE" b="1" i="0" dirty="0">
                <a:solidFill>
                  <a:srgbClr val="222222"/>
                </a:solidFill>
                <a:effectLst/>
                <a:latin typeface="system-ui"/>
                <a:cs typeface="B Mitra" panose="00000400000000000000" pitchFamily="2" charset="-78"/>
              </a:rPr>
              <a:t>کسر متعارفی هستند،</a:t>
            </a:r>
            <a:r>
              <a:rPr lang="en-US" b="1" i="0" dirty="0">
                <a:solidFill>
                  <a:srgbClr val="222222"/>
                </a:solidFill>
                <a:effectLst/>
                <a:latin typeface="system-ui"/>
              </a:rPr>
              <a:t> </a:t>
            </a:r>
            <a:r>
              <a:rPr lang="ar-AE" b="1" i="0" dirty="0">
                <a:solidFill>
                  <a:srgbClr val="222222"/>
                </a:solidFill>
                <a:effectLst/>
                <a:latin typeface="system-ui"/>
                <a:cs typeface="B Mitra" panose="00000400000000000000" pitchFamily="2" charset="-78"/>
              </a:rPr>
              <a:t>و کسر متعارفی نمی‌باشند.</a:t>
            </a:r>
          </a:p>
          <a:p>
            <a:pPr marL="0" indent="0" algn="r" rtl="1"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552777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0">
        <p14:shred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9C794B1-AD09-8348-A0B2-63A91EE75F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>
                <a:cs typeface="B Mitra" panose="00000400000000000000" pitchFamily="2" charset="-78"/>
              </a:rPr>
              <a:t>جمع کسر ها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DBE8BE5-F89C-F844-9CA2-FA73CE9136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239" y="2154541"/>
            <a:ext cx="8596668" cy="3880773"/>
          </a:xfrm>
        </p:spPr>
        <p:txBody>
          <a:bodyPr>
            <a:normAutofit/>
          </a:bodyPr>
          <a:lstStyle/>
          <a:p>
            <a:pPr algn="r" rtl="1"/>
            <a:r>
              <a:rPr lang="fa-IR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برای جمع کسرها باید این سه مرحله را انجام دهیم:</a:t>
            </a:r>
            <a:endParaRPr lang="fa-IR" b="1" i="0" dirty="0">
              <a:solidFill>
                <a:srgbClr val="4E4E4E"/>
              </a:solidFill>
              <a:effectLst/>
              <a:latin typeface="Tahoma" panose="020B0604030504040204" pitchFamily="34" charset="0"/>
              <a:cs typeface="B Mitra" panose="00000400000000000000" pitchFamily="2" charset="-78"/>
            </a:endParaRPr>
          </a:p>
          <a:p>
            <a:pPr algn="r" rtl="1"/>
            <a:r>
              <a:rPr lang="fa-IR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مرحله ۱: اطمینان حاصل کنید که مخرج ها یکسان هستند</a:t>
            </a:r>
          </a:p>
          <a:p>
            <a:pPr algn="r" rtl="1"/>
            <a:r>
              <a:rPr lang="fa-IR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(اگر مخرجها برابر نبودند مخرج مشترک میگیریم)</a:t>
            </a:r>
            <a:endParaRPr lang="fa-IR" b="1" i="0" dirty="0">
              <a:solidFill>
                <a:srgbClr val="4E4E4E"/>
              </a:solidFill>
              <a:effectLst/>
              <a:latin typeface="Tahoma" panose="020B0604030504040204" pitchFamily="34" charset="0"/>
              <a:cs typeface="B Mitra" panose="00000400000000000000" pitchFamily="2" charset="-78"/>
            </a:endParaRPr>
          </a:p>
          <a:p>
            <a:pPr marL="0" indent="0" algn="r" rtl="1">
              <a:buNone/>
            </a:pPr>
            <a:endParaRPr lang="fa-IR" b="1" i="0" dirty="0">
              <a:solidFill>
                <a:srgbClr val="4E4E4E"/>
              </a:solidFill>
              <a:effectLst/>
              <a:latin typeface="Tahoma" panose="020B0604030504040204" pitchFamily="34" charset="0"/>
              <a:cs typeface="B Mitra" panose="00000400000000000000" pitchFamily="2" charset="-78"/>
            </a:endParaRPr>
          </a:p>
          <a:p>
            <a:pPr algn="r" rtl="1"/>
            <a:r>
              <a:rPr lang="fa-IR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مرحله ۲: یکی از مخرجها را می نویسیم و صورت کسرها را با هم جمع می کنیم</a:t>
            </a:r>
          </a:p>
          <a:p>
            <a:pPr marL="0" indent="0" algn="r" rtl="1">
              <a:buNone/>
            </a:pPr>
            <a:endParaRPr lang="fa-IR" b="1" i="0" dirty="0">
              <a:solidFill>
                <a:srgbClr val="4E4E4E"/>
              </a:solidFill>
              <a:effectLst/>
              <a:latin typeface="Tahoma" panose="020B0604030504040204" pitchFamily="34" charset="0"/>
              <a:cs typeface="B Mitra" panose="00000400000000000000" pitchFamily="2" charset="-78"/>
            </a:endParaRPr>
          </a:p>
          <a:p>
            <a:pPr algn="r" rtl="1"/>
            <a:r>
              <a:rPr lang="fa-IR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مرحله ۳: ساده کردن جواب(در صورت نیاز)</a:t>
            </a:r>
            <a:endParaRPr lang="fa-IR" b="1" i="0" dirty="0">
              <a:solidFill>
                <a:srgbClr val="4E4E4E"/>
              </a:solidFill>
              <a:effectLst/>
              <a:latin typeface="Tahoma" panose="020B0604030504040204" pitchFamily="34" charset="0"/>
              <a:cs typeface="B Mitra" panose="00000400000000000000" pitchFamily="2" charset="-78"/>
            </a:endParaRPr>
          </a:p>
          <a:p>
            <a:endParaRPr lang="en-US" b="1" dirty="0"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45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40000">
        <p14:honeycomb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3093BED-8808-164F-9AFD-99A9131CA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>
                <a:cs typeface="B Mitra" panose="00000400000000000000" pitchFamily="2" charset="-78"/>
              </a:rPr>
              <a:t>تفریق کسر ها </a:t>
            </a:r>
            <a:endParaRPr lang="en-US" dirty="0">
              <a:cs typeface="B Mitra" panose="00000400000000000000" pitchFamily="2" charset="-78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58134D5-5798-704B-9360-2449173C11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9049" y="2039258"/>
            <a:ext cx="7257870" cy="2888344"/>
          </a:xfrm>
        </p:spPr>
        <p:txBody>
          <a:bodyPr/>
          <a:lstStyle/>
          <a:p>
            <a:pPr marL="0" indent="0" algn="r" rtl="1">
              <a:buNone/>
            </a:pPr>
            <a:endParaRPr lang="fa-IR" b="1" dirty="0">
              <a:solidFill>
                <a:srgbClr val="384047"/>
              </a:solidFill>
              <a:latin typeface="iransans"/>
              <a:cs typeface="B Mitra" panose="00000400000000000000" pitchFamily="2" charset="-78"/>
            </a:endParaRPr>
          </a:p>
          <a:p>
            <a:pPr marL="0" indent="0" algn="r" rtl="1">
              <a:buNone/>
            </a:pPr>
            <a:endParaRPr lang="fa-IR" b="1" i="0" dirty="0">
              <a:solidFill>
                <a:srgbClr val="384047"/>
              </a:solidFill>
              <a:effectLst/>
              <a:latin typeface="iransans"/>
              <a:cs typeface="B Mitra" panose="00000400000000000000" pitchFamily="2" charset="-78"/>
            </a:endParaRPr>
          </a:p>
          <a:p>
            <a:pPr algn="r" rtl="1"/>
            <a:r>
              <a:rPr lang="fa-IR" b="1" i="0" dirty="0" smtClean="0">
                <a:solidFill>
                  <a:srgbClr val="384047"/>
                </a:solidFill>
                <a:effectLst/>
                <a:latin typeface="iransans"/>
                <a:cs typeface="B Mitra" panose="00000400000000000000" pitchFamily="2" charset="-78"/>
              </a:rPr>
              <a:t>1:</a:t>
            </a:r>
            <a:r>
              <a:rPr lang="ar-AE" b="1" i="0" dirty="0" smtClean="0">
                <a:solidFill>
                  <a:srgbClr val="384047"/>
                </a:solidFill>
                <a:effectLst/>
                <a:latin typeface="iransans"/>
                <a:cs typeface="B Mitra" panose="00000400000000000000" pitchFamily="2" charset="-78"/>
              </a:rPr>
              <a:t>تفریق </a:t>
            </a:r>
            <a:r>
              <a:rPr lang="ar-AE" b="1" i="0" dirty="0">
                <a:solidFill>
                  <a:srgbClr val="384047"/>
                </a:solidFill>
                <a:effectLst/>
                <a:latin typeface="iransans"/>
                <a:cs typeface="B Mitra" panose="00000400000000000000" pitchFamily="2" charset="-78"/>
              </a:rPr>
              <a:t>کسر ها</a:t>
            </a:r>
            <a:r>
              <a:rPr lang="ar-AE" b="0" i="0" dirty="0">
                <a:solidFill>
                  <a:srgbClr val="384047"/>
                </a:solidFill>
                <a:effectLst/>
                <a:latin typeface="iransans"/>
                <a:cs typeface="B Mitra" panose="00000400000000000000" pitchFamily="2" charset="-78"/>
              </a:rPr>
              <a:t>، باید مخرج ها مساوی باشند و اگر مخرج ها مساوی نبودند با استفاده از </a:t>
            </a:r>
            <a:r>
              <a:rPr lang="ar-AE" b="1" i="0" dirty="0">
                <a:solidFill>
                  <a:srgbClr val="384047"/>
                </a:solidFill>
                <a:effectLst/>
                <a:latin typeface="iransans"/>
                <a:cs typeface="B Mitra" panose="00000400000000000000" pitchFamily="2" charset="-78"/>
              </a:rPr>
              <a:t>کوچکترین مخرج مشترک</a:t>
            </a:r>
            <a:r>
              <a:rPr lang="ar-AE" b="0" i="0" dirty="0">
                <a:solidFill>
                  <a:srgbClr val="384047"/>
                </a:solidFill>
                <a:effectLst/>
                <a:latin typeface="iransans"/>
                <a:cs typeface="B Mitra" panose="00000400000000000000" pitchFamily="2" charset="-78"/>
              </a:rPr>
              <a:t> آنها، مخرج هایشان </a:t>
            </a:r>
            <a:r>
              <a:rPr lang="fa-IR" b="0" i="0" dirty="0" smtClean="0">
                <a:solidFill>
                  <a:srgbClr val="384047"/>
                </a:solidFill>
                <a:effectLst/>
                <a:latin typeface="iransans"/>
                <a:cs typeface="B Mitra" panose="00000400000000000000" pitchFamily="2" charset="-78"/>
              </a:rPr>
              <a:t>را </a:t>
            </a:r>
            <a:r>
              <a:rPr lang="ar-AE" b="0" i="0" dirty="0" smtClean="0">
                <a:solidFill>
                  <a:srgbClr val="384047"/>
                </a:solidFill>
                <a:effectLst/>
                <a:latin typeface="iransans"/>
                <a:cs typeface="B Mitra" panose="00000400000000000000" pitchFamily="2" charset="-78"/>
              </a:rPr>
              <a:t>مساوی </a:t>
            </a:r>
            <a:r>
              <a:rPr lang="ar-AE" b="0" i="0" dirty="0">
                <a:solidFill>
                  <a:srgbClr val="384047"/>
                </a:solidFill>
                <a:effectLst/>
                <a:latin typeface="iransans"/>
                <a:cs typeface="B Mitra" panose="00000400000000000000" pitchFamily="2" charset="-78"/>
              </a:rPr>
              <a:t>می کنیم</a:t>
            </a:r>
            <a:r>
              <a:rPr lang="ar-AE" b="0" i="0" dirty="0" smtClean="0">
                <a:solidFill>
                  <a:srgbClr val="384047"/>
                </a:solidFill>
                <a:effectLst/>
                <a:latin typeface="iransans"/>
                <a:cs typeface="B Mitra" panose="00000400000000000000" pitchFamily="2" charset="-78"/>
              </a:rPr>
              <a:t>.</a:t>
            </a:r>
            <a:endParaRPr lang="fa-IR" b="0" i="0" dirty="0" smtClean="0">
              <a:solidFill>
                <a:srgbClr val="384047"/>
              </a:solidFill>
              <a:effectLst/>
              <a:latin typeface="iransans"/>
              <a:cs typeface="B Mitra" panose="00000400000000000000" pitchFamily="2" charset="-78"/>
            </a:endParaRPr>
          </a:p>
          <a:p>
            <a:pPr algn="r" rtl="1"/>
            <a:r>
              <a:rPr lang="fa-IR" b="1" dirty="0" smtClean="0">
                <a:cs typeface="B Mitra" panose="00000400000000000000" pitchFamily="2" charset="-78"/>
              </a:rPr>
              <a:t>2:</a:t>
            </a:r>
            <a:r>
              <a:rPr lang="fa-IR" dirty="0" smtClean="0">
                <a:cs typeface="B Mitra" panose="00000400000000000000" pitchFamily="2" charset="-78"/>
              </a:rPr>
              <a:t>یکی از مخرج ها را می نویسیم و بعد صورت اول را منهای صورت دوم میکنیم.</a:t>
            </a:r>
          </a:p>
          <a:p>
            <a:pPr algn="r" rtl="1"/>
            <a:r>
              <a:rPr lang="fa-IR" b="1" dirty="0" smtClean="0">
                <a:cs typeface="B Mitra" panose="00000400000000000000" pitchFamily="2" charset="-78"/>
              </a:rPr>
              <a:t>3:</a:t>
            </a:r>
            <a:r>
              <a:rPr lang="fa-IR" dirty="0" smtClean="0">
                <a:cs typeface="B Mitra" panose="00000400000000000000" pitchFamily="2" charset="-78"/>
              </a:rPr>
              <a:t>در صورت نیاز جواب را ساده میکنیم.</a:t>
            </a:r>
            <a:endParaRPr lang="en-US" dirty="0"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14659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0000">
        <p14:glitter pattern="hexagon"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20F104B-B7E2-CE4C-822F-E307838EAC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>
                <a:cs typeface="B Mitra" panose="00000400000000000000" pitchFamily="2" charset="-78"/>
              </a:rPr>
              <a:t>ضرب کسر 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1EB61D0-BF2C-6448-9F59-B1481BAF06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AE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ضرب کسرها شامل بخش های زیر می باشد :</a:t>
            </a:r>
          </a:p>
          <a:p>
            <a:pPr algn="r" rtl="1"/>
            <a:r>
              <a:rPr lang="ar-AE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•عدد صحیح در کسر</a:t>
            </a:r>
          </a:p>
          <a:p>
            <a:pPr algn="r" rtl="1"/>
            <a:r>
              <a:rPr lang="ar-AE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•کسر در عدد صحیح</a:t>
            </a:r>
          </a:p>
          <a:p>
            <a:pPr algn="r" rtl="1"/>
            <a:r>
              <a:rPr lang="ar-AE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•کسر در کسر</a:t>
            </a:r>
          </a:p>
          <a:p>
            <a:pPr algn="r" rtl="1"/>
            <a:r>
              <a:rPr lang="ar-AE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برای رسم شکل ضرب کسرها ، همیشه قسمت دوم ضرب را کشیذه و سپس قسمت اول ضرب را  رسم می کنیم.</a:t>
            </a:r>
            <a:br>
              <a:rPr lang="ar-AE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</a:br>
            <a:r>
              <a:rPr lang="ar-AE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نکته : در ضرب کسر ها ، صورت در صورت و مخرج درمخرج ضرب میشوند و بهتر است ابتدا صورت ها  و مخرج ها را ساده کنیم و سپس در هم ضرب کنیم .</a:t>
            </a:r>
            <a:br>
              <a:rPr lang="ar-AE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</a:br>
            <a:r>
              <a:rPr lang="ar-AE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نکته : در ضرب هایی که هر دو عامل یا یکی از آنها عدد مخلوط باشد ابتدا عدد مخلوط را به کسر تبدیل میکنیم و سپس طبق قاعده بالا ضرب می کنیم.</a:t>
            </a:r>
          </a:p>
          <a:p>
            <a:r>
              <a:rPr lang="ar-AE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 </a:t>
            </a:r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542214013"/>
      </p:ext>
    </p:extLst>
  </p:cSld>
  <p:clrMapOvr>
    <a:masterClrMapping/>
  </p:clrMapOvr>
  <p:transition spd="slow" advTm="4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E336BA-3D6A-634F-97A9-0B5FD3DDE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>
                <a:cs typeface="B Mitra" panose="00000400000000000000" pitchFamily="2" charset="-78"/>
              </a:rPr>
              <a:t>تقسیم کسر ها 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D39874C-0617-1347-BFBB-C541524DD7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sz="1800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تقسیم کسر‏ها را به سه روش زیر، می توانیم انجام دهیم.</a:t>
            </a:r>
            <a:endParaRPr lang="fa-IR" b="1" i="0" dirty="0">
              <a:solidFill>
                <a:srgbClr val="000000"/>
              </a:solidFill>
              <a:effectLst/>
              <a:latin typeface="Tahoma" panose="020B0604030504040204" pitchFamily="34" charset="0"/>
              <a:cs typeface="B Mitra" panose="00000400000000000000" pitchFamily="2" charset="-78"/>
            </a:endParaRPr>
          </a:p>
          <a:p>
            <a:pPr algn="r" rtl="1"/>
            <a:r>
              <a:rPr lang="fa-IR" sz="1800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1- اگر مخرج‏ها مساوی باشند از مخرج‏ها صرف نظر کرده صورت کسر اول را بر صورت کسر دوم تقسیم می‏کنیم.</a:t>
            </a:r>
            <a:endParaRPr lang="fa-IR" b="1" i="0" dirty="0">
              <a:solidFill>
                <a:srgbClr val="000000"/>
              </a:solidFill>
              <a:effectLst/>
              <a:latin typeface="Tahoma" panose="020B0604030504040204" pitchFamily="34" charset="0"/>
              <a:cs typeface="B Mitra" panose="00000400000000000000" pitchFamily="2" charset="-78"/>
            </a:endParaRPr>
          </a:p>
          <a:p>
            <a:pPr algn="r" rtl="1"/>
            <a:r>
              <a:rPr lang="fa-IR" sz="1800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اما اگر مخرج‏ها مساوی نباشند مخرج مشترک گرفته و مخرج‏ها را مساوی می‏کنیم سپس صورت کسر اول را بر صورت کسر دوم تقسیم می‏کنیم.</a:t>
            </a:r>
            <a:endParaRPr lang="fa-IR" b="1" i="0" dirty="0">
              <a:solidFill>
                <a:srgbClr val="000000"/>
              </a:solidFill>
              <a:effectLst/>
              <a:latin typeface="Tahoma" panose="020B0604030504040204" pitchFamily="34" charset="0"/>
              <a:cs typeface="B Mitra" panose="00000400000000000000" pitchFamily="2" charset="-78"/>
            </a:endParaRPr>
          </a:p>
          <a:p>
            <a:pPr algn="r" rtl="1"/>
            <a:r>
              <a:rPr lang="fa-IR" sz="1800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2- کسر اول را نوشته، علامت تقسیم را به ضرب تبدیل کرده و سپس کسر دوم را معکوس می کنیم و عمل ضرب را انجام می دهیم.</a:t>
            </a:r>
            <a:endParaRPr lang="fa-IR" b="1" i="0" dirty="0">
              <a:solidFill>
                <a:srgbClr val="000000"/>
              </a:solidFill>
              <a:effectLst/>
              <a:latin typeface="Tahoma" panose="020B0604030504040204" pitchFamily="34" charset="0"/>
              <a:cs typeface="B Mitra" panose="00000400000000000000" pitchFamily="2" charset="-78"/>
            </a:endParaRPr>
          </a:p>
          <a:p>
            <a:pPr algn="r" rtl="1"/>
            <a:r>
              <a:rPr lang="fa-IR" sz="1800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3- دور در دور و نزدیک در نزدیک: از این روش، فقط در مواقعی که لازم باشد استفاده می کنیم.</a:t>
            </a:r>
            <a:endParaRPr lang="fa-IR" b="1" i="0" dirty="0">
              <a:solidFill>
                <a:srgbClr val="000000"/>
              </a:solidFill>
              <a:effectLst/>
              <a:latin typeface="Tahoma" panose="020B0604030504040204" pitchFamily="34" charset="0"/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65545204"/>
      </p:ext>
    </p:extLst>
  </p:cSld>
  <p:clrMapOvr>
    <a:masterClrMapping/>
  </p:clrMapOvr>
  <p:transition spd="slow" advTm="4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F11A1E0-F7A1-044C-A075-3E7A828D9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b="1" dirty="0">
                <a:cs typeface="B Mitra" panose="00000400000000000000" pitchFamily="2" charset="-78"/>
              </a:rPr>
              <a:t>مقایسه کسر ها 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65F2F61-D8CD-B643-A6D0-547D183D3A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059" y="1565367"/>
            <a:ext cx="8596668" cy="3880773"/>
          </a:xfrm>
        </p:spPr>
        <p:txBody>
          <a:bodyPr>
            <a:normAutofit fontScale="70000" lnSpcReduction="20000"/>
          </a:bodyPr>
          <a:lstStyle/>
          <a:p>
            <a:pPr algn="r" rtl="1"/>
            <a:r>
              <a:rPr lang="ar-AE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مقایسه کسر ها</a:t>
            </a:r>
          </a:p>
          <a:p>
            <a:pPr algn="r" rtl="1"/>
            <a:r>
              <a:rPr lang="ar-AE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از چهار راه انجام می گیرید:</a:t>
            </a:r>
            <a:br>
              <a:rPr lang="ar-AE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</a:br>
            <a:endParaRPr lang="fa-IR" b="1" i="0" dirty="0" smtClean="0">
              <a:solidFill>
                <a:srgbClr val="000000"/>
              </a:solidFill>
              <a:effectLst/>
              <a:latin typeface="Tahoma" panose="020B0604030504040204" pitchFamily="34" charset="0"/>
              <a:cs typeface="B Mitra" panose="00000400000000000000" pitchFamily="2" charset="-78"/>
            </a:endParaRPr>
          </a:p>
          <a:p>
            <a:pPr algn="r" rtl="1"/>
            <a:r>
              <a:rPr lang="ar-AE" b="1" i="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• 1 از </a:t>
            </a:r>
            <a:r>
              <a:rPr lang="ar-AE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راه مخرج مشترک گرفتن : ( صورت بزرگ تر ، کسر بزرگ تر است .)</a:t>
            </a:r>
          </a:p>
          <a:p>
            <a:pPr algn="r" rtl="1"/>
            <a:r>
              <a:rPr lang="ar-AE" b="1" i="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• 2 </a:t>
            </a:r>
            <a:r>
              <a:rPr lang="ar-AE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از راه صورت های مشترک ( صورت ها را یکسان می کنیم و مخرج کوچک تر ، کسر بزرگ تر </a:t>
            </a:r>
            <a:r>
              <a:rPr lang="ar-AE" b="1" i="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است</a:t>
            </a:r>
            <a:r>
              <a:rPr lang="fa-IR" b="1" i="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)</a:t>
            </a:r>
            <a:endParaRPr lang="ar-AE" b="1" i="0" dirty="0">
              <a:solidFill>
                <a:srgbClr val="000000"/>
              </a:solidFill>
              <a:effectLst/>
              <a:latin typeface="Tahoma" panose="020B0604030504040204" pitchFamily="34" charset="0"/>
              <a:cs typeface="B Mitra" panose="00000400000000000000" pitchFamily="2" charset="-78"/>
            </a:endParaRPr>
          </a:p>
          <a:p>
            <a:pPr algn="r" rtl="1"/>
            <a:r>
              <a:rPr lang="ar-AE" b="1" i="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• 3 </a:t>
            </a:r>
            <a:r>
              <a:rPr lang="ar-AE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از راه طرفین وسطین ( صورت هر کسر </a:t>
            </a:r>
            <a:r>
              <a:rPr lang="fa-IR" b="1" i="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ر</a:t>
            </a:r>
            <a:r>
              <a:rPr lang="ar-AE" b="1" i="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ا </a:t>
            </a:r>
            <a:r>
              <a:rPr lang="ar-AE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در مخرج کسر دیگر ضرب می شود )</a:t>
            </a:r>
          </a:p>
          <a:p>
            <a:pPr algn="r" rtl="1"/>
            <a:r>
              <a:rPr lang="ar-AE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•</a:t>
            </a:r>
            <a:r>
              <a:rPr lang="ar-AE" b="1" i="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4 از </a:t>
            </a:r>
            <a:r>
              <a:rPr lang="ar-AE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راه مقایسه با کسر </a:t>
            </a:r>
            <a:r>
              <a:rPr lang="ar-AE" b="1" i="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طلایی</a:t>
            </a:r>
            <a:endParaRPr lang="fa-IR" b="1" i="0" dirty="0" smtClean="0">
              <a:solidFill>
                <a:srgbClr val="000000"/>
              </a:solidFill>
              <a:effectLst/>
              <a:latin typeface="Tahoma" panose="020B0604030504040204" pitchFamily="34" charset="0"/>
              <a:cs typeface="B Mitra" panose="00000400000000000000" pitchFamily="2" charset="-78"/>
            </a:endParaRPr>
          </a:p>
          <a:p>
            <a:pPr algn="r" rtl="1"/>
            <a:endParaRPr lang="ar-AE" b="1" i="0" dirty="0">
              <a:solidFill>
                <a:srgbClr val="000000"/>
              </a:solidFill>
              <a:effectLst/>
              <a:latin typeface="Tahoma" panose="020B0604030504040204" pitchFamily="34" charset="0"/>
              <a:cs typeface="B Mitra" panose="00000400000000000000" pitchFamily="2" charset="-78"/>
            </a:endParaRPr>
          </a:p>
          <a:p>
            <a:pPr algn="r" rtl="1"/>
            <a:r>
              <a:rPr lang="ar-AE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روش کار مقایسه کسرها </a:t>
            </a:r>
            <a:br>
              <a:rPr lang="ar-AE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</a:br>
            <a:r>
              <a:rPr lang="ar-AE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/>
            </a:r>
            <a:br>
              <a:rPr lang="ar-AE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</a:br>
            <a:r>
              <a:rPr lang="ar-AE" b="1" i="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1 </a:t>
            </a:r>
            <a:r>
              <a:rPr lang="ar-AE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جدا کردن اعداد صحیح و اعداد کوچکتر از واحد و بزرگتر از واحد از یکدیگر</a:t>
            </a:r>
          </a:p>
          <a:p>
            <a:pPr algn="r" rtl="1"/>
            <a:r>
              <a:rPr lang="ar-AE" b="1" i="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2 </a:t>
            </a:r>
            <a:r>
              <a:rPr lang="ar-AE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تبدیل اعداد بزرگتر از واحد به عدد مخلوط</a:t>
            </a:r>
          </a:p>
          <a:p>
            <a:pPr algn="r" rtl="1"/>
            <a:r>
              <a:rPr lang="ar-AE" b="1" i="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3 </a:t>
            </a:r>
            <a:r>
              <a:rPr lang="ar-AE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هم مخرج کردن اعداد کوچکتر از واحد</a:t>
            </a:r>
          </a:p>
          <a:p>
            <a:pPr algn="r" rtl="1"/>
            <a:r>
              <a:rPr lang="ar-AE" b="1" i="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4 </a:t>
            </a:r>
            <a:r>
              <a:rPr lang="ar-AE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هم مخرج کردن اعداد بزرگتر از واحد که عدد صحیح مساوی دارند</a:t>
            </a:r>
          </a:p>
          <a:p>
            <a:pPr algn="r" rtl="1"/>
            <a:r>
              <a:rPr lang="ar-AE" b="1" i="0" dirty="0" smtClean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5 </a:t>
            </a:r>
            <a:r>
              <a:rPr lang="ar-AE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cs typeface="B Mitra" panose="00000400000000000000" pitchFamily="2" charset="-78"/>
              </a:rPr>
              <a:t>در پایان مقایسه کسرها</a:t>
            </a:r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248234717"/>
      </p:ext>
    </p:extLst>
  </p:cSld>
  <p:clrMapOvr>
    <a:masterClrMapping/>
  </p:clrMapOvr>
  <p:transition spd="slow" advTm="5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268</Words>
  <Application>Microsoft Office PowerPoint</Application>
  <PresentationFormat>Custom</PresentationFormat>
  <Paragraphs>61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Facet</vt:lpstr>
      <vt:lpstr>     کسر </vt:lpstr>
      <vt:lpstr>کسر</vt:lpstr>
      <vt:lpstr>نحوه نمایش کسر</vt:lpstr>
      <vt:lpstr>انواع کسر</vt:lpstr>
      <vt:lpstr>جمع کسر ها </vt:lpstr>
      <vt:lpstr>تفریق کسر ها </vt:lpstr>
      <vt:lpstr>ضرب کسر </vt:lpstr>
      <vt:lpstr>تقسیم کسر ها </vt:lpstr>
      <vt:lpstr>مقایسه کسر ها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کسر و اعداد اعشاری </dc:title>
  <dc:creator>Unknown User</dc:creator>
  <cp:lastModifiedBy>LENOVO</cp:lastModifiedBy>
  <cp:revision>12</cp:revision>
  <dcterms:created xsi:type="dcterms:W3CDTF">2018-12-17T19:38:17Z</dcterms:created>
  <dcterms:modified xsi:type="dcterms:W3CDTF">2023-05-09T10:02:30Z</dcterms:modified>
</cp:coreProperties>
</file>