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08" r:id="rId1"/>
  </p:sldMasterIdLst>
  <p:sldIdLst>
    <p:sldId id="322"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14" r:id="rId49"/>
    <p:sldId id="315" r:id="rId50"/>
    <p:sldId id="311" r:id="rId51"/>
    <p:sldId id="316" r:id="rId52"/>
    <p:sldId id="317" r:id="rId53"/>
    <p:sldId id="303" r:id="rId54"/>
    <p:sldId id="318" r:id="rId55"/>
    <p:sldId id="304" r:id="rId56"/>
    <p:sldId id="319" r:id="rId57"/>
    <p:sldId id="305" r:id="rId58"/>
    <p:sldId id="312" r:id="rId59"/>
    <p:sldId id="320" r:id="rId60"/>
    <p:sldId id="321" r:id="rId61"/>
    <p:sldId id="306" r:id="rId62"/>
    <p:sldId id="307" r:id="rId63"/>
    <p:sldId id="313" r:id="rId64"/>
    <p:sldId id="308" r:id="rId65"/>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4380"/>
    <p:restoredTop sz="94660"/>
  </p:normalViewPr>
  <p:slideViewPr>
    <p:cSldViewPr>
      <p:cViewPr varScale="1">
        <p:scale>
          <a:sx n="74" d="100"/>
          <a:sy n="74" d="100"/>
        </p:scale>
        <p:origin x="-1266"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82D6F851-2266-4B11-9145-BAA1B1E9C560}" type="datetimeFigureOut">
              <a:rPr lang="fa-IR" smtClean="0"/>
              <a:pPr/>
              <a:t>16/10/1441</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E74DAC81-D2C1-49D9-B8D8-92A461C8EEDA}" type="slidenum">
              <a:rPr lang="en-US" smtClean="0"/>
              <a:pPr/>
              <a:t>‹#›</a:t>
            </a:fld>
            <a:endParaRPr lang="en-US"/>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transition>
    <p:dissolv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82D6F851-2266-4B11-9145-BAA1B1E9C560}" type="datetimeFigureOut">
              <a:rPr lang="fa-IR" smtClean="0"/>
              <a:pPr/>
              <a:t>16/10/1441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E74DAC81-D2C1-49D9-B8D8-92A461C8EEDA}" type="slidenum">
              <a:rPr lang="en-US" smtClean="0"/>
              <a:pPr/>
              <a:t>‹#›</a:t>
            </a:fld>
            <a:endParaRPr lang="en-US"/>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transition>
    <p:dissolv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82D6F851-2266-4B11-9145-BAA1B1E9C560}" type="datetimeFigureOut">
              <a:rPr lang="fa-IR" smtClean="0"/>
              <a:pPr/>
              <a:t>16/10/1441</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E74DAC81-D2C1-49D9-B8D8-92A461C8EEDA}" type="slidenum">
              <a:rPr lang="en-US" smtClean="0"/>
              <a:pPr/>
              <a:t>‹#›</a:t>
            </a:fld>
            <a:endParaRPr lang="en-US"/>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transition>
    <p:dissolv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82D6F851-2266-4B11-9145-BAA1B1E9C560}" type="datetimeFigureOut">
              <a:rPr lang="fa-IR" smtClean="0"/>
              <a:pPr/>
              <a:t>16/10/1441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74DAC81-D2C1-49D9-B8D8-92A461C8EEDA}" type="slidenum">
              <a:rPr lang="en-US" smtClean="0"/>
              <a:pPr/>
              <a:t>‹#›</a:t>
            </a:fld>
            <a:endParaRPr lang="en-US"/>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transition>
    <p:dissolve/>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82D6F851-2266-4B11-9145-BAA1B1E9C560}" type="datetimeFigureOut">
              <a:rPr lang="fa-IR" smtClean="0"/>
              <a:pPr/>
              <a:t>16/10/1441</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E74DAC81-D2C1-49D9-B8D8-92A461C8EEDA}" type="slidenum">
              <a:rPr lang="en-US" smtClean="0"/>
              <a:pPr/>
              <a:t>‹#›</a:t>
            </a:fld>
            <a:endParaRPr lang="en-US"/>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transition>
    <p:dissolve/>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82D6F851-2266-4B11-9145-BAA1B1E9C560}" type="datetimeFigureOut">
              <a:rPr lang="fa-IR" smtClean="0"/>
              <a:pPr/>
              <a:t>16/10/1441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E74DAC81-D2C1-49D9-B8D8-92A461C8EEDA}" type="slidenum">
              <a:rPr lang="en-US" smtClean="0"/>
              <a:pPr/>
              <a:t>‹#›</a:t>
            </a:fld>
            <a:endParaRPr lang="en-US"/>
          </a:p>
        </p:txBody>
      </p:sp>
    </p:spTree>
  </p:cSld>
  <p:clrMapOvr>
    <a:masterClrMapping/>
  </p:clrMapOvr>
  <p:transition>
    <p:dissolve/>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82D6F851-2266-4B11-9145-BAA1B1E9C560}" type="datetimeFigureOut">
              <a:rPr lang="fa-IR" smtClean="0"/>
              <a:pPr/>
              <a:t>16/10/1441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E74DAC81-D2C1-49D9-B8D8-92A461C8EEDA}" type="slidenum">
              <a:rPr lang="en-US" smtClean="0"/>
              <a:pPr/>
              <a:t>‹#›</a:t>
            </a:fld>
            <a:endParaRPr lang="en-US"/>
          </a:p>
        </p:txBody>
      </p:sp>
    </p:spTree>
  </p:cSld>
  <p:clrMapOvr>
    <a:masterClrMapping/>
  </p:clrMapOvr>
  <p:transition>
    <p:dissolv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E74DAC81-D2C1-49D9-B8D8-92A461C8EEDA}" type="slidenum">
              <a:rPr lang="en-US" smtClean="0"/>
              <a:pPr/>
              <a:t>‹#›</a:t>
            </a:fld>
            <a:endParaRPr lang="en-US"/>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82D6F851-2266-4B11-9145-BAA1B1E9C560}" type="datetimeFigureOut">
              <a:rPr lang="fa-IR" smtClean="0"/>
              <a:pPr/>
              <a:t>16/10/1441</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cSld>
  <p:clrMapOvr>
    <a:overrideClrMapping bg1="lt1" tx1="dk1" bg2="lt2" tx2="dk2" accent1="accent1" accent2="accent2" accent3="accent3" accent4="accent4" accent5="accent5" accent6="accent6" hlink="hlink" folHlink="folHlink"/>
  </p:clrMapOvr>
  <p:transition>
    <p:dissolve/>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E74DAC81-D2C1-49D9-B8D8-92A461C8EEDA}" type="slidenum">
              <a:rPr lang="en-US" smtClean="0"/>
              <a:pPr/>
              <a:t>‹#›</a:t>
            </a:fld>
            <a:endParaRPr lang="en-US"/>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82D6F851-2266-4B11-9145-BAA1B1E9C560}" type="datetimeFigureOut">
              <a:rPr lang="fa-IR" smtClean="0"/>
              <a:pPr/>
              <a:t>16/10/1441</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cSld>
  <p:clrMapOvr>
    <a:masterClrMapping/>
  </p:clrMapOvr>
  <p:transition>
    <p:dissolve/>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2D6F851-2266-4B11-9145-BAA1B1E9C560}" type="datetimeFigureOut">
              <a:rPr lang="fa-IR" smtClean="0"/>
              <a:pPr/>
              <a:t>16/10/1441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4DAC81-D2C1-49D9-B8D8-92A461C8EEDA}"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transition>
    <p:dissolve/>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E74DAC81-D2C1-49D9-B8D8-92A461C8EEDA}" type="slidenum">
              <a:rPr lang="en-US" smtClean="0"/>
              <a:pPr/>
              <a:t>‹#›</a:t>
            </a:fld>
            <a:endParaRPr lang="en-US"/>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2D6F851-2266-4B11-9145-BAA1B1E9C560}" type="datetimeFigureOut">
              <a:rPr lang="fa-IR" smtClean="0"/>
              <a:pPr/>
              <a:t>16/10/1441</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transition>
    <p:dissolv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82D6F851-2266-4B11-9145-BAA1B1E9C560}" type="datetimeFigureOut">
              <a:rPr lang="fa-IR" smtClean="0"/>
              <a:pPr/>
              <a:t>16/10/1441</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E74DAC81-D2C1-49D9-B8D8-92A461C8EEDA}" type="slidenum">
              <a:rPr lang="en-US" smtClean="0"/>
              <a:pPr/>
              <a:t>‹#›</a:t>
            </a:fld>
            <a:endParaRPr lang="en-US"/>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ransition>
    <p:dissolve/>
  </p:transition>
  <p:timing>
    <p:tnLst>
      <p:par>
        <p:cTn id="1" dur="indefinite" restart="never" nodeType="tmRoot"/>
      </p:par>
    </p:tnLst>
  </p:timing>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www.tebyan.net/nutrition_health/nutrients/vitamins/2005/1/23/10137.html" TargetMode="External"/><Relationship Id="rId2" Type="http://schemas.openxmlformats.org/officeDocument/2006/relationships/hyperlink" Target="http://www.tebyan.net/nutrition_health/nutrition_news/healthy_nutrition/2008/4/24/65464.html" TargetMode="Externa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8" Type="http://schemas.openxmlformats.org/officeDocument/2006/relationships/hyperlink" Target="http://www.tebyan.net/nutrition_health/nutrients/vitamins/2007/12/4/55011.html" TargetMode="External"/><Relationship Id="rId13" Type="http://schemas.openxmlformats.org/officeDocument/2006/relationships/hyperlink" Target="http://www.tebyan.net/nutrition_health/(foods)/meats/2007/5/1/40810.html" TargetMode="External"/><Relationship Id="rId18" Type="http://schemas.openxmlformats.org/officeDocument/2006/relationships/hyperlink" Target="http://www.tebyan.net/nutrition_health/nutrients/fats/2007/4/24/40607.html" TargetMode="External"/><Relationship Id="rId3" Type="http://schemas.openxmlformats.org/officeDocument/2006/relationships/hyperlink" Target="http://www.tebyan.net/nutrition_health/dites/disease_dites/digestive/2007/8/15/44524.html" TargetMode="External"/><Relationship Id="rId21" Type="http://schemas.openxmlformats.org/officeDocument/2006/relationships/hyperlink" Target="http://www.tebyan.net/index.aspx?pid=242" TargetMode="External"/><Relationship Id="rId7" Type="http://schemas.openxmlformats.org/officeDocument/2006/relationships/hyperlink" Target="http://www.tebyan.net/nutrition_health/nutrients/vitamins/2002/11/25/734.html" TargetMode="External"/><Relationship Id="rId12" Type="http://schemas.openxmlformats.org/officeDocument/2006/relationships/hyperlink" Target="http://www.tebyan.net/nutrition_health/(foods)/meats/2008/10/11/76272.html" TargetMode="External"/><Relationship Id="rId17" Type="http://schemas.openxmlformats.org/officeDocument/2006/relationships/hyperlink" Target="http://www.tebyan.net/index.aspx?pid=65831" TargetMode="External"/><Relationship Id="rId2" Type="http://schemas.openxmlformats.org/officeDocument/2006/relationships/hyperlink" Target="http://www.tebyan.net/nutrition_health/diseases/heart/2007/1/10/31449.html" TargetMode="External"/><Relationship Id="rId16" Type="http://schemas.openxmlformats.org/officeDocument/2006/relationships/hyperlink" Target="http://www.tebyan.net/nutrition_health/(foods)/nuts_seeds/2008/4/17/19778.html" TargetMode="External"/><Relationship Id="rId20" Type="http://schemas.openxmlformats.org/officeDocument/2006/relationships/hyperlink" Target="http://www.tebyan.net/nutrition_health/(foods)/otherfoods/2005/4/2/10941.html" TargetMode="External"/><Relationship Id="rId1" Type="http://schemas.openxmlformats.org/officeDocument/2006/relationships/slideLayout" Target="../slideLayouts/slideLayout2.xml"/><Relationship Id="rId6" Type="http://schemas.openxmlformats.org/officeDocument/2006/relationships/hyperlink" Target="http://www.tebyan.net/nutrition_health/nutrients/vitamins/2002/12/1/750.html" TargetMode="External"/><Relationship Id="rId11" Type="http://schemas.openxmlformats.org/officeDocument/2006/relationships/hyperlink" Target="http://www.tebyan.net/nutrition_health/nutrients/vitamins/2008/1/21/58861.html" TargetMode="External"/><Relationship Id="rId5" Type="http://schemas.openxmlformats.org/officeDocument/2006/relationships/hyperlink" Target="http://www.tebyan.net/nutrition_health/nutrients/vitamins/2002/12/7/786.html" TargetMode="External"/><Relationship Id="rId15" Type="http://schemas.openxmlformats.org/officeDocument/2006/relationships/hyperlink" Target="http://www.tebyan.net/nutrition_health/(foods)/cereals_legumes/2007/9/24/46744.html" TargetMode="External"/><Relationship Id="rId23" Type="http://schemas.openxmlformats.org/officeDocument/2006/relationships/hyperlink" Target="http://www.tebyan.net/nutrition_health/(foods)/vegetables/2005/3/31/10940.html" TargetMode="External"/><Relationship Id="rId10" Type="http://schemas.openxmlformats.org/officeDocument/2006/relationships/hyperlink" Target="http://www.tebyan.net/nutrition_health/nutrients/vitamins/2008/6/29/69224.html" TargetMode="External"/><Relationship Id="rId19" Type="http://schemas.openxmlformats.org/officeDocument/2006/relationships/hyperlink" Target="http://www.tebyan.net/nutrition_health/(foods)/vegetables/2006/6/14/18079.html" TargetMode="External"/><Relationship Id="rId4" Type="http://schemas.openxmlformats.org/officeDocument/2006/relationships/hyperlink" Target="http://www.tebyan.net/nutrition_health/diseases/urinary/2003/9/9/3429.html" TargetMode="External"/><Relationship Id="rId9" Type="http://schemas.openxmlformats.org/officeDocument/2006/relationships/hyperlink" Target="http://www.tebyan.net/nutrition_health/nutrients/vitamins/2002/11/26/760.html" TargetMode="External"/><Relationship Id="rId14" Type="http://schemas.openxmlformats.org/officeDocument/2006/relationships/hyperlink" Target="http://www.tebyan.net/nutrition_health/(foods)/cereals_legumes/2005/8/8/12336.html" TargetMode="External"/><Relationship Id="rId22" Type="http://schemas.openxmlformats.org/officeDocument/2006/relationships/hyperlink" Target="http://www.tebyan.net/nutrition_health/(foods)/vegetables/2006/8/15/19278.html" TargetMode="External"/></Relationships>
</file>

<file path=ppt/slides/_rels/slide46.xml.rels><?xml version="1.0" encoding="UTF-8" standalone="yes"?>
<Relationships xmlns="http://schemas.openxmlformats.org/package/2006/relationships"><Relationship Id="rId2" Type="http://schemas.openxmlformats.org/officeDocument/2006/relationships/hyperlink" Target="http://www.tebyan.net/index.aspx?pid=65866" TargetMode="Externa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hyperlink" Target="http://www.tebyan.net/nutrition_health/food_plans/all_age_nutrition/pregnancy_lactation/2004/7/31/21196.html" TargetMode="External"/><Relationship Id="rId2" Type="http://schemas.openxmlformats.org/officeDocument/2006/relationships/hyperlink" Target="http://www.tebyan.net/index.aspx?pid=66174" TargetMode="External"/><Relationship Id="rId1" Type="http://schemas.openxmlformats.org/officeDocument/2006/relationships/slideLayout" Target="../slideLayouts/slideLayout2.xml"/><Relationship Id="rId5" Type="http://schemas.openxmlformats.org/officeDocument/2006/relationships/hyperlink" Target="http://www.tebyan.net/nutrition_health/diseases/digestive/2007/12/9/55308.html" TargetMode="External"/><Relationship Id="rId4" Type="http://schemas.openxmlformats.org/officeDocument/2006/relationships/hyperlink" Target="http://www.tebyan.net/nutrition_health/society_health/drugs/2008/3/2/62831.html" TargetMode="External"/></Relationships>
</file>

<file path=ppt/slides/_rels/slide48.xml.rels><?xml version="1.0" encoding="UTF-8" standalone="yes"?>
<Relationships xmlns="http://schemas.openxmlformats.org/package/2006/relationships"><Relationship Id="rId3" Type="http://schemas.openxmlformats.org/officeDocument/2006/relationships/hyperlink" Target="http://www.tebyan.net/nutrition_health/nutrients/minerals/2008/6/26/69077.html" TargetMode="External"/><Relationship Id="rId2" Type="http://schemas.openxmlformats.org/officeDocument/2006/relationships/hyperlink" Target="http://www.tebyan.net/nutrition_health/dites/disease_dites/heart/2006/6/3/17811.html" TargetMode="External"/><Relationship Id="rId1" Type="http://schemas.openxmlformats.org/officeDocument/2006/relationships/slideLayout" Target="../slideLayouts/slideLayout2.xml"/><Relationship Id="rId4" Type="http://schemas.openxmlformats.org/officeDocument/2006/relationships/hyperlink" Target="http://www.tebyan.net/nutrition_health/diseases/heart/2008/9/28/75402.html" TargetMode="External"/></Relationships>
</file>

<file path=ppt/slides/_rels/slide49.xml.rels><?xml version="1.0" encoding="UTF-8" standalone="yes"?>
<Relationships xmlns="http://schemas.openxmlformats.org/package/2006/relationships"><Relationship Id="rId3" Type="http://schemas.openxmlformats.org/officeDocument/2006/relationships/hyperlink" Target="http://www.tebyan.net/index.aspx?pid=66163" TargetMode="External"/><Relationship Id="rId2" Type="http://schemas.openxmlformats.org/officeDocument/2006/relationships/hyperlink" Target="http://www.tebyan.net/nutrition_health/diseases/nerves/2007/12/27/56740.html" TargetMode="Externa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hyperlink" Target="http://www.tebyan.net/nutrition_health/dites/disease_dites/other_disease/2004/2/21/5566.html" TargetMode="External"/><Relationship Id="rId2" Type="http://schemas.openxmlformats.org/officeDocument/2006/relationships/hyperlink" Target="http://www.tebyan.net/index.aspx?pid=66166" TargetMode="Externa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hyperlink" Target="http://www.tebyan.net/nutrition_health/diseases/heart/2008/7/14/70292.html" TargetMode="Externa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hyperlink" Target="http://www.tebyan.net/index.aspx?pid=67948" TargetMode="External"/><Relationship Id="rId2" Type="http://schemas.openxmlformats.org/officeDocument/2006/relationships/hyperlink" Target="http://www.tebyan.net/nutrition_health/diseases/cancer/2008/7/26/70878.html" TargetMode="External"/><Relationship Id="rId1" Type="http://schemas.openxmlformats.org/officeDocument/2006/relationships/slideLayout" Target="../slideLayouts/slideLayout2.xml"/><Relationship Id="rId4" Type="http://schemas.openxmlformats.org/officeDocument/2006/relationships/hyperlink" Target="http://www.tebyan.net/nutrition_health/dites/disease_dites/other_disease/2008/4/27/65498.html" TargetMode="Externa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3322602182"/>
      </p:ext>
    </p:extLst>
  </p:cSld>
  <p:clrMapOvr>
    <a:masterClrMapping/>
  </p:clrMapOvr>
  <p:transition>
    <p:dissolv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US" sz="5400" b="1" dirty="0"/>
              <a:t>Vitamins</a:t>
            </a:r>
            <a:endParaRPr lang="fa-IR" sz="5400" b="1" dirty="0"/>
          </a:p>
          <a:p>
            <a:endParaRPr lang="fa-IR" sz="5400" dirty="0"/>
          </a:p>
          <a:p>
            <a:endParaRPr lang="fa-IR" sz="5400" dirty="0"/>
          </a:p>
          <a:p>
            <a:endParaRPr lang="fa-IR" sz="5400" dirty="0"/>
          </a:p>
        </p:txBody>
      </p:sp>
      <p:sp>
        <p:nvSpPr>
          <p:cNvPr id="2" name="Title 1"/>
          <p:cNvSpPr>
            <a:spLocks noGrp="1"/>
          </p:cNvSpPr>
          <p:nvPr>
            <p:ph type="ctrTitle"/>
          </p:nvPr>
        </p:nvSpPr>
        <p:spPr/>
        <p:txBody>
          <a:bodyPr>
            <a:normAutofit/>
          </a:bodyPr>
          <a:lstStyle/>
          <a:p>
            <a:r>
              <a:rPr lang="fa-IR" sz="8000" b="1" dirty="0"/>
              <a:t>ویتامین</a:t>
            </a:r>
            <a:r>
              <a:rPr lang="fa-IR" sz="8000" dirty="0"/>
              <a:t> </a:t>
            </a:r>
            <a:r>
              <a:rPr lang="fa-IR" sz="8000" b="1" dirty="0"/>
              <a:t>ها</a:t>
            </a:r>
            <a:endParaRPr lang="en-US" sz="8000" b="1" dirty="0"/>
          </a:p>
        </p:txBody>
      </p:sp>
    </p:spTree>
  </p:cSld>
  <p:clrMapOvr>
    <a:masterClrMapping/>
  </p:clrMapOvr>
  <p:transition>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357166"/>
            <a:ext cx="8534400" cy="758952"/>
          </a:xfrm>
        </p:spPr>
        <p:txBody>
          <a:bodyPr>
            <a:normAutofit fontScale="90000"/>
          </a:bodyPr>
          <a:lstStyle/>
          <a:p>
            <a:pPr rtl="1"/>
            <a:r>
              <a:rPr lang="fa-IR" b="1" dirty="0"/>
              <a:t>ویتامین </a:t>
            </a:r>
            <a:r>
              <a:rPr lang="en-US" b="1" dirty="0"/>
              <a:t>A</a:t>
            </a:r>
            <a:r>
              <a:rPr lang="en-US" dirty="0"/>
              <a:t/>
            </a:r>
            <a:br>
              <a:rPr lang="en-US" dirty="0"/>
            </a:br>
            <a:r>
              <a:rPr lang="en-US" dirty="0"/>
              <a:t>3330IU=1000RE(Retinol Equivalent)</a:t>
            </a:r>
          </a:p>
        </p:txBody>
      </p:sp>
      <p:sp>
        <p:nvSpPr>
          <p:cNvPr id="3" name="Content Placeholder 2"/>
          <p:cNvSpPr>
            <a:spLocks noGrp="1"/>
          </p:cNvSpPr>
          <p:nvPr>
            <p:ph sz="quarter" idx="1"/>
          </p:nvPr>
        </p:nvSpPr>
        <p:spPr/>
        <p:txBody>
          <a:bodyPr>
            <a:normAutofit/>
          </a:bodyPr>
          <a:lstStyle/>
          <a:p>
            <a:pPr algn="just" rtl="1"/>
            <a:r>
              <a:rPr lang="fa-IR" b="1" dirty="0"/>
              <a:t>تاثیر:</a:t>
            </a:r>
            <a:r>
              <a:rPr lang="fa-IR" dirty="0"/>
              <a:t>تبدیل انرژی نور به پیام عصبی ،تکامل مناسب پوست و مخاط، تولید آنتی بادی توسط گلبول های سفید و فعالیت سلول های </a:t>
            </a:r>
            <a:r>
              <a:rPr lang="en-US" dirty="0"/>
              <a:t>T </a:t>
            </a:r>
            <a:r>
              <a:rPr lang="fa-IR" dirty="0"/>
              <a:t> ، سنتز هورمون های استروئیدی ، انتقال آهن برای تولید گلبول قرمز ، سنتز میلین ، رشد و ترمیم استخوان ، تعداد و تحرک اسپرم</a:t>
            </a:r>
          </a:p>
          <a:p>
            <a:pPr algn="just" rtl="1"/>
            <a:r>
              <a:rPr lang="fa-IR" b="1" dirty="0"/>
              <a:t>علل کمبود: </a:t>
            </a:r>
            <a:r>
              <a:rPr lang="fa-IR" dirty="0"/>
              <a:t>استرس ، عفونت ، سوء جذب چربی ، نوزادی ، داروها( پائین آورنده های کلسترول ، مسهل ها ، باربیتورات ها)، دیابت ، هیپوتیروئیدیسم ، الکل ، سیگار ، هوای آلوده</a:t>
            </a:r>
          </a:p>
          <a:p>
            <a:pPr>
              <a:buNone/>
            </a:pPr>
            <a:endParaRPr lang="en-US" dirty="0"/>
          </a:p>
        </p:txBody>
      </p:sp>
    </p:spTree>
  </p:cSld>
  <p:clrMapOvr>
    <a:masterClrMapping/>
  </p:clrMapOvr>
  <p:transition>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500042"/>
            <a:ext cx="8229600" cy="5626121"/>
          </a:xfrm>
        </p:spPr>
        <p:txBody>
          <a:bodyPr/>
          <a:lstStyle/>
          <a:p>
            <a:pPr algn="just" rtl="1"/>
            <a:endParaRPr lang="en-US" b="1" dirty="0"/>
          </a:p>
          <a:p>
            <a:pPr algn="just" rtl="1"/>
            <a:endParaRPr lang="en-US" b="1" dirty="0"/>
          </a:p>
          <a:p>
            <a:pPr algn="just" rtl="1"/>
            <a:r>
              <a:rPr lang="fa-IR" b="1" dirty="0"/>
              <a:t>نشانه های کمبود: </a:t>
            </a:r>
            <a:r>
              <a:rPr lang="fa-IR" dirty="0"/>
              <a:t>خشکی ، خارش و قرمزی ملتحمه ، شب کوری ، خشکی ، زبری و خارش پوست ، خشکی و شکنندگی مو و ناخن ، خستگی ، کم خونی ، نقصان رشد ، آسیب پذیری نسبت به عفونت ، نقص در تولید مثل.</a:t>
            </a:r>
          </a:p>
          <a:p>
            <a:pPr algn="just" rtl="1"/>
            <a:r>
              <a:rPr lang="fa-IR" b="1" dirty="0"/>
              <a:t>مقادیر مصرف روزانه : </a:t>
            </a:r>
            <a:r>
              <a:rPr lang="fa-IR" dirty="0"/>
              <a:t>پیشگیری در مردان </a:t>
            </a:r>
            <a:r>
              <a:rPr lang="en-US" dirty="0"/>
              <a:t>1000RE</a:t>
            </a:r>
            <a:r>
              <a:rPr lang="fa-IR" dirty="0"/>
              <a:t> ، زنان </a:t>
            </a:r>
            <a:r>
              <a:rPr lang="en-US" dirty="0"/>
              <a:t>800RE</a:t>
            </a:r>
            <a:r>
              <a:rPr lang="fa-IR" dirty="0"/>
              <a:t> ، درمان در هر دو جنس  </a:t>
            </a:r>
            <a:r>
              <a:rPr lang="en-US" dirty="0"/>
              <a:t>3000-4500 RE</a:t>
            </a:r>
          </a:p>
          <a:p>
            <a:pPr algn="just" rtl="1"/>
            <a:r>
              <a:rPr lang="fa-IR" b="1" dirty="0"/>
              <a:t>سمیت: </a:t>
            </a:r>
            <a:r>
              <a:rPr lang="en-US" dirty="0"/>
              <a:t>6500RE </a:t>
            </a:r>
            <a:r>
              <a:rPr lang="fa-IR" dirty="0"/>
              <a:t> در روز</a:t>
            </a:r>
            <a:endParaRPr lang="en-US" dirty="0"/>
          </a:p>
        </p:txBody>
      </p:sp>
    </p:spTree>
  </p:cSld>
  <p:clrMapOvr>
    <a:masterClrMapping/>
  </p:clrMapOvr>
  <p:transition>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b="1" dirty="0"/>
              <a:t>ویتامین </a:t>
            </a:r>
            <a:r>
              <a:rPr lang="en-US" b="1" dirty="0"/>
              <a:t>B1</a:t>
            </a:r>
            <a:r>
              <a:rPr lang="fa-IR" b="1" dirty="0"/>
              <a:t> ( تیامین)</a:t>
            </a:r>
            <a:endParaRPr lang="en-US" b="1" dirty="0"/>
          </a:p>
        </p:txBody>
      </p:sp>
      <p:sp>
        <p:nvSpPr>
          <p:cNvPr id="3" name="Content Placeholder 2"/>
          <p:cNvSpPr>
            <a:spLocks noGrp="1"/>
          </p:cNvSpPr>
          <p:nvPr>
            <p:ph sz="quarter" idx="1"/>
          </p:nvPr>
        </p:nvSpPr>
        <p:spPr/>
        <p:txBody>
          <a:bodyPr>
            <a:normAutofit/>
          </a:bodyPr>
          <a:lstStyle/>
          <a:p>
            <a:pPr algn="just" rtl="1"/>
            <a:r>
              <a:rPr lang="fa-IR" b="1" dirty="0"/>
              <a:t>تاثیر:</a:t>
            </a:r>
            <a:r>
              <a:rPr lang="fa-IR" dirty="0"/>
              <a:t>متابولیسم انرژی ، انتقال عصبی ، سنتز کلاژن و سایر پروتئین ها </a:t>
            </a:r>
          </a:p>
          <a:p>
            <a:pPr algn="just" rtl="1"/>
            <a:r>
              <a:rPr lang="fa-IR" b="1" dirty="0"/>
              <a:t>علل کمبود : </a:t>
            </a:r>
            <a:r>
              <a:rPr lang="fa-IR" dirty="0"/>
              <a:t>سالمندی – مصرف زیاد الکل ، چای پررنگ ، قهوه ، تمرین های سخت ، تب ، استرس ، سوختگی ، هیپرتیروئیدیسم ، کمبود فولات ، دوران رشد</a:t>
            </a:r>
          </a:p>
        </p:txBody>
      </p:sp>
    </p:spTree>
  </p:cSld>
  <p:clrMapOvr>
    <a:masterClrMapping/>
  </p:clrMapOvr>
  <p:transition>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algn="just" rtl="1"/>
            <a:r>
              <a:rPr lang="fa-IR" b="1" dirty="0"/>
              <a:t>نشانه های کمبود: </a:t>
            </a:r>
            <a:r>
              <a:rPr lang="fa-IR" dirty="0"/>
              <a:t>کاهش رفلاکس ها ، نداشتن تعادل ، نقص در یادگیری ، سردردهای متوالی ، بی خوابی ، تغییر خلق ، نرمی عضلات ، ضربان نامنظم ، تنگی نفس ، کم خونی ، نقص در سنتز پروتئین (کلاژن)، و التیام زخم ، بی اشتهایی ، یبوست</a:t>
            </a:r>
          </a:p>
          <a:p>
            <a:pPr algn="just" rtl="1"/>
            <a:r>
              <a:rPr lang="fa-IR" b="1" dirty="0"/>
              <a:t>مقادیر مصرف روزانه : </a:t>
            </a:r>
            <a:r>
              <a:rPr lang="fa-IR" dirty="0"/>
              <a:t>پیشگیری در مردان و زنان 1/1 میلی گرم و درمان 10-1500 میلی گرم</a:t>
            </a:r>
          </a:p>
          <a:p>
            <a:pPr algn="just" rtl="1"/>
            <a:r>
              <a:rPr lang="fa-IR" b="1" dirty="0"/>
              <a:t>سمیت : </a:t>
            </a:r>
            <a:r>
              <a:rPr lang="fa-IR" dirty="0"/>
              <a:t>گزارش نشده است.</a:t>
            </a:r>
            <a:endParaRPr lang="en-US" dirty="0"/>
          </a:p>
          <a:p>
            <a:endParaRPr lang="en-US" dirty="0"/>
          </a:p>
        </p:txBody>
      </p:sp>
    </p:spTree>
  </p:cSld>
  <p:clrMapOvr>
    <a:masterClrMapping/>
  </p:clrMapOvr>
  <p:transition>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b="1" dirty="0"/>
              <a:t>ویتامین </a:t>
            </a:r>
            <a:r>
              <a:rPr lang="en-US" b="1" dirty="0"/>
              <a:t>B2 </a:t>
            </a:r>
            <a:r>
              <a:rPr lang="fa-IR" b="1" dirty="0"/>
              <a:t>(ریبوفلاوین)</a:t>
            </a:r>
            <a:endParaRPr lang="en-US" b="1" dirty="0"/>
          </a:p>
        </p:txBody>
      </p:sp>
      <p:sp>
        <p:nvSpPr>
          <p:cNvPr id="3" name="Content Placeholder 2"/>
          <p:cNvSpPr>
            <a:spLocks noGrp="1"/>
          </p:cNvSpPr>
          <p:nvPr>
            <p:ph sz="quarter" idx="1"/>
          </p:nvPr>
        </p:nvSpPr>
        <p:spPr/>
        <p:txBody>
          <a:bodyPr/>
          <a:lstStyle/>
          <a:p>
            <a:pPr algn="just" rtl="1"/>
            <a:r>
              <a:rPr lang="fa-IR" b="1" dirty="0"/>
              <a:t>تاثیر: </a:t>
            </a:r>
            <a:r>
              <a:rPr lang="fa-IR" dirty="0"/>
              <a:t>تولید انرژی ، آنتی اکسیدان (کوفاکتور گلوتاتیون ردوکتاز)</a:t>
            </a:r>
          </a:p>
          <a:p>
            <a:pPr algn="just" rtl="1"/>
            <a:r>
              <a:rPr lang="fa-IR" b="1" dirty="0"/>
              <a:t>علل کمبود: </a:t>
            </a:r>
            <a:r>
              <a:rPr lang="fa-IR" dirty="0"/>
              <a:t>دوران رشد ، داروها (قرص ضد بارداری ، فنوتیازین ها ، باربیتورات ها، آنتی بیوتیک ها)، الکل ، بیماری های مزمن ، تب ، سرطان .</a:t>
            </a:r>
            <a:endParaRPr lang="en-US" dirty="0"/>
          </a:p>
        </p:txBody>
      </p:sp>
    </p:spTree>
  </p:cSld>
  <p:clrMapOvr>
    <a:masterClrMapping/>
  </p:clrMapOvr>
  <p:transition>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57158" y="1500174"/>
            <a:ext cx="8229600" cy="5697559"/>
          </a:xfrm>
        </p:spPr>
        <p:txBody>
          <a:bodyPr/>
          <a:lstStyle/>
          <a:p>
            <a:pPr algn="just" rtl="1"/>
            <a:r>
              <a:rPr lang="fa-IR" b="1" dirty="0"/>
              <a:t>نشانه های کمبود: </a:t>
            </a:r>
            <a:r>
              <a:rPr lang="fa-IR" dirty="0"/>
              <a:t>لکه های قرمز و پوسته پوسته با ظاهری روغنی همراه با درد ، خارش اطراف بینی ، دهان ، گوش – ترک گوشه دهان ، شقاق لب ، زبان صاف ارغوانی ، قرمزی ، سوزش ، اشک ریزش زیاد چشم ، کاهش گلبول های قرمز ، خواب آلودگی ، افسردگی و تغییر خلق و افزایش خطر کتاراکت</a:t>
            </a:r>
          </a:p>
          <a:p>
            <a:pPr algn="just" rtl="1"/>
            <a:r>
              <a:rPr lang="fa-IR" b="1" dirty="0"/>
              <a:t>مقادیر مصرف روزانه : </a:t>
            </a:r>
            <a:r>
              <a:rPr lang="fa-IR" dirty="0"/>
              <a:t>پیشگیری در مردان 1/3 میلی گرم و زنان 1/1 میلی گرم ، درمان در هر دو جنس 10-</a:t>
            </a:r>
            <a:r>
              <a:rPr lang="fa-IR" dirty="0"/>
              <a:t>400 </a:t>
            </a:r>
            <a:r>
              <a:rPr lang="fa-IR" dirty="0"/>
              <a:t>میلی گرم</a:t>
            </a:r>
          </a:p>
          <a:p>
            <a:pPr algn="just" rtl="1"/>
            <a:r>
              <a:rPr lang="fa-IR" b="1" dirty="0"/>
              <a:t>سمیت </a:t>
            </a:r>
            <a:r>
              <a:rPr lang="fa-IR" dirty="0"/>
              <a:t>گزارش نشده است.</a:t>
            </a:r>
            <a:endParaRPr lang="en-US" dirty="0"/>
          </a:p>
        </p:txBody>
      </p:sp>
    </p:spTree>
  </p:cSld>
  <p:clrMapOvr>
    <a:masterClrMapping/>
  </p:clrMapOvr>
  <p:transition>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rtl="1"/>
            <a:r>
              <a:rPr lang="fa-IR" b="1" dirty="0"/>
              <a:t>ویتامین </a:t>
            </a:r>
            <a:r>
              <a:rPr lang="en-US" b="1" dirty="0"/>
              <a:t>B3</a:t>
            </a:r>
            <a:r>
              <a:rPr lang="fa-IR" b="1" dirty="0"/>
              <a:t> (نیاسین)( اسید نیکوتینیک)</a:t>
            </a:r>
            <a:endParaRPr lang="en-US" b="1" dirty="0"/>
          </a:p>
        </p:txBody>
      </p:sp>
      <p:sp>
        <p:nvSpPr>
          <p:cNvPr id="3" name="Content Placeholder 2"/>
          <p:cNvSpPr>
            <a:spLocks noGrp="1"/>
          </p:cNvSpPr>
          <p:nvPr>
            <p:ph sz="quarter" idx="1"/>
          </p:nvPr>
        </p:nvSpPr>
        <p:spPr/>
        <p:txBody>
          <a:bodyPr>
            <a:normAutofit/>
          </a:bodyPr>
          <a:lstStyle/>
          <a:p>
            <a:pPr algn="just" rtl="1"/>
            <a:r>
              <a:rPr lang="fa-IR" b="1" dirty="0"/>
              <a:t>تاثیر: </a:t>
            </a:r>
            <a:r>
              <a:rPr lang="fa-IR" dirty="0"/>
              <a:t>بیوسنتز اسیدهای چرب و استروئیدها ، تولید انرژی ، همانندسازی </a:t>
            </a:r>
            <a:r>
              <a:rPr lang="en-US" dirty="0"/>
              <a:t>DNA</a:t>
            </a:r>
            <a:r>
              <a:rPr lang="fa-IR" dirty="0"/>
              <a:t>، آنتی اکسیدان، تنظیم قند، چربی و کلسترول</a:t>
            </a:r>
          </a:p>
          <a:p>
            <a:pPr algn="just" rtl="1"/>
            <a:r>
              <a:rPr lang="fa-IR" b="1" dirty="0"/>
              <a:t>علل کمبود: </a:t>
            </a:r>
            <a:r>
              <a:rPr lang="fa-IR" dirty="0"/>
              <a:t>کمبود </a:t>
            </a:r>
            <a:r>
              <a:rPr lang="en-US" dirty="0"/>
              <a:t>B2,B6</a:t>
            </a:r>
            <a:r>
              <a:rPr lang="fa-IR" dirty="0"/>
              <a:t> و مصرف زیاد الکل</a:t>
            </a:r>
          </a:p>
          <a:p>
            <a:pPr algn="just" rtl="1"/>
            <a:r>
              <a:rPr lang="fa-IR" b="1" dirty="0"/>
              <a:t>نشانه های کمبود: </a:t>
            </a:r>
            <a:r>
              <a:rPr lang="fa-IR" dirty="0"/>
              <a:t>لکه های قرمز پوسته پوسته و شکاف دار روی آرنج ، زانو ، پشت گردن ، دست و ساعد ، زبان ملتهب و دردناک ، شکاف روی لب ، کاهش اشتها ، نفخ ، استفراغ ، اسهال ، اضطراب ، سردرد ، سردرگمی ، افسردگی شدید</a:t>
            </a:r>
            <a:endParaRPr lang="en-US" dirty="0"/>
          </a:p>
        </p:txBody>
      </p:sp>
    </p:spTree>
  </p:cSld>
  <p:clrMapOvr>
    <a:masterClrMapping/>
  </p:clrMapOvr>
  <p:transition>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28596" y="1571612"/>
            <a:ext cx="8229600" cy="5554683"/>
          </a:xfrm>
        </p:spPr>
        <p:txBody>
          <a:bodyPr/>
          <a:lstStyle/>
          <a:p>
            <a:pPr algn="just" rtl="1"/>
            <a:r>
              <a:rPr lang="fa-IR" b="1" dirty="0"/>
              <a:t>مقادیر مصرف روزانه : </a:t>
            </a:r>
            <a:r>
              <a:rPr lang="fa-IR" dirty="0"/>
              <a:t>پیشگیری در مردان 16 میلی گرم و در زنان </a:t>
            </a:r>
            <a:r>
              <a:rPr lang="fa-IR" dirty="0"/>
              <a:t>14 </a:t>
            </a:r>
            <a:r>
              <a:rPr lang="fa-IR" dirty="0"/>
              <a:t>میلی گرم و درمان در هر دو جنس 100-4500 میلی گرم</a:t>
            </a:r>
          </a:p>
          <a:p>
            <a:pPr algn="just" rtl="1"/>
            <a:r>
              <a:rPr lang="fa-IR" b="1" dirty="0"/>
              <a:t>سمیت : </a:t>
            </a:r>
            <a:r>
              <a:rPr lang="fa-IR" dirty="0"/>
              <a:t>بیشتر از </a:t>
            </a:r>
            <a:r>
              <a:rPr lang="fa-IR" dirty="0"/>
              <a:t>500 </a:t>
            </a:r>
            <a:r>
              <a:rPr lang="fa-IR" dirty="0"/>
              <a:t>میلی گرم موجب گشادی مویرگ ها و برافروختگی می شود . بیشتر از 2500 میلی گرم سبب افت فشار خون و سرگیجه و افزایش اسیداوریک خون و قند و اختلال در عملکرد کبد می گردد.</a:t>
            </a:r>
            <a:endParaRPr lang="en-US" dirty="0"/>
          </a:p>
        </p:txBody>
      </p:sp>
    </p:spTree>
  </p:cSld>
  <p:clrMapOvr>
    <a:masterClrMapping/>
  </p:clrMapOvr>
  <p:transition>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b="1" dirty="0"/>
              <a:t>ویتامین </a:t>
            </a:r>
            <a:r>
              <a:rPr lang="en-US" b="1" dirty="0"/>
              <a:t>B5 </a:t>
            </a:r>
            <a:r>
              <a:rPr lang="fa-IR" b="1" dirty="0"/>
              <a:t> ( اسید پانتوتنیک)</a:t>
            </a:r>
            <a:endParaRPr lang="en-US" b="1" dirty="0"/>
          </a:p>
        </p:txBody>
      </p:sp>
      <p:sp>
        <p:nvSpPr>
          <p:cNvPr id="3" name="Content Placeholder 2"/>
          <p:cNvSpPr>
            <a:spLocks noGrp="1"/>
          </p:cNvSpPr>
          <p:nvPr>
            <p:ph sz="quarter" idx="1"/>
          </p:nvPr>
        </p:nvSpPr>
        <p:spPr/>
        <p:txBody>
          <a:bodyPr/>
          <a:lstStyle/>
          <a:p>
            <a:pPr algn="just" rtl="1"/>
            <a:r>
              <a:rPr lang="fa-IR" b="1" dirty="0"/>
              <a:t>تاثیر : </a:t>
            </a:r>
            <a:r>
              <a:rPr lang="fa-IR" dirty="0"/>
              <a:t>تولید انرژی ، سنتز اسیدهای چرب ، کلسترول ، هورمون های استروئیدی ، ویتامین های </a:t>
            </a:r>
            <a:r>
              <a:rPr lang="en-US" dirty="0"/>
              <a:t>A,D</a:t>
            </a:r>
            <a:r>
              <a:rPr lang="fa-IR" dirty="0"/>
              <a:t> ، سنتز پروتئین ، تشکیل استیل کولین </a:t>
            </a:r>
          </a:p>
          <a:p>
            <a:pPr algn="just" rtl="1"/>
            <a:r>
              <a:rPr lang="fa-IR" b="1" dirty="0"/>
              <a:t>علل کمبود : </a:t>
            </a:r>
            <a:r>
              <a:rPr lang="fa-IR" dirty="0"/>
              <a:t>بیماری های مزمن ، الکل ، پرهیزهای سخت غذایی برای لاغری</a:t>
            </a:r>
            <a:endParaRPr lang="en-US" dirty="0"/>
          </a:p>
        </p:txBody>
      </p:sp>
    </p:spTree>
  </p:cSld>
  <p:clrMapOvr>
    <a:masterClrMapping/>
  </p:clrMapOvr>
  <p:transition>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500034" y="1660507"/>
            <a:ext cx="8229600" cy="5197493"/>
          </a:xfrm>
        </p:spPr>
        <p:txBody>
          <a:bodyPr/>
          <a:lstStyle/>
          <a:p>
            <a:pPr algn="just" rtl="1"/>
            <a:r>
              <a:rPr lang="fa-IR" b="1" dirty="0"/>
              <a:t>نشانه های کمبود : </a:t>
            </a:r>
            <a:r>
              <a:rPr lang="fa-IR" dirty="0"/>
              <a:t>استفراغ و درد معده – خستگی ، سردرد و بی خوابی ، کرخی و حس سوزش در قسمت های پایین ساق پا – دردهای عضلانی و مفاصل ، کمرنگ شدن موی سر ، کاهش قدرت ایمنی</a:t>
            </a:r>
          </a:p>
          <a:p>
            <a:pPr algn="just" rtl="1"/>
            <a:r>
              <a:rPr lang="fa-IR" b="1" dirty="0"/>
              <a:t>مقادیر مصرف روزانه : </a:t>
            </a:r>
            <a:r>
              <a:rPr lang="fa-IR" dirty="0"/>
              <a:t>در زنان و مردان برای پیشگیری </a:t>
            </a:r>
            <a:r>
              <a:rPr lang="fa-IR" dirty="0"/>
              <a:t>5 </a:t>
            </a:r>
            <a:r>
              <a:rPr lang="fa-IR" dirty="0"/>
              <a:t>میلی گرم و برای درمان 50 – </a:t>
            </a:r>
            <a:r>
              <a:rPr lang="fa-IR" dirty="0"/>
              <a:t>1000 </a:t>
            </a:r>
            <a:r>
              <a:rPr lang="fa-IR" dirty="0"/>
              <a:t>میلی گرم</a:t>
            </a:r>
          </a:p>
          <a:p>
            <a:pPr algn="just" rtl="1"/>
            <a:r>
              <a:rPr lang="fa-IR" b="1" dirty="0"/>
              <a:t>سمیت : </a:t>
            </a:r>
            <a:r>
              <a:rPr lang="fa-IR" dirty="0"/>
              <a:t>گزارش نشده است</a:t>
            </a:r>
            <a:endParaRPr lang="en-US" dirty="0"/>
          </a:p>
        </p:txBody>
      </p:sp>
    </p:spTree>
  </p:cSld>
  <p:clrMapOvr>
    <a:masterClrMapping/>
  </p:clrMapOvr>
  <p:transition>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b="1" dirty="0"/>
              <a:t>ویتامین </a:t>
            </a:r>
            <a:r>
              <a:rPr lang="en-US" b="1" dirty="0"/>
              <a:t>B6</a:t>
            </a:r>
            <a:r>
              <a:rPr lang="fa-IR" b="1" dirty="0"/>
              <a:t> ( پیریدوکسین)</a:t>
            </a:r>
            <a:endParaRPr lang="en-US" b="1" dirty="0"/>
          </a:p>
        </p:txBody>
      </p:sp>
      <p:sp>
        <p:nvSpPr>
          <p:cNvPr id="3" name="Content Placeholder 2"/>
          <p:cNvSpPr>
            <a:spLocks noGrp="1"/>
          </p:cNvSpPr>
          <p:nvPr>
            <p:ph sz="quarter" idx="1"/>
          </p:nvPr>
        </p:nvSpPr>
        <p:spPr>
          <a:xfrm>
            <a:off x="457200" y="1357298"/>
            <a:ext cx="8229600" cy="5286412"/>
          </a:xfrm>
        </p:spPr>
        <p:txBody>
          <a:bodyPr>
            <a:normAutofit/>
          </a:bodyPr>
          <a:lstStyle/>
          <a:p>
            <a:pPr algn="just" rtl="1"/>
            <a:r>
              <a:rPr lang="fa-IR" b="1" dirty="0"/>
              <a:t>تاثیر : </a:t>
            </a:r>
            <a:r>
              <a:rPr lang="fa-IR" dirty="0"/>
              <a:t>سنتز پروتئین ، غلاف میلین ، اسید های چرب غیر اشباع ، نیاسین ، هموگلوبین و میانجی های عصبی</a:t>
            </a:r>
          </a:p>
          <a:p>
            <a:pPr algn="just" rtl="1"/>
            <a:r>
              <a:rPr lang="fa-IR" b="1" dirty="0"/>
              <a:t>علل کمبود : </a:t>
            </a:r>
            <a:r>
              <a:rPr lang="fa-IR" dirty="0"/>
              <a:t>دوران رشد و سالمندی ، مصرف زیاد الکل ، قهوه ، سیگار ، دارو ( کلرامفنیکل ، قرص های ضدبارداری ، </a:t>
            </a:r>
            <a:r>
              <a:rPr lang="en-US" dirty="0"/>
              <a:t>INH</a:t>
            </a:r>
            <a:r>
              <a:rPr lang="fa-IR" dirty="0"/>
              <a:t>، ایمونوساپرسیوها ، هیدرالازین</a:t>
            </a:r>
            <a:r>
              <a:rPr lang="en-US" dirty="0"/>
              <a:t>(</a:t>
            </a:r>
            <a:endParaRPr lang="fa-IR" dirty="0"/>
          </a:p>
          <a:p>
            <a:pPr algn="just" rtl="1"/>
            <a:r>
              <a:rPr lang="fa-IR" b="1" dirty="0"/>
              <a:t>نشانه های کمبود: </a:t>
            </a:r>
            <a:r>
              <a:rPr lang="fa-IR" dirty="0"/>
              <a:t>لکه های قرمز ، پوسته پوسته ، روغنی ، دردناک ، و خارش دار در اطراف بینی دهان و گوش ها - شقاق دردناک گوشه دهان و لب – زبان صاف بنفش و دردناک ، تورم و درد گلو – کم خونی – کاهش گلبول های سفید – گرفتگی ناگهانی عضلات و تشنج – احساس خارش و سوزش در دست و پا – افزایش کلسترول تام – خطر تولید اگزالات کلسیم</a:t>
            </a:r>
            <a:endParaRPr lang="en-US" dirty="0"/>
          </a:p>
        </p:txBody>
      </p:sp>
    </p:spTree>
  </p:cSld>
  <p:clrMapOvr>
    <a:masterClrMapping/>
  </p:clrMapOvr>
  <p:transition>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algn="just" rtl="1"/>
            <a:r>
              <a:rPr lang="fa-IR" b="1" dirty="0"/>
              <a:t>مقادیر مصرف روزانه : </a:t>
            </a:r>
            <a:r>
              <a:rPr lang="fa-IR" dirty="0"/>
              <a:t>در زنان و مردان برای پیشگیری 1/5 میلی گرم و برای درمان 10-</a:t>
            </a:r>
            <a:r>
              <a:rPr lang="fa-IR" dirty="0"/>
              <a:t>15 </a:t>
            </a:r>
            <a:r>
              <a:rPr lang="fa-IR" dirty="0"/>
              <a:t>میلی گرم</a:t>
            </a:r>
          </a:p>
          <a:p>
            <a:pPr algn="just" rtl="1"/>
            <a:r>
              <a:rPr lang="fa-IR" b="1" dirty="0"/>
              <a:t>سمیت : </a:t>
            </a:r>
            <a:r>
              <a:rPr lang="fa-IR" dirty="0"/>
              <a:t>مصرف طولانی مدت مقادیر بالای ویتامین </a:t>
            </a:r>
            <a:r>
              <a:rPr lang="en-US" dirty="0"/>
              <a:t>B6</a:t>
            </a:r>
            <a:r>
              <a:rPr lang="fa-IR" dirty="0"/>
              <a:t> (بیش از </a:t>
            </a:r>
            <a:r>
              <a:rPr lang="fa-IR" dirty="0"/>
              <a:t>1000 </a:t>
            </a:r>
            <a:r>
              <a:rPr lang="fa-IR" dirty="0"/>
              <a:t>میلی گرم در روز) می تواند موجب نوروپاتی محیطی (کرختی دست و پا ) گردد. مقادیر کمتر از </a:t>
            </a:r>
            <a:r>
              <a:rPr lang="fa-IR" dirty="0"/>
              <a:t>500 </a:t>
            </a:r>
            <a:r>
              <a:rPr lang="fa-IR" dirty="0"/>
              <a:t>میلی گرم در روز در افراد سالم اثر سمی نداشته است.</a:t>
            </a:r>
            <a:endParaRPr lang="en-US" dirty="0"/>
          </a:p>
        </p:txBody>
      </p:sp>
    </p:spTree>
  </p:cSld>
  <p:clrMapOvr>
    <a:masterClrMapping/>
  </p:clrMapOvr>
  <p:transition>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b="1" dirty="0"/>
              <a:t>ویتامین </a:t>
            </a:r>
            <a:r>
              <a:rPr lang="en-US" b="1" dirty="0"/>
              <a:t>B12</a:t>
            </a:r>
            <a:r>
              <a:rPr lang="fa-IR" b="1" dirty="0"/>
              <a:t> (سیانوکوبالامین)</a:t>
            </a:r>
            <a:endParaRPr lang="en-US" b="1" dirty="0"/>
          </a:p>
        </p:txBody>
      </p:sp>
      <p:sp>
        <p:nvSpPr>
          <p:cNvPr id="3" name="Content Placeholder 2"/>
          <p:cNvSpPr>
            <a:spLocks noGrp="1"/>
          </p:cNvSpPr>
          <p:nvPr>
            <p:ph sz="quarter" idx="1"/>
          </p:nvPr>
        </p:nvSpPr>
        <p:spPr/>
        <p:txBody>
          <a:bodyPr/>
          <a:lstStyle/>
          <a:p>
            <a:pPr algn="just" rtl="1"/>
            <a:r>
              <a:rPr lang="fa-IR" b="1" dirty="0"/>
              <a:t>تاثیر: </a:t>
            </a:r>
            <a:r>
              <a:rPr lang="fa-IR" dirty="0"/>
              <a:t>تبدیل فولات به شکل فعال آن و تشکیل </a:t>
            </a:r>
            <a:r>
              <a:rPr lang="en-US" dirty="0"/>
              <a:t>DNA</a:t>
            </a:r>
            <a:r>
              <a:rPr lang="en-US" dirty="0"/>
              <a:t> </a:t>
            </a:r>
            <a:r>
              <a:rPr lang="fa-IR" dirty="0"/>
              <a:t>، متابولیسم چربی ، سنتز میلین</a:t>
            </a:r>
          </a:p>
          <a:p>
            <a:pPr algn="just" rtl="1"/>
            <a:r>
              <a:rPr lang="fa-IR" b="1" dirty="0"/>
              <a:t>علل کمبود: </a:t>
            </a:r>
            <a:r>
              <a:rPr lang="fa-IR" dirty="0"/>
              <a:t>دوران سالمندی ، کم خونی پرنیشیوز ، آتروفی معده ، دوران بارداری و شیردهی ، بیماری کبدی ، رژیم گیاه خواری ، دارو( </a:t>
            </a:r>
            <a:r>
              <a:rPr lang="en-US" dirty="0"/>
              <a:t>PAS</a:t>
            </a:r>
            <a:r>
              <a:rPr lang="fa-IR" dirty="0"/>
              <a:t> ، کلشی سین ، نئومایسین ، متفورمین ، کلستیرامین)</a:t>
            </a:r>
            <a:endParaRPr lang="en-US" dirty="0"/>
          </a:p>
        </p:txBody>
      </p:sp>
    </p:spTree>
  </p:cSld>
  <p:clrMapOvr>
    <a:masterClrMapping/>
  </p:clrMapOvr>
  <p:transition>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28596" y="1571612"/>
            <a:ext cx="8229600" cy="5483245"/>
          </a:xfrm>
        </p:spPr>
        <p:txBody>
          <a:bodyPr/>
          <a:lstStyle/>
          <a:p>
            <a:pPr algn="just" rtl="1"/>
            <a:r>
              <a:rPr lang="fa-IR" b="1" dirty="0"/>
              <a:t>نشانه های کمبود: </a:t>
            </a:r>
            <a:r>
              <a:rPr lang="fa-IR" dirty="0"/>
              <a:t>آتروفی و التهاب غشاء های موکوسی در دهان و مجرای گوارشی – کم خونی مگالوبلاستیک همراه با ضعف ، تنگی نفس و کاهش تمرکز – کاهش تولید پلاکت – اختلال در تکامل گلبول های سفید – تحریک پذیری و روان پریشی – کرخی و سوزش دست و پا – ضعف در هماهنگی ماهیچه ها</a:t>
            </a:r>
          </a:p>
          <a:p>
            <a:pPr algn="just" rtl="1"/>
            <a:r>
              <a:rPr lang="fa-IR" b="1" dirty="0"/>
              <a:t>مقادیر مصرف روزانه: </a:t>
            </a:r>
            <a:r>
              <a:rPr lang="fa-IR" dirty="0"/>
              <a:t>در زنان و مردان برای پیشگیری 2/4 میکرو گرم و برای درمان 10/2 میکروگرم</a:t>
            </a:r>
          </a:p>
          <a:p>
            <a:pPr algn="just" rtl="1"/>
            <a:r>
              <a:rPr lang="fa-IR" b="1" dirty="0"/>
              <a:t>سمیت</a:t>
            </a:r>
            <a:r>
              <a:rPr lang="fa-IR" dirty="0"/>
              <a:t> گزارش نشده است</a:t>
            </a:r>
            <a:endParaRPr lang="en-US" dirty="0"/>
          </a:p>
        </p:txBody>
      </p:sp>
    </p:spTree>
  </p:cSld>
  <p:clrMapOvr>
    <a:masterClrMapping/>
  </p:clrMapOvr>
  <p:transition>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b="1" dirty="0"/>
              <a:t>ویتامین </a:t>
            </a:r>
            <a:r>
              <a:rPr lang="en-US" b="1" dirty="0"/>
              <a:t>C </a:t>
            </a:r>
            <a:r>
              <a:rPr lang="fa-IR" b="1" dirty="0"/>
              <a:t> ( اسید اسکوربیک) </a:t>
            </a:r>
            <a:endParaRPr lang="en-US" b="1" dirty="0"/>
          </a:p>
        </p:txBody>
      </p:sp>
      <p:sp>
        <p:nvSpPr>
          <p:cNvPr id="3" name="Content Placeholder 2"/>
          <p:cNvSpPr>
            <a:spLocks noGrp="1"/>
          </p:cNvSpPr>
          <p:nvPr>
            <p:ph sz="quarter" idx="1"/>
          </p:nvPr>
        </p:nvSpPr>
        <p:spPr/>
        <p:txBody>
          <a:bodyPr>
            <a:normAutofit/>
          </a:bodyPr>
          <a:lstStyle/>
          <a:p>
            <a:pPr algn="just" rtl="1"/>
            <a:r>
              <a:rPr lang="fa-IR" b="1" dirty="0"/>
              <a:t>تاثیر : </a:t>
            </a:r>
            <a:r>
              <a:rPr lang="fa-IR" dirty="0"/>
              <a:t>آنتی اکسیدان ، سنتز ( کلاژن ، کارنیتین ، میانجی های عصبی) ، تقویت توان ایمنی ، افزایش جذب آهن ، شکستن کلسترول و دفع آن ، کنترل میزان هیستامین خون</a:t>
            </a:r>
          </a:p>
          <a:p>
            <a:pPr algn="just" rtl="1"/>
            <a:r>
              <a:rPr lang="fa-IR" b="1" dirty="0"/>
              <a:t>عللل کمبود: </a:t>
            </a:r>
            <a:r>
              <a:rPr lang="fa-IR" dirty="0"/>
              <a:t>افزایش استرس جسمانی ( عفونت ، تب ، سوختگی ، جراحی ، آسیب بافت نرم و استخوان ) بیماری های مزمن ( هیپرتیروئیدیسم ، آرتریت روماتوئید ، دیابت ، نارسایی کلیوی )- داروها ( آسپرین ، قرص های ضد بارداری ) دوران رشد و سالمندی</a:t>
            </a:r>
            <a:endParaRPr lang="en-US" dirty="0"/>
          </a:p>
        </p:txBody>
      </p:sp>
    </p:spTree>
  </p:cSld>
  <p:clrMapOvr>
    <a:masterClrMapping/>
  </p:clrMapOvr>
  <p:transition>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28596" y="1500174"/>
            <a:ext cx="8229600" cy="5840435"/>
          </a:xfrm>
        </p:spPr>
        <p:txBody>
          <a:bodyPr/>
          <a:lstStyle/>
          <a:p>
            <a:pPr algn="just" rtl="1"/>
            <a:r>
              <a:rPr lang="fa-IR" b="1" dirty="0"/>
              <a:t>نشانه های کمبود : </a:t>
            </a:r>
            <a:r>
              <a:rPr lang="fa-IR" dirty="0"/>
              <a:t>شکنندگی عروق ( که علائم آن عبارت است از خونریزی لثه ، کبودی سریع پوست ، خشکی و درد ناشی از خونریزی داخلی مفصلی ) سنتز کراتین در فولیکول های مو { که سبب زبری پوست می شود ( پوست سمباده ای)} – اختلال در بهبود زخم، سیستم ایمنی ، بی حالی و افسردگی</a:t>
            </a:r>
          </a:p>
          <a:p>
            <a:pPr algn="just" rtl="1"/>
            <a:r>
              <a:rPr lang="fa-IR" b="1" dirty="0"/>
              <a:t>مقادیر مصرف روزانه : </a:t>
            </a:r>
            <a:r>
              <a:rPr lang="fa-IR" dirty="0"/>
              <a:t>برای پیشگیری در زنان </a:t>
            </a:r>
            <a:r>
              <a:rPr lang="fa-IR" dirty="0"/>
              <a:t>75 </a:t>
            </a:r>
            <a:r>
              <a:rPr lang="fa-IR" dirty="0"/>
              <a:t>میلی گرم و در مردان </a:t>
            </a:r>
            <a:r>
              <a:rPr lang="fa-IR" dirty="0"/>
              <a:t>90 </a:t>
            </a:r>
            <a:r>
              <a:rPr lang="fa-IR" dirty="0"/>
              <a:t>میلی گرم و برای درمان در هر دو جنس 50-</a:t>
            </a:r>
            <a:r>
              <a:rPr lang="fa-IR" dirty="0"/>
              <a:t>200 </a:t>
            </a:r>
            <a:r>
              <a:rPr lang="fa-IR" dirty="0"/>
              <a:t>میلی گرم</a:t>
            </a:r>
          </a:p>
          <a:p>
            <a:endParaRPr lang="en-US" dirty="0"/>
          </a:p>
        </p:txBody>
      </p:sp>
    </p:spTree>
  </p:cSld>
  <p:clrMapOvr>
    <a:masterClrMapping/>
  </p:clrMapOvr>
  <p:transition>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algn="just" rtl="1"/>
            <a:r>
              <a:rPr lang="fa-IR" sz="3600" b="1" dirty="0"/>
              <a:t>سمیت : </a:t>
            </a:r>
            <a:r>
              <a:rPr lang="fa-IR" dirty="0"/>
              <a:t>مطالعات نشان داده است که مصرف روزانه 5 – 10 گرم در فردی سالم به مدت چند سال عارضه ای نداشته است معذالک در افرادی که سابقه سنگ های کلیوی و یا بیماری های کلیوی دارند مصرف بیش از </a:t>
            </a:r>
            <a:r>
              <a:rPr lang="fa-IR" dirty="0"/>
              <a:t>100 </a:t>
            </a:r>
            <a:r>
              <a:rPr lang="fa-IR" dirty="0"/>
              <a:t>میلی گرم باید با نظر پزشک باشد زیرا احتمال رسوب سنگ های سیستئینی ، اگزالاتی و اوراتی وجود دارد.قرص های ویتامین </a:t>
            </a:r>
            <a:r>
              <a:rPr lang="en-US" dirty="0"/>
              <a:t>C </a:t>
            </a:r>
            <a:r>
              <a:rPr lang="fa-IR" dirty="0"/>
              <a:t> جویدنی ممکن است به علت اسیدی بودن موجب ساییدگی عاج شود.</a:t>
            </a:r>
            <a:endParaRPr lang="en-US" dirty="0"/>
          </a:p>
        </p:txBody>
      </p:sp>
    </p:spTree>
  </p:cSld>
  <p:clrMapOvr>
    <a:masterClrMapping/>
  </p:clrMapOvr>
  <p:transition>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b="1" dirty="0"/>
              <a:t>ویتامین </a:t>
            </a:r>
            <a:r>
              <a:rPr lang="en-US" b="1" dirty="0"/>
              <a:t>D3</a:t>
            </a:r>
            <a:r>
              <a:rPr lang="fa-IR" b="1" dirty="0"/>
              <a:t> ( کوله کلسیفرول)</a:t>
            </a:r>
            <a:endParaRPr lang="en-US" b="1" dirty="0"/>
          </a:p>
        </p:txBody>
      </p:sp>
      <p:sp>
        <p:nvSpPr>
          <p:cNvPr id="3" name="Content Placeholder 2"/>
          <p:cNvSpPr>
            <a:spLocks noGrp="1"/>
          </p:cNvSpPr>
          <p:nvPr>
            <p:ph sz="quarter" idx="1"/>
          </p:nvPr>
        </p:nvSpPr>
        <p:spPr/>
        <p:txBody>
          <a:bodyPr/>
          <a:lstStyle/>
          <a:p>
            <a:pPr algn="just" rtl="1"/>
            <a:r>
              <a:rPr lang="fa-IR" b="1" dirty="0"/>
              <a:t>تاثیر : </a:t>
            </a:r>
            <a:r>
              <a:rPr lang="fa-IR" dirty="0"/>
              <a:t>جذب کلسیم و ذخیره سازی مواد معدنی در استخوان ها- رشد و تکامل سلولی به ویژه گلبول های سفید و سلول های اپی تلیال</a:t>
            </a:r>
          </a:p>
          <a:p>
            <a:pPr algn="just" rtl="1"/>
            <a:r>
              <a:rPr lang="fa-IR" b="1" dirty="0"/>
              <a:t>علل کمبود: </a:t>
            </a:r>
            <a:r>
              <a:rPr lang="fa-IR" dirty="0"/>
              <a:t>رژیم گیاه خواری ، دوران سالمندی ، دوری از نور خورشید ، سوء جذب چربی ، شیرخوارانی که منحصرا با شیر مادر تغذیه می شوند، بیماری های مزمن کلیه</a:t>
            </a:r>
            <a:endParaRPr lang="en-US" dirty="0"/>
          </a:p>
        </p:txBody>
      </p:sp>
    </p:spTree>
  </p:cSld>
  <p:clrMapOvr>
    <a:masterClrMapping/>
  </p:clrMapOvr>
  <p:transition>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28596" y="1643050"/>
            <a:ext cx="8229600" cy="5483245"/>
          </a:xfrm>
        </p:spPr>
        <p:txBody>
          <a:bodyPr>
            <a:normAutofit/>
          </a:bodyPr>
          <a:lstStyle/>
          <a:p>
            <a:pPr algn="just" rtl="1"/>
            <a:r>
              <a:rPr lang="fa-IR" b="1" dirty="0"/>
              <a:t>نشانه های کمبود:</a:t>
            </a:r>
          </a:p>
          <a:p>
            <a:pPr algn="just" rtl="1">
              <a:buNone/>
            </a:pPr>
            <a:r>
              <a:rPr lang="fa-IR" dirty="0"/>
              <a:t>   -  </a:t>
            </a:r>
            <a:r>
              <a:rPr lang="fa-IR" b="1" dirty="0"/>
              <a:t>کودک</a:t>
            </a:r>
            <a:r>
              <a:rPr lang="fa-IR" dirty="0"/>
              <a:t> ( تاخیر در رشد و به راه افتادن ، تحرک پذیری ، راشیتیسم ، تاخیر در رویش دندان و عاج ، اختلال در سیستم ایمنی)</a:t>
            </a:r>
          </a:p>
          <a:p>
            <a:pPr algn="just" rtl="1">
              <a:buNone/>
            </a:pPr>
            <a:r>
              <a:rPr lang="fa-IR" dirty="0"/>
              <a:t>   -  </a:t>
            </a:r>
            <a:r>
              <a:rPr lang="fa-IR" b="1" dirty="0"/>
              <a:t>نوجوان</a:t>
            </a:r>
            <a:r>
              <a:rPr lang="fa-IR" dirty="0"/>
              <a:t> ( اختلال در رشد استخوان های بلند و ماهیچه ، اختلال در سیستم ایمنی ، تورم و درد انتهای استخوان ها)</a:t>
            </a:r>
          </a:p>
          <a:p>
            <a:pPr algn="just" rtl="1">
              <a:buNone/>
            </a:pPr>
            <a:r>
              <a:rPr lang="fa-IR" dirty="0"/>
              <a:t>   -  </a:t>
            </a:r>
            <a:r>
              <a:rPr lang="fa-IR" b="1" dirty="0"/>
              <a:t>بالغین</a:t>
            </a:r>
            <a:r>
              <a:rPr lang="fa-IR" dirty="0"/>
              <a:t> ( از دست رفتن مواد معدنی استخوان و افزایش خطر پوکی استخوان ، از دست رفتن حس شنوایی ، احساس زنگ در گوش ، ضعف عضلانی به ویژه اطراف باسن و لگن ، افزایش خطر ابتلا به سرطان کولون و پستان ، افزایش خطر پرفشاری خون ، اختلال در سیستم ایمنی )</a:t>
            </a:r>
          </a:p>
        </p:txBody>
      </p:sp>
    </p:spTree>
  </p:cSld>
  <p:clrMapOvr>
    <a:masterClrMapping/>
  </p:clrMapOvr>
  <p:transition>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571472" y="1500174"/>
            <a:ext cx="8229600" cy="4857784"/>
          </a:xfrm>
        </p:spPr>
        <p:txBody>
          <a:bodyPr/>
          <a:lstStyle/>
          <a:p>
            <a:pPr algn="just" rtl="1"/>
            <a:r>
              <a:rPr lang="fa-IR" b="1" dirty="0"/>
              <a:t>مقادیر مصرف روزانه : </a:t>
            </a:r>
            <a:r>
              <a:rPr lang="fa-IR" dirty="0"/>
              <a:t>در زنان و مردان برای پیشگیری 5- </a:t>
            </a:r>
            <a:r>
              <a:rPr lang="fa-IR" dirty="0"/>
              <a:t>15 </a:t>
            </a:r>
            <a:r>
              <a:rPr lang="fa-IR" dirty="0"/>
              <a:t>میکروگرم برای درمان 10- </a:t>
            </a:r>
            <a:r>
              <a:rPr lang="fa-IR" dirty="0"/>
              <a:t>40 </a:t>
            </a:r>
            <a:r>
              <a:rPr lang="fa-IR" dirty="0"/>
              <a:t>میکروگرم</a:t>
            </a:r>
          </a:p>
          <a:p>
            <a:pPr algn="just" rtl="1"/>
            <a:r>
              <a:rPr lang="fa-IR" b="1" dirty="0"/>
              <a:t>سمیت : </a:t>
            </a:r>
            <a:r>
              <a:rPr lang="fa-IR" dirty="0"/>
              <a:t>در کودکان مصرف بیش از 100 میکروگرم در روز می تواند سبب هیپرکلسمی و مقادیر بیش از </a:t>
            </a:r>
            <a:r>
              <a:rPr lang="fa-IR" dirty="0"/>
              <a:t>45 </a:t>
            </a:r>
            <a:r>
              <a:rPr lang="fa-IR" dirty="0"/>
              <a:t>میکروگرم در روز باعث کاهش رشد شود. در افراد بالغ مصرف بیش از </a:t>
            </a:r>
            <a:r>
              <a:rPr lang="fa-IR" dirty="0"/>
              <a:t>250 </a:t>
            </a:r>
            <a:r>
              <a:rPr lang="fa-IR" dirty="0"/>
              <a:t>میکروگرم در روز به مدت </a:t>
            </a:r>
            <a:r>
              <a:rPr lang="fa-IR" dirty="0"/>
              <a:t>6 </a:t>
            </a:r>
            <a:r>
              <a:rPr lang="fa-IR" dirty="0"/>
              <a:t>ماه منجر به مسمومیت گردد و بیش از </a:t>
            </a:r>
            <a:r>
              <a:rPr lang="fa-IR" dirty="0"/>
              <a:t>1000 </a:t>
            </a:r>
            <a:r>
              <a:rPr lang="fa-IR" dirty="0"/>
              <a:t>میکروگرم در روز به مدت طولانی سبب کلسیفیکاسیون کلیوی گردد.</a:t>
            </a:r>
            <a:endParaRPr lang="en-US" dirty="0"/>
          </a:p>
        </p:txBody>
      </p:sp>
    </p:spTree>
  </p:cSld>
  <p:clrMapOvr>
    <a:masterClrMapping/>
  </p:clrMapOvr>
  <p:transition>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b="1" dirty="0"/>
              <a:t>ویتامین </a:t>
            </a:r>
            <a:r>
              <a:rPr lang="en-US" b="1" dirty="0"/>
              <a:t>E </a:t>
            </a:r>
            <a:r>
              <a:rPr lang="fa-IR" b="1" dirty="0"/>
              <a:t> ( توکوفرول)</a:t>
            </a:r>
            <a:endParaRPr lang="en-US" b="1" dirty="0"/>
          </a:p>
        </p:txBody>
      </p:sp>
      <p:sp>
        <p:nvSpPr>
          <p:cNvPr id="3" name="Content Placeholder 2"/>
          <p:cNvSpPr>
            <a:spLocks noGrp="1"/>
          </p:cNvSpPr>
          <p:nvPr>
            <p:ph sz="quarter" idx="1"/>
          </p:nvPr>
        </p:nvSpPr>
        <p:spPr/>
        <p:txBody>
          <a:bodyPr/>
          <a:lstStyle/>
          <a:p>
            <a:pPr algn="just" rtl="1"/>
            <a:r>
              <a:rPr lang="fa-IR" b="1" dirty="0"/>
              <a:t>تاثیر: </a:t>
            </a:r>
            <a:r>
              <a:rPr lang="fa-IR" dirty="0"/>
              <a:t>آنتی اکسیدان ، ضد تشکیل لخته</a:t>
            </a:r>
          </a:p>
          <a:p>
            <a:pPr algn="just" rtl="1"/>
            <a:r>
              <a:rPr lang="fa-IR" b="1" dirty="0"/>
              <a:t>علل کمبود: </a:t>
            </a:r>
            <a:r>
              <a:rPr lang="fa-IR" dirty="0"/>
              <a:t>مصرف انحصاری غلات ، مصرف زیاد اسیدهای غیراشباع ، آلودگی هوا ، کمبود سلنیوم ، سوء جذب چربی ، نوزادی ، فعالیت شدید و مداوم بدن</a:t>
            </a:r>
          </a:p>
          <a:p>
            <a:pPr algn="just" rtl="1"/>
            <a:r>
              <a:rPr lang="fa-IR" b="1" dirty="0"/>
              <a:t>نشانه های کمبود : </a:t>
            </a:r>
            <a:r>
              <a:rPr lang="fa-IR" dirty="0"/>
              <a:t>همولیز گلبول های قرمز ، تحلیل سلول های عصبی ، آتروفی ماهیچه های صاف و اسکلتی ، آتروفی اندام های تولید مثل ، خطر ابتلا به سرطان ، آترواسکلروز ، آرتریت و کاتاراکت</a:t>
            </a:r>
            <a:endParaRPr lang="en-US" dirty="0"/>
          </a:p>
        </p:txBody>
      </p:sp>
    </p:spTree>
  </p:cSld>
  <p:clrMapOvr>
    <a:masterClrMapping/>
  </p:clrMapOvr>
  <p:transition>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algn="r" rtl="1"/>
            <a:r>
              <a:rPr lang="fa-IR" b="1" dirty="0"/>
              <a:t>مقادیر مصرف روزانه : </a:t>
            </a:r>
            <a:r>
              <a:rPr lang="fa-IR" dirty="0"/>
              <a:t>در زنان و مردان برای پیشگیری 15 میلی گرم و برای درمان 100-2500 میلی گرم</a:t>
            </a:r>
          </a:p>
          <a:p>
            <a:pPr algn="r" rtl="1"/>
            <a:r>
              <a:rPr lang="fa-IR" b="1" dirty="0"/>
              <a:t>سمیت : </a:t>
            </a:r>
            <a:r>
              <a:rPr lang="fa-IR" dirty="0"/>
              <a:t>از مصرف مقادیری تا </a:t>
            </a:r>
            <a:r>
              <a:rPr lang="fa-IR" dirty="0"/>
              <a:t>3200 </a:t>
            </a:r>
            <a:r>
              <a:rPr lang="fa-IR" dirty="0"/>
              <a:t>میلی گرم در روز در افراد سالم به مدت طولانی عارضه ای گزارش نشده است</a:t>
            </a:r>
          </a:p>
          <a:p>
            <a:pPr algn="r" rtl="1"/>
            <a:r>
              <a:rPr lang="fa-IR" dirty="0"/>
              <a:t>چون ویتامین </a:t>
            </a:r>
            <a:r>
              <a:rPr lang="en-US" dirty="0"/>
              <a:t>E</a:t>
            </a:r>
            <a:r>
              <a:rPr lang="fa-IR" dirty="0"/>
              <a:t> اثر داروهای ضدانعقادی و انسولین را افزایش می دهد لذا در مصرف همزمان مقادیر بالای این ویتامین باید احتیاط نمود.</a:t>
            </a:r>
            <a:endParaRPr lang="en-US" dirty="0"/>
          </a:p>
        </p:txBody>
      </p:sp>
    </p:spTree>
  </p:cSld>
  <p:clrMapOvr>
    <a:masterClrMapping/>
  </p:clrMapOvr>
  <p:transition>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b="1" dirty="0"/>
              <a:t>ویتامین </a:t>
            </a:r>
            <a:r>
              <a:rPr lang="en-US" b="1" dirty="0"/>
              <a:t>K</a:t>
            </a:r>
          </a:p>
        </p:txBody>
      </p:sp>
      <p:sp>
        <p:nvSpPr>
          <p:cNvPr id="3" name="Content Placeholder 2"/>
          <p:cNvSpPr>
            <a:spLocks noGrp="1"/>
          </p:cNvSpPr>
          <p:nvPr>
            <p:ph sz="quarter" idx="1"/>
          </p:nvPr>
        </p:nvSpPr>
        <p:spPr>
          <a:xfrm>
            <a:off x="457200" y="1357298"/>
            <a:ext cx="8229600" cy="4768865"/>
          </a:xfrm>
        </p:spPr>
        <p:txBody>
          <a:bodyPr>
            <a:normAutofit/>
          </a:bodyPr>
          <a:lstStyle/>
          <a:p>
            <a:pPr algn="just" rtl="1"/>
            <a:r>
              <a:rPr lang="fa-IR" dirty="0"/>
              <a:t> </a:t>
            </a:r>
            <a:r>
              <a:rPr lang="fa-IR" b="1" dirty="0"/>
              <a:t>تاثیر : </a:t>
            </a:r>
            <a:r>
              <a:rPr lang="fa-IR" dirty="0"/>
              <a:t>سنتز پروترومبین و فاکتورهای </a:t>
            </a:r>
            <a:r>
              <a:rPr lang="en-US" dirty="0"/>
              <a:t>VII</a:t>
            </a:r>
            <a:r>
              <a:rPr lang="en-US" dirty="0"/>
              <a:t>,IV,X</a:t>
            </a:r>
            <a:r>
              <a:rPr lang="fa-IR" dirty="0"/>
              <a:t> ، تولید پروتئین های ساختمانی و تنظیمی در استخوان ( مثل استئوکلسین)</a:t>
            </a:r>
          </a:p>
          <a:p>
            <a:pPr algn="just" rtl="1"/>
            <a:r>
              <a:rPr lang="fa-IR" b="1" dirty="0"/>
              <a:t>علل کمبود : </a:t>
            </a:r>
            <a:r>
              <a:rPr lang="fa-IR" dirty="0"/>
              <a:t>بیماری کبد ، الکل ، دارو( آنتی بیوتیک های با طیف گسترده ، کلستیرامین ، کومارین ) سوء جذب چربی ، نوزادی که منحصرا شیر مادر می خورد.</a:t>
            </a:r>
          </a:p>
          <a:p>
            <a:pPr algn="just" rtl="1"/>
            <a:r>
              <a:rPr lang="fa-IR" b="1" dirty="0"/>
              <a:t>نشانه های کمبود : </a:t>
            </a:r>
            <a:r>
              <a:rPr lang="fa-IR" dirty="0"/>
              <a:t>طولانی شدن خونریزی ، مقادیر جزئی خون در مدفوع ، کبودی سریع ، نقص در فرایند بازسازی استخوان</a:t>
            </a:r>
          </a:p>
        </p:txBody>
      </p:sp>
    </p:spTree>
  </p:cSld>
  <p:clrMapOvr>
    <a:masterClrMapping/>
  </p:clrMapOvr>
  <p:transition>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28596" y="1571612"/>
            <a:ext cx="8229600" cy="4525963"/>
          </a:xfrm>
        </p:spPr>
        <p:txBody>
          <a:bodyPr/>
          <a:lstStyle/>
          <a:p>
            <a:pPr algn="just" rtl="1"/>
            <a:r>
              <a:rPr lang="fa-IR" b="1" dirty="0"/>
              <a:t>مقادیر مصرف روزانه: </a:t>
            </a:r>
            <a:r>
              <a:rPr lang="fa-IR" dirty="0"/>
              <a:t>برای پیشگیری زنان 65 میکروگرم ، مردان </a:t>
            </a:r>
            <a:r>
              <a:rPr lang="fa-IR" dirty="0"/>
              <a:t>80 </a:t>
            </a:r>
            <a:r>
              <a:rPr lang="fa-IR" dirty="0"/>
              <a:t>میکروگرم و برای درمان هر دو جنس 30-</a:t>
            </a:r>
            <a:r>
              <a:rPr lang="fa-IR" dirty="0"/>
              <a:t>100 </a:t>
            </a:r>
            <a:r>
              <a:rPr lang="fa-IR" dirty="0"/>
              <a:t>میکروگرم</a:t>
            </a:r>
          </a:p>
          <a:p>
            <a:pPr algn="just" rtl="1"/>
            <a:r>
              <a:rPr lang="fa-IR" b="1" dirty="0"/>
              <a:t>سمیت : </a:t>
            </a:r>
            <a:r>
              <a:rPr lang="fa-IR" dirty="0"/>
              <a:t>مصرف ترکیبات طبیعی ویتامین </a:t>
            </a:r>
            <a:r>
              <a:rPr lang="en-US" dirty="0"/>
              <a:t>K</a:t>
            </a:r>
            <a:r>
              <a:rPr lang="fa-IR" dirty="0"/>
              <a:t> تا میزان 400 میکروگرم سمی نبوده است. منادیون  که قبلا به عنوان یک مکمل در نوزادان مصرف می شدند حتی در مقادیر کم سمی است و سبب کم خونی و یرقان می شود و امروزه به کار نمی رود.</a:t>
            </a:r>
            <a:endParaRPr lang="en-US" dirty="0"/>
          </a:p>
        </p:txBody>
      </p:sp>
    </p:spTree>
  </p:cSld>
  <p:clrMapOvr>
    <a:masterClrMapping/>
  </p:clrMapOvr>
  <p:transition>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910" y="-214338"/>
            <a:ext cx="8229600" cy="1143000"/>
          </a:xfrm>
        </p:spPr>
        <p:txBody>
          <a:bodyPr/>
          <a:lstStyle/>
          <a:p>
            <a:pPr rtl="1"/>
            <a:r>
              <a:rPr lang="fa-IR" b="1" dirty="0"/>
              <a:t>بیوتین ( ویتامین </a:t>
            </a:r>
            <a:r>
              <a:rPr lang="en-US" b="1" dirty="0"/>
              <a:t>H</a:t>
            </a:r>
            <a:r>
              <a:rPr lang="fa-IR" b="1" dirty="0"/>
              <a:t>)</a:t>
            </a:r>
            <a:endParaRPr lang="en-US" b="1" dirty="0"/>
          </a:p>
        </p:txBody>
      </p:sp>
      <p:sp>
        <p:nvSpPr>
          <p:cNvPr id="3" name="Content Placeholder 2"/>
          <p:cNvSpPr>
            <a:spLocks noGrp="1"/>
          </p:cNvSpPr>
          <p:nvPr>
            <p:ph sz="quarter" idx="1"/>
          </p:nvPr>
        </p:nvSpPr>
        <p:spPr>
          <a:xfrm>
            <a:off x="428596" y="2357430"/>
            <a:ext cx="8229600" cy="2686056"/>
          </a:xfrm>
        </p:spPr>
        <p:txBody>
          <a:bodyPr>
            <a:normAutofit/>
          </a:bodyPr>
          <a:lstStyle/>
          <a:p>
            <a:pPr algn="just" rtl="1"/>
            <a:r>
              <a:rPr lang="fa-IR" b="1" dirty="0"/>
              <a:t>تاثیر: </a:t>
            </a:r>
            <a:r>
              <a:rPr lang="fa-IR" dirty="0"/>
              <a:t>گلوکونئوژنز، متابولیسم اسیدهای چرب و آمینواسیدها ، دخالت در رشد و تقسیم سلولی</a:t>
            </a:r>
          </a:p>
          <a:p>
            <a:pPr algn="just" rtl="1"/>
            <a:r>
              <a:rPr lang="fa-IR" b="1" dirty="0"/>
              <a:t>علل کمبود : </a:t>
            </a:r>
            <a:r>
              <a:rPr lang="fa-IR" dirty="0"/>
              <a:t>بارداری و شیردهی ، رژیم های لاغری ، مصرف تخم مرغ خام ، دارو ( ضد تشنج ، آنتی بیوتیک)</a:t>
            </a:r>
          </a:p>
        </p:txBody>
      </p:sp>
    </p:spTree>
  </p:cSld>
  <p:clrMapOvr>
    <a:masterClrMapping/>
  </p:clrMapOvr>
  <p:transition>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28596" y="1660507"/>
            <a:ext cx="8229600" cy="5197493"/>
          </a:xfrm>
        </p:spPr>
        <p:txBody>
          <a:bodyPr/>
          <a:lstStyle/>
          <a:p>
            <a:pPr algn="just" rtl="1"/>
            <a:r>
              <a:rPr lang="fa-IR" b="1" dirty="0"/>
              <a:t>نشانه های کمبود: </a:t>
            </a:r>
            <a:r>
              <a:rPr lang="fa-IR" dirty="0"/>
              <a:t>بی اشتهایی ، تهوع ، درد عضله ، بی حسی و سوزن سوزن شدن نوک انگشتان ، لکه های قرمز و پوسته پوسته دور بینی و دهان ، ریزش مو ، نقص سیستم ایمنی ، خستگی ، افزایش کلسترول و بیلی روبین سرم ، حملات صرع گونه ، تاخیر در تکامل کودک</a:t>
            </a:r>
            <a:endParaRPr lang="en-US" dirty="0"/>
          </a:p>
          <a:p>
            <a:pPr algn="just" rtl="1"/>
            <a:r>
              <a:rPr lang="fa-IR" b="1" dirty="0"/>
              <a:t>مقادیر مصرف روزانه: </a:t>
            </a:r>
            <a:r>
              <a:rPr lang="fa-IR" dirty="0"/>
              <a:t>در زنان و مردان برای پیشگیری 30 میکروگرم و برای درمان 500-300 میکروگرم</a:t>
            </a:r>
          </a:p>
          <a:p>
            <a:pPr algn="just" rtl="1"/>
            <a:r>
              <a:rPr lang="fa-IR" b="1" dirty="0"/>
              <a:t>سمیت : </a:t>
            </a:r>
            <a:r>
              <a:rPr lang="fa-IR" dirty="0"/>
              <a:t>گزارش نشده است.</a:t>
            </a:r>
            <a:endParaRPr lang="en-US" dirty="0"/>
          </a:p>
        </p:txBody>
      </p:sp>
    </p:spTree>
  </p:cSld>
  <p:clrMapOvr>
    <a:masterClrMapping/>
  </p:clrMapOvr>
  <p:transition>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0"/>
            <a:ext cx="8229600" cy="1143000"/>
          </a:xfrm>
        </p:spPr>
        <p:txBody>
          <a:bodyPr/>
          <a:lstStyle/>
          <a:p>
            <a:r>
              <a:rPr lang="fa-IR" b="1" dirty="0"/>
              <a:t>اسید فولیک</a:t>
            </a:r>
            <a:endParaRPr lang="en-US" b="1" dirty="0"/>
          </a:p>
        </p:txBody>
      </p:sp>
      <p:sp>
        <p:nvSpPr>
          <p:cNvPr id="3" name="Content Placeholder 2"/>
          <p:cNvSpPr>
            <a:spLocks noGrp="1"/>
          </p:cNvSpPr>
          <p:nvPr>
            <p:ph sz="quarter" idx="1"/>
          </p:nvPr>
        </p:nvSpPr>
        <p:spPr>
          <a:xfrm>
            <a:off x="500034" y="1428736"/>
            <a:ext cx="8229600" cy="4911741"/>
          </a:xfrm>
        </p:spPr>
        <p:txBody>
          <a:bodyPr>
            <a:normAutofit/>
          </a:bodyPr>
          <a:lstStyle/>
          <a:p>
            <a:pPr algn="just" rtl="1"/>
            <a:r>
              <a:rPr lang="fa-IR" b="1" dirty="0"/>
              <a:t>تاثیر : </a:t>
            </a:r>
            <a:r>
              <a:rPr lang="fa-IR" dirty="0"/>
              <a:t>سنتز </a:t>
            </a:r>
            <a:r>
              <a:rPr lang="en-US" dirty="0"/>
              <a:t>DNA</a:t>
            </a:r>
            <a:r>
              <a:rPr lang="fa-IR" dirty="0"/>
              <a:t>، رشد وتکامل جنین به ویژه در تشکیل سیستم عصبی</a:t>
            </a:r>
          </a:p>
          <a:p>
            <a:pPr algn="just" rtl="1"/>
            <a:r>
              <a:rPr lang="fa-IR" b="1" dirty="0"/>
              <a:t>علل کمبود: </a:t>
            </a:r>
            <a:r>
              <a:rPr lang="fa-IR" dirty="0"/>
              <a:t>رژیم فاقد سبزی و غلات ، دارو ( آسپیرین ، آنتی اسید ، قرص ضد بارداری ، آنتی بیوتیک)، سیگار ، بیماری های مزمن (پسوریازیس ، کم خونی ، بیماری کبدی ، سرطان) ، تب ، عفونت ، ضربه ، سوختگی ، دوران رشد ، کمبود ویتامین </a:t>
            </a:r>
            <a:r>
              <a:rPr lang="en-US" dirty="0"/>
              <a:t>C,B12</a:t>
            </a:r>
            <a:r>
              <a:rPr lang="fa-IR" dirty="0"/>
              <a:t>.</a:t>
            </a:r>
          </a:p>
          <a:p>
            <a:pPr algn="just" rtl="1"/>
            <a:r>
              <a:rPr lang="fa-IR" b="1" dirty="0"/>
              <a:t>نشانه های کمبود : </a:t>
            </a:r>
            <a:r>
              <a:rPr lang="fa-IR" dirty="0"/>
              <a:t>آتروفی اپی تلیوم لوله گوارشی ، کم خونی ، کاهش تولید پلاکت ، اختلال در تکامل گلبول های سفید ، تغییر خلق ، فراموشی ، نقص در رشد</a:t>
            </a:r>
          </a:p>
          <a:p>
            <a:pPr algn="just"/>
            <a:endParaRPr lang="en-US" dirty="0"/>
          </a:p>
        </p:txBody>
      </p:sp>
    </p:spTree>
  </p:cSld>
  <p:clrMapOvr>
    <a:masterClrMapping/>
  </p:clrMapOvr>
  <p:transition>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500034" y="1500174"/>
            <a:ext cx="8229600" cy="5697559"/>
          </a:xfrm>
        </p:spPr>
        <p:txBody>
          <a:bodyPr/>
          <a:lstStyle/>
          <a:p>
            <a:pPr algn="just" rtl="1"/>
            <a:r>
              <a:rPr lang="fa-IR" b="1" dirty="0"/>
              <a:t>مقادیر مصرف روزانه : </a:t>
            </a:r>
            <a:r>
              <a:rPr lang="fa-IR" dirty="0"/>
              <a:t>زنان و مردان برای پیشگیری </a:t>
            </a:r>
            <a:r>
              <a:rPr lang="fa-IR" dirty="0"/>
              <a:t>400 </a:t>
            </a:r>
            <a:r>
              <a:rPr lang="fa-IR" dirty="0"/>
              <a:t>میکروگرم و برای درمان 400-75000 میکروگرم</a:t>
            </a:r>
          </a:p>
          <a:p>
            <a:pPr algn="just" rtl="1"/>
            <a:r>
              <a:rPr lang="fa-IR" b="1" dirty="0"/>
              <a:t>سمیت: </a:t>
            </a:r>
            <a:r>
              <a:rPr lang="fa-IR" dirty="0"/>
              <a:t>به نظر می رسد که در مقادیر بالا سمیت نداشته باشد ولی در افراد مصروع موجب افزایش حملات می گردد. مصرف بیش از </a:t>
            </a:r>
            <a:r>
              <a:rPr lang="fa-IR" dirty="0"/>
              <a:t>10 </a:t>
            </a:r>
            <a:r>
              <a:rPr lang="fa-IR" dirty="0"/>
              <a:t>میلی گرم در روز ایجاد ناراحتی در گوارش و اختلال در خواب نموده است</a:t>
            </a:r>
          </a:p>
          <a:p>
            <a:pPr algn="just" rtl="1"/>
            <a:r>
              <a:rPr lang="fa-IR" dirty="0"/>
              <a:t>چون اسید فولیک می تواند  قسمتی از عوارض کمبود </a:t>
            </a:r>
            <a:r>
              <a:rPr lang="en-US" dirty="0"/>
              <a:t>B12</a:t>
            </a:r>
            <a:r>
              <a:rPr lang="fa-IR" dirty="0"/>
              <a:t> را بپوشاند عارضه عصبی ناشی از کمبود </a:t>
            </a:r>
            <a:r>
              <a:rPr lang="en-US" dirty="0"/>
              <a:t>B12 </a:t>
            </a:r>
            <a:r>
              <a:rPr lang="fa-IR" dirty="0"/>
              <a:t> درمان نشده و پیشرفت خواهد کرد لذا قبل از مصرف اسید فولیک به تنهایی باید کمبود </a:t>
            </a:r>
            <a:r>
              <a:rPr lang="en-US" dirty="0"/>
              <a:t>B12 </a:t>
            </a:r>
            <a:r>
              <a:rPr lang="fa-IR" dirty="0"/>
              <a:t>رد شده باشد.</a:t>
            </a:r>
            <a:endParaRPr lang="en-US" dirty="0"/>
          </a:p>
        </p:txBody>
      </p:sp>
    </p:spTree>
  </p:cSld>
  <p:clrMapOvr>
    <a:masterClrMapping/>
  </p:clrMapOvr>
  <p:transition>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subTitle" idx="1"/>
          </p:nvPr>
        </p:nvSpPr>
        <p:spPr/>
        <p:txBody>
          <a:bodyPr/>
          <a:lstStyle/>
          <a:p>
            <a:r>
              <a:rPr lang="en-US" sz="4800" dirty="0"/>
              <a:t>Minerals</a:t>
            </a:r>
            <a:endParaRPr lang="en-US" dirty="0"/>
          </a:p>
        </p:txBody>
      </p:sp>
      <p:sp>
        <p:nvSpPr>
          <p:cNvPr id="4" name="Title 3"/>
          <p:cNvSpPr>
            <a:spLocks noGrp="1"/>
          </p:cNvSpPr>
          <p:nvPr>
            <p:ph type="ctrTitle"/>
          </p:nvPr>
        </p:nvSpPr>
        <p:spPr/>
        <p:txBody>
          <a:bodyPr>
            <a:noAutofit/>
          </a:bodyPr>
          <a:lstStyle/>
          <a:p>
            <a:r>
              <a:rPr lang="fa-IR" sz="8800" b="1" dirty="0"/>
              <a:t>مواد معدنی </a:t>
            </a:r>
            <a:endParaRPr lang="en-US" sz="8000" dirty="0"/>
          </a:p>
        </p:txBody>
      </p:sp>
    </p:spTree>
  </p:cSld>
  <p:clrMapOvr>
    <a:masterClrMapping/>
  </p:clrMapOvr>
  <p:transition>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sz="4800" b="1" dirty="0"/>
              <a:t>کلسیم</a:t>
            </a:r>
            <a:endParaRPr lang="en-US" sz="4800" b="1" dirty="0"/>
          </a:p>
        </p:txBody>
      </p:sp>
      <p:sp>
        <p:nvSpPr>
          <p:cNvPr id="3" name="Content Placeholder 2"/>
          <p:cNvSpPr>
            <a:spLocks noGrp="1"/>
          </p:cNvSpPr>
          <p:nvPr>
            <p:ph sz="quarter" idx="1"/>
          </p:nvPr>
        </p:nvSpPr>
        <p:spPr/>
        <p:txBody>
          <a:bodyPr/>
          <a:lstStyle/>
          <a:p>
            <a:pPr algn="just" rtl="1"/>
            <a:r>
              <a:rPr lang="fa-IR" b="1" dirty="0"/>
              <a:t>تاثیر: </a:t>
            </a:r>
            <a:r>
              <a:rPr lang="fa-IR" dirty="0"/>
              <a:t>ترکیب اصلی ساختمان استخوان و دندان ، کمک به انعقاد خون و انقباض ماهیچه ها و انتقال عصبی</a:t>
            </a:r>
          </a:p>
          <a:p>
            <a:pPr algn="just" rtl="1"/>
            <a:r>
              <a:rPr lang="fa-IR" b="1" dirty="0"/>
              <a:t>علل کمبود: </a:t>
            </a:r>
            <a:r>
              <a:rPr lang="fa-IR" dirty="0"/>
              <a:t>سالمندی ، یائستگی، مصرف زیاد موادی که افزاینده دفع ادراری کلسیم اند، ( پروتئین ، سدیم ، کافئین) ، دارو( آنتی اسید ، ملین ، استروئید ها) ، آتروفی معده ، کمبود ویتامین </a:t>
            </a:r>
            <a:r>
              <a:rPr lang="en-US" dirty="0"/>
              <a:t>D</a:t>
            </a:r>
            <a:endParaRPr lang="fa-IR" dirty="0"/>
          </a:p>
          <a:p>
            <a:pPr algn="just" rtl="1"/>
            <a:r>
              <a:rPr lang="fa-IR" b="1" dirty="0"/>
              <a:t>نشانه های کمبود: </a:t>
            </a:r>
            <a:r>
              <a:rPr lang="fa-IR" dirty="0"/>
              <a:t>پوکی استخوان ، گرفتگی عضلات ، تحریک پذیری عصبی ، افزایش خونریزی بعد از ضربه</a:t>
            </a:r>
            <a:endParaRPr lang="en-US" dirty="0"/>
          </a:p>
          <a:p>
            <a:pPr>
              <a:buNone/>
            </a:pPr>
            <a:endParaRPr lang="en-US" dirty="0"/>
          </a:p>
        </p:txBody>
      </p:sp>
    </p:spTree>
  </p:cSld>
  <p:clrMapOvr>
    <a:masterClrMapping/>
  </p:clrMapOvr>
  <p:transition>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algn="just" rtl="1"/>
            <a:r>
              <a:rPr lang="fa-IR" b="1" dirty="0"/>
              <a:t>مقادیر مصرف روزانه : </a:t>
            </a:r>
            <a:r>
              <a:rPr lang="fa-IR" dirty="0"/>
              <a:t>در زنان و مردان به عنوان پیشگیری 1000-</a:t>
            </a:r>
            <a:r>
              <a:rPr lang="fa-IR" dirty="0"/>
              <a:t>1200 </a:t>
            </a:r>
            <a:r>
              <a:rPr lang="fa-IR" dirty="0"/>
              <a:t>میلی گرم و برای درمان 1000-  میلی گرم 3000 </a:t>
            </a:r>
          </a:p>
          <a:p>
            <a:pPr algn="just" rtl="1"/>
            <a:r>
              <a:rPr lang="fa-IR" dirty="0"/>
              <a:t> </a:t>
            </a:r>
            <a:r>
              <a:rPr lang="fa-IR" b="1" dirty="0"/>
              <a:t>سمیت : </a:t>
            </a:r>
            <a:r>
              <a:rPr lang="fa-IR" dirty="0"/>
              <a:t>در افراد بالغ سالم کلسیم خوراکی تا 2 گرم در روز عوارضی نداشته است. مبتلایان به هیپوپاراتیروئیدیسم و مستعدین سنگ های کلیوی از جنس اگزالات کلسیم باید از مصرف زیاد کلسیم خودداری کنند.</a:t>
            </a:r>
            <a:endParaRPr lang="en-US" dirty="0"/>
          </a:p>
        </p:txBody>
      </p:sp>
    </p:spTree>
  </p:cSld>
  <p:clrMapOvr>
    <a:masterClrMapping/>
  </p:clrMapOvr>
  <p:transition>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4400" b="1" dirty="0"/>
              <a:t>آهن</a:t>
            </a:r>
            <a:endParaRPr lang="en-US" sz="4400" b="1" dirty="0"/>
          </a:p>
        </p:txBody>
      </p:sp>
      <p:sp>
        <p:nvSpPr>
          <p:cNvPr id="3" name="Content Placeholder 2"/>
          <p:cNvSpPr>
            <a:spLocks noGrp="1"/>
          </p:cNvSpPr>
          <p:nvPr>
            <p:ph sz="quarter" idx="1"/>
          </p:nvPr>
        </p:nvSpPr>
        <p:spPr>
          <a:xfrm>
            <a:off x="428596" y="1428736"/>
            <a:ext cx="8401080" cy="4840303"/>
          </a:xfrm>
        </p:spPr>
        <p:txBody>
          <a:bodyPr>
            <a:normAutofit/>
          </a:bodyPr>
          <a:lstStyle/>
          <a:p>
            <a:pPr algn="just" rtl="1"/>
            <a:r>
              <a:rPr lang="fa-IR" b="1" dirty="0"/>
              <a:t>تاثیر: </a:t>
            </a:r>
            <a:r>
              <a:rPr lang="fa-IR" dirty="0"/>
              <a:t>حمل اکسیژن به وسیله هموگلوبین در گلبول های قرمز ، ذخیره اکسیژن به صورت میوگلوبین در سلول های عضلانی ، تولید انرژی در میتوکندری ، کوفاکتور آنزیم های کبدی مثل سیتوکروم </a:t>
            </a:r>
            <a:r>
              <a:rPr lang="en-US" dirty="0"/>
              <a:t>P450</a:t>
            </a:r>
            <a:r>
              <a:rPr lang="fa-IR" dirty="0"/>
              <a:t> ، دخالت در تولید میانجی های عصبی و هورمون تیروئید</a:t>
            </a:r>
          </a:p>
          <a:p>
            <a:pPr algn="just" rtl="1"/>
            <a:r>
              <a:rPr lang="fa-IR" b="1" dirty="0"/>
              <a:t>علل کمبود: </a:t>
            </a:r>
            <a:r>
              <a:rPr lang="fa-IR" dirty="0"/>
              <a:t>قاعدگی در زنان ، دوران رشد، نوزادی که تغذیه آنها منحصرا با شیر باشد ( آهن شیر بسیار کم است). رژیم گیاه خواری ، نوشیدن قهوه و چای پر رنگ به همراه غذا ، آتروفی معده ، استفاده طولانی مدت از انتی اسید ، خونریزی های مختلف ، بیماری های مزمن ، کمبود ویتامین </a:t>
            </a:r>
            <a:r>
              <a:rPr lang="en-US" dirty="0"/>
              <a:t>A,B6 </a:t>
            </a:r>
            <a:r>
              <a:rPr lang="fa-IR" dirty="0"/>
              <a:t> و مس</a:t>
            </a:r>
            <a:endParaRPr lang="en-US" dirty="0"/>
          </a:p>
        </p:txBody>
      </p:sp>
    </p:spTree>
  </p:cSld>
  <p:clrMapOvr>
    <a:masterClrMapping/>
  </p:clrMapOvr>
  <p:transition>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500034" y="1428736"/>
            <a:ext cx="8229600" cy="4500594"/>
          </a:xfrm>
        </p:spPr>
        <p:txBody>
          <a:bodyPr/>
          <a:lstStyle/>
          <a:p>
            <a:pPr algn="just" rtl="1"/>
            <a:r>
              <a:rPr lang="fa-IR" b="1" dirty="0"/>
              <a:t>نشانه های کمبود: </a:t>
            </a:r>
            <a:r>
              <a:rPr lang="fa-IR" dirty="0"/>
              <a:t>کم خونی ، رنگ پریدگی ، پوست خشک ، کاهش استحکام ناخن ، قاشقی شدن ناخن ، شکنندگی مو ، خستگی زودرس ، بی اشتهایی ، عدم تحمل سرما ، اختلال در یادگیری ، التهاب مخاط دهان ، افزایش آسیب پذیری نسبت به عفونت.</a:t>
            </a:r>
          </a:p>
          <a:p>
            <a:pPr algn="just" rtl="1"/>
            <a:r>
              <a:rPr lang="fa-IR" b="1" dirty="0"/>
              <a:t>سمیت : </a:t>
            </a:r>
            <a:r>
              <a:rPr lang="fa-IR" dirty="0"/>
              <a:t>مسمومیت حاد در کودکان کم سن ممکن است کشنده باشد ، مثلا 2 گرم آهن عنصری در کودک 10 کیلویی کشنده است.</a:t>
            </a:r>
            <a:endParaRPr lang="en-US" dirty="0"/>
          </a:p>
        </p:txBody>
      </p:sp>
    </p:spTree>
  </p:cSld>
  <p:clrMapOvr>
    <a:masterClrMapping/>
  </p:clrMapOvr>
  <p:transition>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sz="4800" b="1" dirty="0"/>
              <a:t>منیزیم</a:t>
            </a:r>
            <a:endParaRPr lang="en-US" b="1" dirty="0"/>
          </a:p>
        </p:txBody>
      </p:sp>
      <p:sp>
        <p:nvSpPr>
          <p:cNvPr id="3" name="Content Placeholder 2"/>
          <p:cNvSpPr>
            <a:spLocks noGrp="1"/>
          </p:cNvSpPr>
          <p:nvPr>
            <p:ph sz="quarter" idx="1"/>
          </p:nvPr>
        </p:nvSpPr>
        <p:spPr/>
        <p:txBody>
          <a:bodyPr/>
          <a:lstStyle/>
          <a:p>
            <a:pPr algn="just" rtl="1"/>
            <a:r>
              <a:rPr lang="fa-IR" b="1" dirty="0"/>
              <a:t>تاثیر</a:t>
            </a:r>
            <a:r>
              <a:rPr lang="fa-IR" dirty="0"/>
              <a:t>: اکسیداسیون چربی ، قند و پروتئین ، تنظیم انقباضات وابسته به کلسیم ، انبساط شریان های قلبی و محیطی ، دپولاریزاسیون در انتقال عصبی ، از اجزاء ساختمانی استخوان و دندان</a:t>
            </a:r>
          </a:p>
          <a:p>
            <a:pPr algn="just" rtl="1"/>
            <a:r>
              <a:rPr lang="fa-IR" b="1" dirty="0"/>
              <a:t>علل کمبود</a:t>
            </a:r>
            <a:r>
              <a:rPr lang="fa-IR" dirty="0"/>
              <a:t>: رژیم غذایی ، فعالیت شدید ورزشی ، دوران رشد ، دارو( مدر ، ضد سرطان ، استروئید ، ملین) ، دیابت ، هیپرپاراتیروئیدیسم</a:t>
            </a:r>
            <a:endParaRPr lang="en-US" dirty="0"/>
          </a:p>
        </p:txBody>
      </p:sp>
    </p:spTree>
  </p:cSld>
  <p:clrMapOvr>
    <a:masterClrMapping/>
  </p:clrMapOvr>
  <p:transition>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28596" y="1428736"/>
            <a:ext cx="8229600" cy="5126055"/>
          </a:xfrm>
        </p:spPr>
        <p:txBody>
          <a:bodyPr>
            <a:normAutofit/>
          </a:bodyPr>
          <a:lstStyle/>
          <a:p>
            <a:pPr algn="just" rtl="1"/>
            <a:r>
              <a:rPr lang="fa-IR" b="1" dirty="0"/>
              <a:t>نشانه های کمبود: </a:t>
            </a:r>
            <a:r>
              <a:rPr lang="fa-IR" dirty="0"/>
              <a:t>گرفتگی عضله ، کاهش کلسیم و پتاسیم خون ، تغییر خلق ، بی اشتهایی ، تهوع ، افزایش تری گلیسرید و کلسترول ، احتباس سدیم و آب</a:t>
            </a:r>
          </a:p>
          <a:p>
            <a:pPr algn="just" rtl="1"/>
            <a:r>
              <a:rPr lang="fa-IR" b="1" dirty="0"/>
              <a:t>سمیت : </a:t>
            </a:r>
            <a:r>
              <a:rPr lang="fa-IR" dirty="0"/>
              <a:t>در افراد بالغ مقادیر بالاتر از 1 گرم در روز سمی نیست.</a:t>
            </a:r>
          </a:p>
          <a:p>
            <a:pPr algn="just" rtl="1"/>
            <a:r>
              <a:rPr lang="fa-IR" dirty="0"/>
              <a:t>در افرادی که مبتلا به نارسایی مزمن کلیه هستند دفع ادرای منیزیم مختل می شود . در این افراد دریافت مکمل های منیزیم یا آنتی اسید و ملین حاوی منیزیم غلظت این فلز را در خون افزایش داده و منجر به تهوع ، استفراغ ، کاهش فشار خون و آریتمی می گردد.</a:t>
            </a:r>
            <a:endParaRPr lang="en-US" dirty="0"/>
          </a:p>
        </p:txBody>
      </p:sp>
    </p:spTree>
  </p:cSld>
  <p:clrMapOvr>
    <a:masterClrMapping/>
  </p:clrMapOvr>
  <p:transition>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sz="5400" b="1" dirty="0"/>
              <a:t>روی</a:t>
            </a:r>
            <a:endParaRPr lang="en-US" b="1" dirty="0"/>
          </a:p>
        </p:txBody>
      </p:sp>
      <p:sp>
        <p:nvSpPr>
          <p:cNvPr id="3" name="Content Placeholder 2"/>
          <p:cNvSpPr>
            <a:spLocks noGrp="1"/>
          </p:cNvSpPr>
          <p:nvPr>
            <p:ph sz="quarter" idx="1"/>
          </p:nvPr>
        </p:nvSpPr>
        <p:spPr/>
        <p:txBody>
          <a:bodyPr/>
          <a:lstStyle/>
          <a:p>
            <a:pPr algn="just" rtl="1"/>
            <a:r>
              <a:rPr lang="fa-IR" b="1" dirty="0"/>
              <a:t>تاثیر : </a:t>
            </a:r>
            <a:r>
              <a:rPr lang="fa-IR" dirty="0"/>
              <a:t>کوفاکتور واکنش های بیوشیمیایی ، دخالت در رشد سلولی و تنظیم پاسخ ایمنی ، حفاظت از سلول ها در برابر سم های آلی ، فلزات سنگین ، اشعه ، سم های باکتری های بیماری زا و به عنوان آنتی اکسیدان </a:t>
            </a:r>
          </a:p>
          <a:p>
            <a:pPr algn="just" rtl="1"/>
            <a:r>
              <a:rPr lang="fa-IR" b="1" dirty="0"/>
              <a:t>علل کمبود : </a:t>
            </a:r>
            <a:r>
              <a:rPr lang="fa-IR" dirty="0"/>
              <a:t>دوران رشد ، رژیم گیاه خواری ، رژیم های کاهش وزن ، مصرف مقادیر بالای کلسیم ، بیماری ( کبد ، کلیه ، دیابت) ، عفونت یا بیماری التهابی مزمن ( آرتریت روماتوئید)</a:t>
            </a:r>
            <a:endParaRPr lang="en-US" dirty="0"/>
          </a:p>
        </p:txBody>
      </p:sp>
    </p:spTree>
  </p:cSld>
  <p:clrMapOvr>
    <a:masterClrMapping/>
  </p:clrMapOvr>
  <p:transition>
    <p:dissolv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571472" y="1571612"/>
            <a:ext cx="8229600" cy="3786214"/>
          </a:xfrm>
        </p:spPr>
        <p:txBody>
          <a:bodyPr/>
          <a:lstStyle/>
          <a:p>
            <a:pPr algn="r" rtl="1"/>
            <a:r>
              <a:rPr lang="fa-IR" b="1" dirty="0"/>
              <a:t>نشانه های کمبود : </a:t>
            </a:r>
            <a:r>
              <a:rPr lang="fa-IR" dirty="0"/>
              <a:t>درماتیت ، آکنه ، کند شدن ترمیم زخم ، ریزش مو ، کاهش بویایی و چشایی ، عدم تمرکز ، کاهش اسپرم ، تخمک گذاری نامرتب</a:t>
            </a:r>
          </a:p>
          <a:p>
            <a:pPr algn="r" rtl="1"/>
            <a:r>
              <a:rPr lang="fa-IR" b="1" dirty="0"/>
              <a:t>سمیت : </a:t>
            </a:r>
            <a:r>
              <a:rPr lang="fa-IR" dirty="0"/>
              <a:t>کمتر از 100 میلی گرم در روز سمی نیست ، بیش از </a:t>
            </a:r>
            <a:r>
              <a:rPr lang="fa-IR" dirty="0"/>
              <a:t>150 </a:t>
            </a:r>
            <a:r>
              <a:rPr lang="fa-IR" dirty="0"/>
              <a:t>میلی گرم موجب تهوع می شود و بیش از 300 میلی گرم عملکرد سیستم ایمنی را مختل می کند.</a:t>
            </a:r>
            <a:endParaRPr lang="en-US" dirty="0"/>
          </a:p>
        </p:txBody>
      </p:sp>
    </p:spTree>
  </p:cSld>
  <p:clrMapOvr>
    <a:masterClrMapping/>
  </p:clrMapOvr>
  <p:transition>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normAutofit/>
          </a:bodyPr>
          <a:lstStyle/>
          <a:p>
            <a:r>
              <a:rPr lang="fa-IR" sz="6000" dirty="0"/>
              <a:t>امگا 3 و امگا6</a:t>
            </a:r>
            <a:endParaRPr lang="en-US" sz="6000" dirty="0"/>
          </a:p>
        </p:txBody>
      </p:sp>
      <p:sp>
        <p:nvSpPr>
          <p:cNvPr id="2" name="Title 1"/>
          <p:cNvSpPr>
            <a:spLocks noGrp="1"/>
          </p:cNvSpPr>
          <p:nvPr>
            <p:ph type="ctrTitle"/>
          </p:nvPr>
        </p:nvSpPr>
        <p:spPr/>
        <p:txBody>
          <a:bodyPr>
            <a:normAutofit fontScale="90000"/>
          </a:bodyPr>
          <a:lstStyle/>
          <a:p>
            <a:r>
              <a:rPr lang="fa-IR" sz="5400" b="1" dirty="0"/>
              <a:t>اسید های چرب ضروری غیر اشباع</a:t>
            </a:r>
            <a:br>
              <a:rPr lang="fa-IR" sz="5400" b="1" dirty="0"/>
            </a:br>
            <a:endParaRPr lang="en-US" sz="5400" b="1" baseline="-25000" dirty="0"/>
          </a:p>
        </p:txBody>
      </p:sp>
    </p:spTree>
  </p:cSld>
  <p:clrMapOvr>
    <a:masterClrMapping/>
  </p:clrMapOvr>
  <p:transition>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algn="just" rtl="1"/>
            <a:r>
              <a:rPr lang="fa-IR" b="1" dirty="0"/>
              <a:t>تاثیر: </a:t>
            </a:r>
            <a:r>
              <a:rPr lang="fa-IR" dirty="0"/>
              <a:t>اسید های چرب امگا 3و امگا 6 از اجزاء غشاء سلولی اند ، باعث سیالیت غشاء و بهتر شدن عملکرد آن می گردند ، اسید لینولئیک عضوی از خانواده اسیدهای چرب امگا 6 است و اسید لینولنیک از خانواده امگا </a:t>
            </a:r>
            <a:r>
              <a:rPr lang="fa-IR" dirty="0"/>
              <a:t>3 </a:t>
            </a:r>
            <a:r>
              <a:rPr lang="fa-IR" dirty="0"/>
              <a:t>می باشد . این اسید های چرب ، ایکوزانوئیدها را تولید می کنند که فعالیت ضد التهابی ، اتساع عروق و کاهش تجمع پلاکتی دارند. یکی از مهمترین ایکوزانوئیدها ، پروستاگلاندین </a:t>
            </a:r>
            <a:r>
              <a:rPr lang="en-US" dirty="0"/>
              <a:t>E</a:t>
            </a:r>
            <a:r>
              <a:rPr lang="en-US" baseline="-25000" dirty="0"/>
              <a:t>1</a:t>
            </a:r>
            <a:r>
              <a:rPr lang="en-US" dirty="0"/>
              <a:t> </a:t>
            </a:r>
            <a:r>
              <a:rPr lang="fa-IR" dirty="0"/>
              <a:t> است که خاصیت ضد التهابی دارد.</a:t>
            </a:r>
            <a:endParaRPr lang="en-US" dirty="0"/>
          </a:p>
        </p:txBody>
      </p:sp>
    </p:spTree>
  </p:cSld>
  <p:clrMapOvr>
    <a:masterClrMapping/>
  </p:clrMapOvr>
  <p:transition>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28596" y="1643050"/>
            <a:ext cx="8229600" cy="5554683"/>
          </a:xfrm>
        </p:spPr>
        <p:txBody>
          <a:bodyPr>
            <a:normAutofit/>
          </a:bodyPr>
          <a:lstStyle/>
          <a:p>
            <a:pPr algn="just" rtl="1"/>
            <a:r>
              <a:rPr lang="fa-IR" b="1" dirty="0"/>
              <a:t>علل کمبود: </a:t>
            </a:r>
            <a:r>
              <a:rPr lang="fa-IR" dirty="0"/>
              <a:t>فقر منابع غذایی دریایی و روغن های گیاهی در رژیم ، کمبود روی ، منیزیم ، ویتامین </a:t>
            </a:r>
            <a:r>
              <a:rPr lang="en-US" dirty="0"/>
              <a:t>B6</a:t>
            </a:r>
            <a:r>
              <a:rPr lang="fa-IR" dirty="0"/>
              <a:t> ، سالمندی ، سوء جذب چربی ، استرس های فیزیولوژیک ( تروما ، بیماری مزمن ، جراحی ) ، دوران رشد</a:t>
            </a:r>
          </a:p>
          <a:p>
            <a:pPr algn="just" rtl="1"/>
            <a:r>
              <a:rPr lang="fa-IR" b="1" dirty="0"/>
              <a:t>نشانه های کمبود : </a:t>
            </a:r>
            <a:r>
              <a:rPr lang="fa-IR" dirty="0"/>
              <a:t>خشکی پوست ، پوسته پوسته شدن ، ریزش مو ، کاهش قدرت ترمیم زخم ، اختلال در بینایی ، کاهش تکامل ، ناباروری ، کاهش فعالیت کبد و کلیه ، افزایش شکنندگی گلبول های قرمز ، کاهش عملکرد سیستم ایمنی ، افزایش خطر ( پرفشاری خون ، آترواسکلروز ، ترومبوز وریدی ، بیماری های التهابی مثل آرتریت روماتوئید ).</a:t>
            </a:r>
            <a:endParaRPr lang="en-US" dirty="0"/>
          </a:p>
        </p:txBody>
      </p:sp>
    </p:spTree>
  </p:cSld>
  <p:clrMapOvr>
    <a:masterClrMapping/>
  </p:clrMapOvr>
  <p:transition>
    <p:dissolv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500034" y="1446193"/>
            <a:ext cx="8229600" cy="5411807"/>
          </a:xfrm>
        </p:spPr>
        <p:txBody>
          <a:bodyPr/>
          <a:lstStyle/>
          <a:p>
            <a:pPr algn="just" rtl="1"/>
            <a:r>
              <a:rPr lang="fa-IR" b="1" dirty="0"/>
              <a:t>مقادیر مصرف روزانه : </a:t>
            </a:r>
            <a:r>
              <a:rPr lang="fa-IR" dirty="0"/>
              <a:t>در افراد سالمی که به ندرت ماهی می خورند 0/5 -1 گرم در افراد مبتلا به بیماری های مزمن 2-4 گرم در درمان فوری بیماری های شدید ( تروما ، جراحی سنگین ، نقاهت ) 3-30 گرم</a:t>
            </a:r>
          </a:p>
          <a:p>
            <a:pPr algn="just" rtl="1"/>
            <a:r>
              <a:rPr lang="fa-IR" b="1" dirty="0"/>
              <a:t>سمیت : </a:t>
            </a:r>
            <a:r>
              <a:rPr lang="fa-IR" dirty="0"/>
              <a:t>مقادیر بالای اسیدهای چرب ضروری بدون ویتامین </a:t>
            </a:r>
            <a:r>
              <a:rPr lang="en-US" dirty="0"/>
              <a:t>E</a:t>
            </a:r>
            <a:r>
              <a:rPr lang="fa-IR" dirty="0"/>
              <a:t> اضافی می تواند باعث تخلیه ویتامین </a:t>
            </a:r>
            <a:r>
              <a:rPr lang="en-US" dirty="0"/>
              <a:t>E </a:t>
            </a:r>
            <a:r>
              <a:rPr lang="fa-IR" dirty="0"/>
              <a:t> بدن شود. در برخی مبتلایان به دیابت میزان بالای امگا 3 باعث کاهش فعالیت انسولین می گردد . در مبتلایان به نارسایی انعقاد و یا مصرف کنندگان داروهای ضدانعقاد مصرف امگا 3 موجب خونریزی می شود.</a:t>
            </a:r>
            <a:endParaRPr lang="en-US" dirty="0"/>
          </a:p>
        </p:txBody>
      </p:sp>
    </p:spTree>
  </p:cSld>
  <p:clrMapOvr>
    <a:masterClrMapping/>
  </p:clrMapOvr>
  <p:transition>
    <p:dissolv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b="1" dirty="0"/>
              <a:t>کوآنزیم</a:t>
            </a:r>
            <a:r>
              <a:rPr lang="en-US" b="1" dirty="0"/>
              <a:t> Q10 </a:t>
            </a:r>
            <a:r>
              <a:rPr lang="fa-IR" b="1" dirty="0"/>
              <a:t> </a:t>
            </a:r>
            <a:endParaRPr lang="en-US" dirty="0"/>
          </a:p>
        </p:txBody>
      </p:sp>
      <p:sp>
        <p:nvSpPr>
          <p:cNvPr id="3" name="Content Placeholder 2"/>
          <p:cNvSpPr>
            <a:spLocks noGrp="1"/>
          </p:cNvSpPr>
          <p:nvPr>
            <p:ph sz="quarter" idx="1"/>
          </p:nvPr>
        </p:nvSpPr>
        <p:spPr>
          <a:xfrm>
            <a:off x="301752" y="1357322"/>
            <a:ext cx="8503920" cy="5572140"/>
          </a:xfrm>
        </p:spPr>
        <p:txBody>
          <a:bodyPr>
            <a:normAutofit fontScale="85000" lnSpcReduction="20000"/>
          </a:bodyPr>
          <a:lstStyle/>
          <a:p>
            <a:pPr algn="just" rtl="1"/>
            <a:r>
              <a:rPr lang="fa-IR" b="1" dirty="0"/>
              <a:t>کوآنزیم</a:t>
            </a:r>
            <a:r>
              <a:rPr lang="en-US" b="1" dirty="0"/>
              <a:t> Q10 </a:t>
            </a:r>
            <a:r>
              <a:rPr lang="fa-IR" b="1" dirty="0"/>
              <a:t>چیست؟</a:t>
            </a:r>
            <a:endParaRPr lang="en-US" dirty="0"/>
          </a:p>
          <a:p>
            <a:pPr algn="just" rtl="1"/>
            <a:r>
              <a:rPr lang="fa-IR" dirty="0"/>
              <a:t>کوآنزیم</a:t>
            </a:r>
            <a:r>
              <a:rPr lang="en-US" dirty="0"/>
              <a:t> Q10 </a:t>
            </a:r>
            <a:r>
              <a:rPr lang="fa-IR" dirty="0"/>
              <a:t>که "یوبی کوئینون" هم نامیده می شود، یک </a:t>
            </a:r>
            <a:r>
              <a:rPr lang="fa-IR" dirty="0">
                <a:hlinkClick r:id="rId2"/>
              </a:rPr>
              <a:t>آنتی اکسیدان </a:t>
            </a:r>
            <a:r>
              <a:rPr lang="fa-IR" dirty="0"/>
              <a:t>قوی است که در غشای داخلی میتوکندری تمام بافت ها یافت می شود و برای اولین بار توسط محققان در سال 1957 از میتوکندری گاو جدا شد</a:t>
            </a:r>
            <a:r>
              <a:rPr lang="en-US" dirty="0"/>
              <a:t>. </a:t>
            </a:r>
          </a:p>
          <a:p>
            <a:pPr algn="just" rtl="1"/>
            <a:r>
              <a:rPr lang="fa-IR" dirty="0"/>
              <a:t>نام آن از کلمه</a:t>
            </a:r>
            <a:r>
              <a:rPr lang="en-US" dirty="0"/>
              <a:t> "Ubiquitous" </a:t>
            </a:r>
            <a:r>
              <a:rPr lang="fa-IR" dirty="0"/>
              <a:t>به معنای "حاضر در همه جا" گرفته شده است</a:t>
            </a:r>
            <a:r>
              <a:rPr lang="en-US" dirty="0"/>
              <a:t>. </a:t>
            </a:r>
          </a:p>
          <a:p>
            <a:pPr algn="just" rtl="1"/>
            <a:r>
              <a:rPr lang="fa-IR" dirty="0"/>
              <a:t>در حقیقت کوآنزیم</a:t>
            </a:r>
            <a:r>
              <a:rPr lang="en-US" dirty="0"/>
              <a:t> Q10 </a:t>
            </a:r>
            <a:r>
              <a:rPr lang="fa-IR" dirty="0"/>
              <a:t>که نام شیمیایی آن "2 و 3- دی متوکسی 5- متیل بنزوکوئینون</a:t>
            </a:r>
            <a:r>
              <a:rPr lang="en-US" dirty="0"/>
              <a:t>" </a:t>
            </a:r>
            <a:r>
              <a:rPr lang="fa-IR" dirty="0"/>
              <a:t>می باشد، ترکیبی محلول در چربی است و ساختمان آن شبیه </a:t>
            </a:r>
            <a:r>
              <a:rPr lang="fa-IR" dirty="0">
                <a:hlinkClick r:id="rId3"/>
              </a:rPr>
              <a:t>ویتامین</a:t>
            </a:r>
            <a:r>
              <a:rPr lang="en-US" dirty="0">
                <a:hlinkClick r:id="rId3"/>
              </a:rPr>
              <a:t>K </a:t>
            </a:r>
            <a:r>
              <a:rPr lang="en-US" dirty="0"/>
              <a:t> </a:t>
            </a:r>
            <a:r>
              <a:rPr lang="fa-IR" dirty="0"/>
              <a:t>می باشد</a:t>
            </a:r>
            <a:r>
              <a:rPr lang="en-US" dirty="0"/>
              <a:t>. </a:t>
            </a:r>
          </a:p>
          <a:p>
            <a:pPr algn="just" rtl="1">
              <a:buNone/>
            </a:pPr>
            <a:r>
              <a:rPr lang="fa-IR" b="1" dirty="0"/>
              <a:t>عملکردهای کوآنزیم</a:t>
            </a:r>
            <a:r>
              <a:rPr lang="en-US" b="1" dirty="0"/>
              <a:t> Q10 </a:t>
            </a:r>
            <a:r>
              <a:rPr lang="fa-IR" b="1" dirty="0"/>
              <a:t>در بدن</a:t>
            </a:r>
            <a:endParaRPr lang="en-US" dirty="0"/>
          </a:p>
          <a:p>
            <a:pPr algn="just" rtl="1">
              <a:buNone/>
            </a:pPr>
            <a:r>
              <a:rPr lang="en-US" dirty="0"/>
              <a:t>* </a:t>
            </a:r>
            <a:r>
              <a:rPr lang="fa-IR" dirty="0"/>
              <a:t>در تولید انرژی داخل سلولی نقش حیاتی دارد. وظیفه آن در انتقال الکترون ها در زنجیره  انتقال الکترون میتوکندری ها و کمک به سنتز آدنوزین تری فسفات در غشای آن ها می باشد</a:t>
            </a:r>
            <a:r>
              <a:rPr lang="en-US" dirty="0"/>
              <a:t>.</a:t>
            </a:r>
          </a:p>
          <a:p>
            <a:pPr algn="just" rtl="1">
              <a:buNone/>
            </a:pPr>
            <a:r>
              <a:rPr lang="en-US" dirty="0"/>
              <a:t>* </a:t>
            </a:r>
            <a:r>
              <a:rPr lang="fa-IR" dirty="0"/>
              <a:t>یک آنتی اکسیدان محلول در چربی است که از پراکسیداسیون لیپیدهای غشایی جلوگیری کرده، به تثبیت غشای سلول کمک می کند و سبب حفظ استحکام و عملکرد سلول می شود</a:t>
            </a:r>
            <a:r>
              <a:rPr lang="en-US" dirty="0"/>
              <a:t>.</a:t>
            </a:r>
          </a:p>
          <a:p>
            <a:pPr algn="just" rtl="1">
              <a:buNone/>
            </a:pPr>
            <a:r>
              <a:rPr lang="en-US" dirty="0"/>
              <a:t>* </a:t>
            </a:r>
            <a:r>
              <a:rPr lang="fa-IR" dirty="0"/>
              <a:t>سبب تحریک سیستم ایمنی بدن می شود</a:t>
            </a:r>
            <a:r>
              <a:rPr lang="en-US" dirty="0"/>
              <a:t>.</a:t>
            </a:r>
          </a:p>
        </p:txBody>
      </p:sp>
    </p:spTree>
  </p:cSld>
  <p:clrMapOvr>
    <a:masterClrMapping/>
  </p:clrMapOvr>
  <p:transition>
    <p:dissolv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fontScale="85000" lnSpcReduction="20000"/>
          </a:bodyPr>
          <a:lstStyle/>
          <a:p>
            <a:pPr algn="just" rtl="1"/>
            <a:r>
              <a:rPr lang="fa-IR" b="1" dirty="0"/>
              <a:t>تولید و جذب </a:t>
            </a:r>
            <a:endParaRPr lang="en-US" dirty="0"/>
          </a:p>
          <a:p>
            <a:pPr algn="just" rtl="1"/>
            <a:r>
              <a:rPr lang="fa-IR" dirty="0"/>
              <a:t>این کوآنزیم در تمام سلول های بدن به ویژه در </a:t>
            </a:r>
            <a:r>
              <a:rPr lang="fa-IR" dirty="0">
                <a:hlinkClick r:id="rId2"/>
              </a:rPr>
              <a:t>قلب</a:t>
            </a:r>
            <a:r>
              <a:rPr lang="fa-IR" dirty="0"/>
              <a:t>، </a:t>
            </a:r>
            <a:r>
              <a:rPr lang="fa-IR" dirty="0">
                <a:hlinkClick r:id="rId3"/>
              </a:rPr>
              <a:t>کبد</a:t>
            </a:r>
            <a:r>
              <a:rPr lang="fa-IR" dirty="0"/>
              <a:t>، </a:t>
            </a:r>
            <a:r>
              <a:rPr lang="fa-IR" dirty="0">
                <a:hlinkClick r:id="rId4"/>
              </a:rPr>
              <a:t>کلیه </a:t>
            </a:r>
            <a:r>
              <a:rPr lang="fa-IR" dirty="0"/>
              <a:t>و لوزالمعده از اسید آمینه تیروزین ساخته می شود و نقش مهمی را در تولید انرژی داخل سلولی آن ها دارد</a:t>
            </a:r>
            <a:r>
              <a:rPr lang="en-US" dirty="0"/>
              <a:t>.</a:t>
            </a:r>
          </a:p>
          <a:p>
            <a:pPr algn="just" rtl="1"/>
            <a:r>
              <a:rPr lang="fa-IR" dirty="0"/>
              <a:t>برای سنتز این ماده در بدن به چندین کوفاکتور از جمله ویتامین های </a:t>
            </a:r>
            <a:r>
              <a:rPr lang="en-US" dirty="0">
                <a:hlinkClick r:id="rId5"/>
              </a:rPr>
              <a:t>B12</a:t>
            </a:r>
            <a:r>
              <a:rPr lang="en-US" dirty="0"/>
              <a:t>, </a:t>
            </a:r>
            <a:r>
              <a:rPr lang="en-US" dirty="0">
                <a:hlinkClick r:id="rId6"/>
              </a:rPr>
              <a:t>B6</a:t>
            </a:r>
            <a:r>
              <a:rPr lang="en-US" dirty="0"/>
              <a:t>, </a:t>
            </a:r>
            <a:r>
              <a:rPr lang="en-US" dirty="0">
                <a:hlinkClick r:id="rId7"/>
              </a:rPr>
              <a:t>B2</a:t>
            </a:r>
            <a:r>
              <a:rPr lang="fa-IR" dirty="0"/>
              <a:t>، </a:t>
            </a:r>
            <a:r>
              <a:rPr lang="fa-IR" dirty="0">
                <a:hlinkClick r:id="rId8"/>
              </a:rPr>
              <a:t>اسید فولیک</a:t>
            </a:r>
            <a:r>
              <a:rPr lang="en-US" dirty="0"/>
              <a:t> </a:t>
            </a:r>
            <a:r>
              <a:rPr lang="fa-IR" dirty="0"/>
              <a:t>، </a:t>
            </a:r>
            <a:r>
              <a:rPr lang="fa-IR" dirty="0">
                <a:hlinkClick r:id="rId9"/>
              </a:rPr>
              <a:t>نیاسین</a:t>
            </a:r>
            <a:r>
              <a:rPr lang="fa-IR" dirty="0"/>
              <a:t>، </a:t>
            </a:r>
            <a:r>
              <a:rPr lang="fa-IR" dirty="0">
                <a:hlinkClick r:id="rId10"/>
              </a:rPr>
              <a:t>پانتوتنیک اسید</a:t>
            </a:r>
            <a:r>
              <a:rPr lang="en-US" dirty="0"/>
              <a:t> </a:t>
            </a:r>
            <a:r>
              <a:rPr lang="fa-IR" dirty="0"/>
              <a:t>و </a:t>
            </a:r>
            <a:r>
              <a:rPr lang="fa-IR" dirty="0">
                <a:hlinkClick r:id="rId11"/>
              </a:rPr>
              <a:t>ویتامین</a:t>
            </a:r>
            <a:r>
              <a:rPr lang="en-US" dirty="0">
                <a:hlinkClick r:id="rId11"/>
              </a:rPr>
              <a:t> C </a:t>
            </a:r>
            <a:r>
              <a:rPr lang="fa-IR" dirty="0"/>
              <a:t>نیاز است. توانایی تولید کوآنزیم</a:t>
            </a:r>
            <a:r>
              <a:rPr lang="en-US" dirty="0"/>
              <a:t> Q10 </a:t>
            </a:r>
            <a:r>
              <a:rPr lang="fa-IR" dirty="0"/>
              <a:t>در بدن با افزایش سن کاهش می یابد</a:t>
            </a:r>
            <a:r>
              <a:rPr lang="en-US" dirty="0"/>
              <a:t>. </a:t>
            </a:r>
          </a:p>
          <a:p>
            <a:pPr algn="just" rtl="1"/>
            <a:r>
              <a:rPr lang="fa-IR" dirty="0"/>
              <a:t>جذب کوآنزیم</a:t>
            </a:r>
            <a:r>
              <a:rPr lang="en-US" dirty="0"/>
              <a:t> Q10 </a:t>
            </a:r>
            <a:r>
              <a:rPr lang="fa-IR" dirty="0"/>
              <a:t>موجود در غذا (یا مکمل ها) از روده باریک و تحت تاثیر حضور غذا صورت می گیرد، یعنی با معده خالی، کمتر و به همراه غذای چرب، بیشتر جذب می شود</a:t>
            </a:r>
            <a:r>
              <a:rPr lang="en-US" dirty="0"/>
              <a:t>.</a:t>
            </a:r>
          </a:p>
          <a:p>
            <a:pPr algn="just" rtl="1"/>
            <a:r>
              <a:rPr lang="fa-IR" b="1" dirty="0"/>
              <a:t>منابع غذایی</a:t>
            </a:r>
            <a:r>
              <a:rPr lang="en-US" b="1" dirty="0"/>
              <a:t> Q10 </a:t>
            </a:r>
            <a:endParaRPr lang="en-US" dirty="0"/>
          </a:p>
          <a:p>
            <a:pPr algn="just" rtl="1"/>
            <a:r>
              <a:rPr lang="fa-IR" dirty="0"/>
              <a:t>این کوآنزیم می تواند از غذاها یا مکمل ها به دست آید، اما در بدن نیز تولید می شود</a:t>
            </a:r>
            <a:r>
              <a:rPr lang="en-US" dirty="0"/>
              <a:t>. </a:t>
            </a:r>
          </a:p>
          <a:p>
            <a:pPr algn="just" rtl="1"/>
            <a:r>
              <a:rPr lang="fa-IR" b="1" dirty="0"/>
              <a:t>منابع غنی آن عبارتند از</a:t>
            </a:r>
            <a:r>
              <a:rPr lang="en-US" b="1" dirty="0"/>
              <a:t>: </a:t>
            </a:r>
            <a:r>
              <a:rPr lang="fa-IR" dirty="0">
                <a:hlinkClick r:id="rId12"/>
              </a:rPr>
              <a:t>ماهی</a:t>
            </a:r>
            <a:r>
              <a:rPr lang="en-US" dirty="0"/>
              <a:t> </a:t>
            </a:r>
            <a:r>
              <a:rPr lang="fa-IR" dirty="0"/>
              <a:t>های چرب، مرغ، </a:t>
            </a:r>
            <a:r>
              <a:rPr lang="fa-IR" dirty="0">
                <a:hlinkClick r:id="rId13"/>
              </a:rPr>
              <a:t>گوشت قرمز</a:t>
            </a:r>
            <a:r>
              <a:rPr lang="en-US" dirty="0"/>
              <a:t> </a:t>
            </a:r>
            <a:r>
              <a:rPr lang="fa-IR" dirty="0"/>
              <a:t>، دل و جگر و قلوه</a:t>
            </a:r>
            <a:r>
              <a:rPr lang="en-US" dirty="0"/>
              <a:t>.</a:t>
            </a:r>
          </a:p>
          <a:p>
            <a:pPr algn="just" rtl="1"/>
            <a:r>
              <a:rPr lang="fa-IR" b="1" dirty="0"/>
              <a:t>سایر منابع آن شامل</a:t>
            </a:r>
            <a:r>
              <a:rPr lang="en-US" b="1" dirty="0"/>
              <a:t>: </a:t>
            </a:r>
            <a:r>
              <a:rPr lang="fa-IR" dirty="0">
                <a:hlinkClick r:id="rId14"/>
              </a:rPr>
              <a:t>غلات سبوس دار</a:t>
            </a:r>
            <a:r>
              <a:rPr lang="en-US" dirty="0"/>
              <a:t> </a:t>
            </a:r>
            <a:r>
              <a:rPr lang="fa-IR" dirty="0"/>
              <a:t>، </a:t>
            </a:r>
            <a:r>
              <a:rPr lang="fa-IR" dirty="0">
                <a:hlinkClick r:id="rId15"/>
              </a:rPr>
              <a:t>سویا</a:t>
            </a:r>
            <a:r>
              <a:rPr lang="fa-IR" dirty="0"/>
              <a:t>، </a:t>
            </a:r>
            <a:r>
              <a:rPr lang="fa-IR" dirty="0">
                <a:hlinkClick r:id="rId16"/>
              </a:rPr>
              <a:t>بادام زمینی </a:t>
            </a:r>
            <a:r>
              <a:rPr lang="fa-IR" dirty="0"/>
              <a:t>، </a:t>
            </a:r>
            <a:r>
              <a:rPr lang="fa-IR" dirty="0">
                <a:hlinkClick r:id="rId17"/>
              </a:rPr>
              <a:t>آجیل</a:t>
            </a:r>
            <a:r>
              <a:rPr lang="fa-IR" dirty="0"/>
              <a:t>، روغن کانولا و </a:t>
            </a:r>
            <a:r>
              <a:rPr lang="fa-IR" dirty="0">
                <a:hlinkClick r:id="rId18"/>
              </a:rPr>
              <a:t>روغن سویا </a:t>
            </a:r>
            <a:r>
              <a:rPr lang="fa-IR" dirty="0"/>
              <a:t>، </a:t>
            </a:r>
            <a:r>
              <a:rPr lang="fa-IR" dirty="0">
                <a:hlinkClick r:id="rId19"/>
              </a:rPr>
              <a:t>جوانه گندم</a:t>
            </a:r>
            <a:r>
              <a:rPr lang="en-US" dirty="0"/>
              <a:t> </a:t>
            </a:r>
            <a:r>
              <a:rPr lang="fa-IR" dirty="0"/>
              <a:t>، </a:t>
            </a:r>
            <a:r>
              <a:rPr lang="fa-IR" dirty="0">
                <a:hlinkClick r:id="rId20"/>
              </a:rPr>
              <a:t>تخم مرغ </a:t>
            </a:r>
            <a:r>
              <a:rPr lang="fa-IR" dirty="0"/>
              <a:t>و </a:t>
            </a:r>
            <a:r>
              <a:rPr lang="fa-IR" dirty="0">
                <a:hlinkClick r:id="rId21"/>
              </a:rPr>
              <a:t>سبزی جات</a:t>
            </a:r>
            <a:r>
              <a:rPr lang="en-US" dirty="0"/>
              <a:t> </a:t>
            </a:r>
            <a:r>
              <a:rPr lang="fa-IR" dirty="0"/>
              <a:t>به ویژه </a:t>
            </a:r>
            <a:r>
              <a:rPr lang="fa-IR" dirty="0">
                <a:hlinkClick r:id="rId22"/>
              </a:rPr>
              <a:t>اسفناج</a:t>
            </a:r>
            <a:r>
              <a:rPr lang="en-US" dirty="0"/>
              <a:t> </a:t>
            </a:r>
            <a:r>
              <a:rPr lang="fa-IR" dirty="0"/>
              <a:t>و</a:t>
            </a:r>
            <a:r>
              <a:rPr lang="en-US" dirty="0">
                <a:hlinkClick r:id="rId23"/>
              </a:rPr>
              <a:t> </a:t>
            </a:r>
            <a:r>
              <a:rPr lang="fa-IR" dirty="0">
                <a:hlinkClick r:id="rId23"/>
              </a:rPr>
              <a:t>بروکلی</a:t>
            </a:r>
            <a:r>
              <a:rPr lang="en-US" dirty="0"/>
              <a:t> </a:t>
            </a:r>
            <a:r>
              <a:rPr lang="fa-IR" dirty="0"/>
              <a:t>است</a:t>
            </a:r>
            <a:r>
              <a:rPr lang="en-US" dirty="0"/>
              <a:t>. </a:t>
            </a:r>
          </a:p>
        </p:txBody>
      </p:sp>
    </p:spTree>
  </p:cSld>
  <p:clrMapOvr>
    <a:masterClrMapping/>
  </p:clrMapOvr>
  <p:transition>
    <p:dissolv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1752" y="1071546"/>
            <a:ext cx="8503920" cy="5027502"/>
          </a:xfrm>
        </p:spPr>
        <p:txBody>
          <a:bodyPr>
            <a:normAutofit fontScale="92500" lnSpcReduction="10000"/>
          </a:bodyPr>
          <a:lstStyle/>
          <a:p>
            <a:pPr algn="r" rtl="1"/>
            <a:endParaRPr lang="en-US" dirty="0"/>
          </a:p>
          <a:p>
            <a:pPr algn="r" rtl="1">
              <a:buNone/>
            </a:pPr>
            <a:r>
              <a:rPr lang="fa-IR" b="1" dirty="0"/>
              <a:t>مقادیر مورد نیاز</a:t>
            </a:r>
            <a:endParaRPr lang="en-US" dirty="0"/>
          </a:p>
          <a:p>
            <a:pPr algn="r" rtl="1">
              <a:buNone/>
            </a:pPr>
            <a:r>
              <a:rPr lang="fa-IR" b="1" dirty="0"/>
              <a:t>میزان توصیه شده این کوآنزیم به شرح ذیل است</a:t>
            </a:r>
            <a:r>
              <a:rPr lang="en-US" b="1" dirty="0"/>
              <a:t>:</a:t>
            </a:r>
            <a:endParaRPr lang="en-US" dirty="0"/>
          </a:p>
          <a:p>
            <a:pPr algn="r" rtl="1">
              <a:buNone/>
            </a:pPr>
            <a:r>
              <a:rPr lang="en-US" dirty="0"/>
              <a:t>* </a:t>
            </a:r>
            <a:r>
              <a:rPr lang="fa-IR" dirty="0"/>
              <a:t>برای افراد سالم</a:t>
            </a:r>
            <a:r>
              <a:rPr lang="en-US" dirty="0"/>
              <a:t>: </a:t>
            </a:r>
            <a:r>
              <a:rPr lang="fa-IR" dirty="0"/>
              <a:t>حدود 30 تا 60 میلی گرم در روز </a:t>
            </a:r>
            <a:endParaRPr lang="en-US" dirty="0"/>
          </a:p>
          <a:p>
            <a:pPr algn="r" rtl="1">
              <a:buNone/>
            </a:pPr>
            <a:r>
              <a:rPr lang="en-US" dirty="0"/>
              <a:t>* </a:t>
            </a:r>
            <a:r>
              <a:rPr lang="fa-IR" dirty="0"/>
              <a:t>برای افراد مبتلا به نارسایی قلب و فشار خون بالا</a:t>
            </a:r>
            <a:r>
              <a:rPr lang="en-US" dirty="0"/>
              <a:t>: </a:t>
            </a:r>
            <a:r>
              <a:rPr lang="fa-IR" dirty="0"/>
              <a:t>حدود 50 تا150میلی گرم در روز </a:t>
            </a:r>
            <a:endParaRPr lang="en-US" dirty="0"/>
          </a:p>
          <a:p>
            <a:pPr algn="r" rtl="1">
              <a:buNone/>
            </a:pPr>
            <a:r>
              <a:rPr lang="fa-IR" b="1" dirty="0"/>
              <a:t>علل کمبود کوآنزیم</a:t>
            </a:r>
            <a:r>
              <a:rPr lang="en-US" b="1" dirty="0"/>
              <a:t> Q10</a:t>
            </a:r>
            <a:endParaRPr lang="en-US" dirty="0"/>
          </a:p>
          <a:p>
            <a:pPr algn="r" rtl="1">
              <a:buNone/>
            </a:pPr>
            <a:r>
              <a:rPr lang="en-US" dirty="0"/>
              <a:t>- </a:t>
            </a:r>
            <a:r>
              <a:rPr lang="fa-IR" dirty="0"/>
              <a:t>دریافت ناکافی به ویژه اگر نیاز به آن در اثر یک بیماری افزایش یابد</a:t>
            </a:r>
            <a:r>
              <a:rPr lang="en-US" dirty="0"/>
              <a:t>.</a:t>
            </a:r>
          </a:p>
          <a:p>
            <a:pPr algn="r" rtl="1">
              <a:buNone/>
            </a:pPr>
            <a:r>
              <a:rPr lang="en-US" dirty="0"/>
              <a:t>- </a:t>
            </a:r>
            <a:r>
              <a:rPr lang="fa-IR" dirty="0"/>
              <a:t>تولید ناکافی در بدن در نتیجه افزایش سن یا کمبود مواد معدنی مورد نیاز برای سنتز آن</a:t>
            </a:r>
            <a:endParaRPr lang="en-US" dirty="0"/>
          </a:p>
          <a:p>
            <a:pPr algn="r" rtl="1">
              <a:buNone/>
            </a:pPr>
            <a:r>
              <a:rPr lang="en-US" dirty="0"/>
              <a:t>- </a:t>
            </a:r>
            <a:r>
              <a:rPr lang="fa-IR" dirty="0"/>
              <a:t>نقص های ژنتیکی یا اکتسابی در سنتز یا متابولیسم</a:t>
            </a:r>
            <a:endParaRPr lang="en-US" dirty="0"/>
          </a:p>
          <a:p>
            <a:pPr algn="r" rtl="1">
              <a:buNone/>
            </a:pPr>
            <a:r>
              <a:rPr lang="en-US" dirty="0"/>
              <a:t>- </a:t>
            </a:r>
            <a:r>
              <a:rPr lang="fa-IR" dirty="0">
                <a:hlinkClick r:id="rId2"/>
              </a:rPr>
              <a:t>تداخلات</a:t>
            </a:r>
            <a:r>
              <a:rPr lang="en-US" dirty="0"/>
              <a:t> </a:t>
            </a:r>
            <a:r>
              <a:rPr lang="fa-IR" dirty="0"/>
              <a:t>دارویی</a:t>
            </a:r>
            <a:endParaRPr lang="en-US" dirty="0"/>
          </a:p>
          <a:p>
            <a:endParaRPr lang="en-US" dirty="0"/>
          </a:p>
          <a:p>
            <a:endParaRPr lang="en-US" dirty="0"/>
          </a:p>
        </p:txBody>
      </p:sp>
    </p:spTree>
  </p:cSld>
  <p:clrMapOvr>
    <a:masterClrMapping/>
  </p:clrMapOvr>
  <p:transition>
    <p:dissolv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fontScale="92500" lnSpcReduction="10000"/>
          </a:bodyPr>
          <a:lstStyle/>
          <a:p>
            <a:pPr algn="just" rtl="1"/>
            <a:r>
              <a:rPr lang="fa-IR" b="1" dirty="0"/>
              <a:t>مصرف مکمل کوآنزیم</a:t>
            </a:r>
            <a:r>
              <a:rPr lang="en-US" b="1" dirty="0"/>
              <a:t> Q10</a:t>
            </a:r>
            <a:endParaRPr lang="en-US" dirty="0"/>
          </a:p>
          <a:p>
            <a:pPr algn="just" rtl="1"/>
            <a:r>
              <a:rPr lang="fa-IR" dirty="0"/>
              <a:t>به دلیل اینکه کوآنزیم</a:t>
            </a:r>
            <a:r>
              <a:rPr lang="en-US" dirty="0"/>
              <a:t> Q10 </a:t>
            </a:r>
            <a:r>
              <a:rPr lang="fa-IR" dirty="0"/>
              <a:t>محلول در چربی است، وقتی به صورت کپسول های ژله ای نرم روغنی مصرف شود، نسبت به فرم های دیگر مکمل آن مثل قرص ها و کپسول ها، جذب بهتری خواهد داشت</a:t>
            </a:r>
            <a:r>
              <a:rPr lang="en-US" dirty="0"/>
              <a:t>. </a:t>
            </a:r>
          </a:p>
          <a:p>
            <a:pPr algn="just" rtl="1"/>
            <a:r>
              <a:rPr lang="fa-IR" dirty="0"/>
              <a:t>البته مصرف مکمل کوآنزیم</a:t>
            </a:r>
            <a:r>
              <a:rPr lang="en-US" dirty="0"/>
              <a:t> Q10 </a:t>
            </a:r>
            <a:r>
              <a:rPr lang="fa-IR" dirty="0"/>
              <a:t>در </a:t>
            </a:r>
            <a:r>
              <a:rPr lang="fa-IR" dirty="0">
                <a:hlinkClick r:id="rId2"/>
              </a:rPr>
              <a:t>زنان باردار </a:t>
            </a:r>
            <a:r>
              <a:rPr lang="fa-IR" dirty="0"/>
              <a:t>و </a:t>
            </a:r>
            <a:r>
              <a:rPr lang="fa-IR" dirty="0">
                <a:hlinkClick r:id="rId3"/>
              </a:rPr>
              <a:t>شیرده</a:t>
            </a:r>
            <a:r>
              <a:rPr lang="en-US" dirty="0"/>
              <a:t> </a:t>
            </a:r>
            <a:r>
              <a:rPr lang="fa-IR" dirty="0"/>
              <a:t>و </a:t>
            </a:r>
            <a:r>
              <a:rPr lang="fa-IR" dirty="0">
                <a:hlinkClick r:id="rId4"/>
              </a:rPr>
              <a:t>کودکان</a:t>
            </a:r>
            <a:r>
              <a:rPr lang="en-US" dirty="0"/>
              <a:t> </a:t>
            </a:r>
            <a:r>
              <a:rPr lang="fa-IR" dirty="0"/>
              <a:t>توصیه نمی شود</a:t>
            </a:r>
            <a:r>
              <a:rPr lang="en-US" dirty="0"/>
              <a:t>.</a:t>
            </a:r>
          </a:p>
          <a:p>
            <a:pPr algn="just" rtl="1"/>
            <a:r>
              <a:rPr lang="fa-IR" b="1" dirty="0"/>
              <a:t>عوارض جانبی</a:t>
            </a:r>
            <a:r>
              <a:rPr lang="en-US" b="1" dirty="0"/>
              <a:t>:</a:t>
            </a:r>
            <a:endParaRPr lang="en-US" dirty="0"/>
          </a:p>
          <a:p>
            <a:pPr algn="just" rtl="1"/>
            <a:r>
              <a:rPr lang="fa-IR" dirty="0"/>
              <a:t>به نظر می رسد کوآنزیم</a:t>
            </a:r>
            <a:r>
              <a:rPr lang="en-US" dirty="0"/>
              <a:t> Q10 </a:t>
            </a:r>
            <a:r>
              <a:rPr lang="fa-IR" dirty="0"/>
              <a:t>کاملا بی خطر باشد، اما گاهی در دوزهای بالاتر از 200 میلی گرم در روز، بروز علایم خفیف گوارشی مانند</a:t>
            </a:r>
            <a:r>
              <a:rPr lang="en-US" dirty="0"/>
              <a:t>:</a:t>
            </a:r>
          </a:p>
          <a:p>
            <a:pPr algn="just" rtl="1"/>
            <a:r>
              <a:rPr lang="en-US" dirty="0">
                <a:hlinkClick r:id="rId5"/>
              </a:rPr>
              <a:t> </a:t>
            </a:r>
            <a:r>
              <a:rPr lang="fa-IR" dirty="0">
                <a:hlinkClick r:id="rId5"/>
              </a:rPr>
              <a:t>تهوع</a:t>
            </a:r>
            <a:r>
              <a:rPr lang="en-US" dirty="0"/>
              <a:t> </a:t>
            </a:r>
            <a:r>
              <a:rPr lang="fa-IR" dirty="0"/>
              <a:t>و علایمی مانند گیجی و راش های پوستی حاصل از مصرف آن گزارش شده است</a:t>
            </a:r>
            <a:r>
              <a:rPr lang="en-US" dirty="0"/>
              <a:t>. </a:t>
            </a:r>
          </a:p>
        </p:txBody>
      </p:sp>
    </p:spTree>
  </p:cSld>
  <p:clrMapOvr>
    <a:masterClrMapping/>
  </p:clrMapOvr>
  <p:transition>
    <p:dissolv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b="1" dirty="0"/>
              <a:t>تاثیر کوآنزیم</a:t>
            </a:r>
            <a:r>
              <a:rPr lang="en-US" b="1" dirty="0"/>
              <a:t> Q10 </a:t>
            </a:r>
            <a:r>
              <a:rPr lang="fa-IR" b="1" dirty="0"/>
              <a:t>بر بیماری ها </a:t>
            </a:r>
            <a:endParaRPr lang="en-US" dirty="0"/>
          </a:p>
        </p:txBody>
      </p:sp>
      <p:sp>
        <p:nvSpPr>
          <p:cNvPr id="3" name="Content Placeholder 2"/>
          <p:cNvSpPr>
            <a:spLocks noGrp="1"/>
          </p:cNvSpPr>
          <p:nvPr>
            <p:ph sz="quarter" idx="1"/>
          </p:nvPr>
        </p:nvSpPr>
        <p:spPr>
          <a:xfrm>
            <a:off x="301752" y="1527048"/>
            <a:ext cx="8503920" cy="5330952"/>
          </a:xfrm>
        </p:spPr>
        <p:txBody>
          <a:bodyPr>
            <a:normAutofit/>
          </a:bodyPr>
          <a:lstStyle/>
          <a:p>
            <a:pPr algn="just" rtl="1"/>
            <a:r>
              <a:rPr lang="fa-IR" b="1" dirty="0"/>
              <a:t>فشار خون بالا</a:t>
            </a:r>
            <a:r>
              <a:rPr lang="en-US" dirty="0"/>
              <a:t>: </a:t>
            </a:r>
            <a:r>
              <a:rPr lang="fa-IR" dirty="0"/>
              <a:t>تحقیقات نشان می دهند که دریافت کوآنزیم</a:t>
            </a:r>
            <a:r>
              <a:rPr lang="en-US" dirty="0"/>
              <a:t> Q10 </a:t>
            </a:r>
            <a:r>
              <a:rPr lang="fa-IR" dirty="0"/>
              <a:t>به عنوان یک درمان کمکی در افراد مبتلا به </a:t>
            </a:r>
            <a:r>
              <a:rPr lang="fa-IR" dirty="0">
                <a:hlinkClick r:id="rId2"/>
              </a:rPr>
              <a:t>فشار خون بالا</a:t>
            </a:r>
            <a:r>
              <a:rPr lang="fa-IR" dirty="0"/>
              <a:t>، سبب کاهش فشار خون سیستولیک و دیاستولیک می شود</a:t>
            </a:r>
            <a:r>
              <a:rPr lang="en-US" dirty="0"/>
              <a:t>.</a:t>
            </a:r>
          </a:p>
          <a:p>
            <a:pPr algn="just" rtl="1"/>
            <a:r>
              <a:rPr lang="fa-IR" b="1" dirty="0"/>
              <a:t>بهبودی بعد از سکته قلبی</a:t>
            </a:r>
            <a:r>
              <a:rPr lang="en-US" dirty="0"/>
              <a:t>: </a:t>
            </a:r>
            <a:r>
              <a:rPr lang="fa-IR" dirty="0"/>
              <a:t>مطالعات نشان داده اند که دریافت مکمل کوآنزیم</a:t>
            </a:r>
            <a:r>
              <a:rPr lang="en-US" dirty="0"/>
              <a:t> Q10 </a:t>
            </a:r>
            <a:r>
              <a:rPr lang="fa-IR" dirty="0"/>
              <a:t>به طور قابل توجهی از بروز مشکلات وابسته به قلب بعد از سکته قلبی، مانند حملات آنژین صدری، آریتمی، حمله مجدد قلبی و یا مرگ های ناشی از آن می کاهد</a:t>
            </a:r>
            <a:r>
              <a:rPr lang="en-US" dirty="0"/>
              <a:t>. </a:t>
            </a:r>
            <a:r>
              <a:rPr lang="fa-IR" dirty="0"/>
              <a:t>همچنین هنگامی که این مکمل به همراه ماده معدنی</a:t>
            </a:r>
            <a:r>
              <a:rPr lang="en-US" dirty="0"/>
              <a:t> "</a:t>
            </a:r>
            <a:r>
              <a:rPr lang="fa-IR" dirty="0">
                <a:hlinkClick r:id="rId3"/>
              </a:rPr>
              <a:t>سلنیوم</a:t>
            </a:r>
            <a:r>
              <a:rPr lang="en-US" dirty="0"/>
              <a:t>" </a:t>
            </a:r>
            <a:r>
              <a:rPr lang="fa-IR" dirty="0"/>
              <a:t>دریافت شود، برای افراد بعد از </a:t>
            </a:r>
            <a:r>
              <a:rPr lang="fa-IR" dirty="0">
                <a:hlinkClick r:id="rId4"/>
              </a:rPr>
              <a:t>سکته قلبی</a:t>
            </a:r>
            <a:r>
              <a:rPr lang="en-US" dirty="0"/>
              <a:t> </a:t>
            </a:r>
            <a:r>
              <a:rPr lang="fa-IR" dirty="0"/>
              <a:t>مفید خواهد بود. البته باید توجه داشت که بعد از حمله قلبی، هر گونه گیاه دارویی یا مکمل زیر نظر پزشک مصرف شود</a:t>
            </a:r>
            <a:r>
              <a:rPr lang="en-US" dirty="0"/>
              <a:t>.</a:t>
            </a:r>
          </a:p>
          <a:p>
            <a:endParaRPr lang="en-US" dirty="0"/>
          </a:p>
        </p:txBody>
      </p:sp>
    </p:spTree>
  </p:cSld>
  <p:clrMapOvr>
    <a:masterClrMapping/>
  </p:clrMapOvr>
  <p:transition>
    <p:dissolve/>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algn="just" rtl="1"/>
            <a:r>
              <a:rPr lang="fa-IR" b="1" dirty="0"/>
              <a:t>بیماری پارکینسون</a:t>
            </a:r>
            <a:r>
              <a:rPr lang="en-US" dirty="0"/>
              <a:t>: </a:t>
            </a:r>
            <a:r>
              <a:rPr lang="fa-IR" dirty="0"/>
              <a:t>به نظر می رسد مصرف کوآنزیم</a:t>
            </a:r>
            <a:r>
              <a:rPr lang="en-US" dirty="0"/>
              <a:t> Q10 </a:t>
            </a:r>
            <a:r>
              <a:rPr lang="fa-IR" dirty="0"/>
              <a:t>در افراد مبتلا به بیماری </a:t>
            </a:r>
            <a:r>
              <a:rPr lang="fa-IR" dirty="0">
                <a:hlinkClick r:id="rId2"/>
              </a:rPr>
              <a:t>پارکینسون</a:t>
            </a:r>
            <a:r>
              <a:rPr lang="fa-IR" dirty="0"/>
              <a:t>، منجر به کند شدن پیشرفت این بیماری می شود</a:t>
            </a:r>
            <a:r>
              <a:rPr lang="en-US" dirty="0"/>
              <a:t>.</a:t>
            </a:r>
          </a:p>
          <a:p>
            <a:pPr algn="just" rtl="1"/>
            <a:r>
              <a:rPr lang="fa-IR" b="1" dirty="0"/>
              <a:t>دیابت</a:t>
            </a:r>
            <a:r>
              <a:rPr lang="en-US" b="1" dirty="0"/>
              <a:t>: </a:t>
            </a:r>
            <a:r>
              <a:rPr lang="fa-IR" dirty="0"/>
              <a:t>مطالعات نشان می دهند که داروهای خوراکی کاهند قند خون مانند</a:t>
            </a:r>
            <a:r>
              <a:rPr lang="en-US" dirty="0"/>
              <a:t> </a:t>
            </a:r>
            <a:r>
              <a:rPr lang="en-US" dirty="0" err="1"/>
              <a:t>Glyburide</a:t>
            </a:r>
            <a:r>
              <a:rPr lang="en-US" dirty="0"/>
              <a:t> </a:t>
            </a:r>
            <a:r>
              <a:rPr lang="fa-IR" dirty="0"/>
              <a:t>و</a:t>
            </a:r>
            <a:r>
              <a:rPr lang="en-US" dirty="0"/>
              <a:t> </a:t>
            </a:r>
            <a:r>
              <a:rPr lang="en-US" dirty="0" err="1"/>
              <a:t>Tolazamid</a:t>
            </a:r>
            <a:r>
              <a:rPr lang="en-US" dirty="0"/>
              <a:t> </a:t>
            </a:r>
            <a:r>
              <a:rPr lang="fa-IR" dirty="0"/>
              <a:t>ممکن است از تولید طبیعی کوآنزیم</a:t>
            </a:r>
            <a:r>
              <a:rPr lang="en-US" dirty="0"/>
              <a:t> Q10 </a:t>
            </a:r>
            <a:r>
              <a:rPr lang="fa-IR" dirty="0"/>
              <a:t>در بدن جلوگیری نمایند. همچنین شواهد نشان می دهند استفاده از این کوآنزیم در بهبود کنترل قند خون در </a:t>
            </a:r>
            <a:r>
              <a:rPr lang="fa-IR" dirty="0">
                <a:hlinkClick r:id="rId3"/>
              </a:rPr>
              <a:t>افراد دیابتی</a:t>
            </a:r>
            <a:r>
              <a:rPr lang="en-US" dirty="0"/>
              <a:t> </a:t>
            </a:r>
            <a:r>
              <a:rPr lang="fa-IR" dirty="0"/>
              <a:t>موثر است. پس در صورت دریافت مکمل کوآنزیم</a:t>
            </a:r>
            <a:r>
              <a:rPr lang="en-US" dirty="0"/>
              <a:t> Q10 </a:t>
            </a:r>
            <a:r>
              <a:rPr lang="fa-IR" dirty="0"/>
              <a:t>ممکن است نیاز به کاهش دوز دارو درمانی باشد</a:t>
            </a:r>
            <a:r>
              <a:rPr lang="en-US" dirty="0"/>
              <a:t>.</a:t>
            </a:r>
          </a:p>
        </p:txBody>
      </p:sp>
    </p:spTree>
  </p:cSld>
  <p:clrMapOvr>
    <a:masterClrMapping/>
  </p:clrMapOvr>
  <p:transition>
    <p:dissolve/>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1752" y="1527048"/>
            <a:ext cx="8503920" cy="4473720"/>
          </a:xfrm>
        </p:spPr>
        <p:txBody>
          <a:bodyPr>
            <a:normAutofit/>
          </a:bodyPr>
          <a:lstStyle/>
          <a:p>
            <a:pPr algn="just" rtl="1"/>
            <a:r>
              <a:rPr lang="fa-IR" b="1" dirty="0"/>
              <a:t>سرطان</a:t>
            </a:r>
            <a:r>
              <a:rPr lang="en-US" b="1" dirty="0"/>
              <a:t>: </a:t>
            </a:r>
            <a:r>
              <a:rPr lang="fa-IR" dirty="0"/>
              <a:t>کوآنزیم</a:t>
            </a:r>
            <a:r>
              <a:rPr lang="en-US" dirty="0"/>
              <a:t> Q10 </a:t>
            </a:r>
            <a:r>
              <a:rPr lang="fa-IR" dirty="0"/>
              <a:t>با افزایش قدرت سلول های سیستم ایمنی، سلول های </a:t>
            </a:r>
            <a:r>
              <a:rPr lang="fa-IR" dirty="0">
                <a:hlinkClick r:id="rId2"/>
              </a:rPr>
              <a:t>سرطانی</a:t>
            </a:r>
            <a:r>
              <a:rPr lang="en-US" dirty="0"/>
              <a:t> </a:t>
            </a:r>
            <a:r>
              <a:rPr lang="fa-IR" dirty="0"/>
              <a:t>را از بین برده و از تکثیر آن ها پیشگیری می نماید</a:t>
            </a:r>
            <a:r>
              <a:rPr lang="en-US" dirty="0"/>
              <a:t>.</a:t>
            </a:r>
          </a:p>
          <a:p>
            <a:pPr algn="just" rtl="1"/>
            <a:r>
              <a:rPr lang="fa-IR" b="1" dirty="0"/>
              <a:t>میگرن</a:t>
            </a:r>
            <a:r>
              <a:rPr lang="en-US" b="1" dirty="0"/>
              <a:t>: </a:t>
            </a:r>
            <a:r>
              <a:rPr lang="fa-IR" dirty="0"/>
              <a:t>تحقیقات نشان داده اند که دریافت روزانه کوآنزیم</a:t>
            </a:r>
            <a:r>
              <a:rPr lang="en-US" dirty="0"/>
              <a:t> Q10 </a:t>
            </a:r>
            <a:r>
              <a:rPr lang="fa-IR" dirty="0"/>
              <a:t>سبب کاهش دفعات و طول مدت حمله های </a:t>
            </a:r>
            <a:r>
              <a:rPr lang="fa-IR" dirty="0">
                <a:hlinkClick r:id="rId3"/>
              </a:rPr>
              <a:t>میگرنی</a:t>
            </a:r>
            <a:r>
              <a:rPr lang="en-US" dirty="0"/>
              <a:t> </a:t>
            </a:r>
            <a:r>
              <a:rPr lang="fa-IR" dirty="0"/>
              <a:t>شده است</a:t>
            </a:r>
            <a:r>
              <a:rPr lang="en-US" dirty="0"/>
              <a:t>.</a:t>
            </a:r>
          </a:p>
          <a:p>
            <a:pPr algn="just" rtl="1"/>
            <a:r>
              <a:rPr lang="fa-IR" b="1" dirty="0"/>
              <a:t>جراحی قلب</a:t>
            </a:r>
            <a:r>
              <a:rPr lang="en-US" b="1" dirty="0"/>
              <a:t>: </a:t>
            </a:r>
            <a:r>
              <a:rPr lang="fa-IR" dirty="0"/>
              <a:t>مطالعات نشان داده اند که دریافت مکمل های خوراکی کوآنزیم</a:t>
            </a:r>
            <a:r>
              <a:rPr lang="en-US" dirty="0"/>
              <a:t> Q10 </a:t>
            </a:r>
            <a:r>
              <a:rPr lang="fa-IR" dirty="0"/>
              <a:t>دو هفته قبل از عمل جراحی قلب، اثر مثبتی در بهبود عملکرد قلب بعد از جراحی دارد و مدت زمان اقامت در بیمارستان را کوتاه می کند</a:t>
            </a:r>
            <a:r>
              <a:rPr lang="en-US" dirty="0"/>
              <a:t>. </a:t>
            </a:r>
          </a:p>
        </p:txBody>
      </p:sp>
    </p:spTree>
  </p:cSld>
  <p:clrMapOvr>
    <a:masterClrMapping/>
  </p:clrMapOvr>
  <p:transition>
    <p:dissolv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57158" y="1714488"/>
            <a:ext cx="8503920" cy="6429420"/>
          </a:xfrm>
        </p:spPr>
        <p:txBody>
          <a:bodyPr>
            <a:normAutofit/>
          </a:bodyPr>
          <a:lstStyle/>
          <a:p>
            <a:pPr algn="just" rtl="1"/>
            <a:r>
              <a:rPr lang="fa-IR" b="1" dirty="0"/>
              <a:t>نارسایی احتقانی قلب</a:t>
            </a:r>
            <a:r>
              <a:rPr lang="en-US" dirty="0"/>
              <a:t>(CHF): </a:t>
            </a:r>
            <a:r>
              <a:rPr lang="fa-IR" dirty="0"/>
              <a:t>برخی مطالعات نشان می دهند که کوآنزیم </a:t>
            </a:r>
            <a:r>
              <a:rPr lang="en-US" dirty="0"/>
              <a:t>Q10 </a:t>
            </a:r>
            <a:r>
              <a:rPr lang="fa-IR" dirty="0"/>
              <a:t>می تواند در درمان </a:t>
            </a:r>
            <a:r>
              <a:rPr lang="fa-IR" dirty="0">
                <a:hlinkClick r:id="rId2"/>
              </a:rPr>
              <a:t>نارسایی احتقانی قلب</a:t>
            </a:r>
            <a:r>
              <a:rPr lang="en-US" dirty="0"/>
              <a:t> </a:t>
            </a:r>
            <a:r>
              <a:rPr lang="fa-IR" dirty="0"/>
              <a:t>مفید باشد. اما به یاد داشته باشید که از این ترکیب در کنار درمان های متداول استفاده می شود، نه جای آن ها. برخی علایم شایع مرتبط با این بیماری، گردش خون ناکافی، تنفس کوتاه، خستگی و ادم می باشند و از علل متداول</a:t>
            </a:r>
            <a:r>
              <a:rPr lang="en-US" dirty="0"/>
              <a:t> CHF </a:t>
            </a:r>
            <a:r>
              <a:rPr lang="fa-IR" dirty="0"/>
              <a:t>می توان به بیماری عروق کرونری، حمله قلبی، فشار خون بالا، افزایش سن و کاردیو میوپاتی (اختلال عضله قلب) اشاره نمود. افراد مبتلا به</a:t>
            </a:r>
            <a:r>
              <a:rPr lang="en-US" dirty="0"/>
              <a:t> CHF </a:t>
            </a:r>
            <a:r>
              <a:rPr lang="fa-IR" dirty="0"/>
              <a:t>نسبت به افراد سالم، سطح کوآنزیم</a:t>
            </a:r>
            <a:r>
              <a:rPr lang="en-US" dirty="0"/>
              <a:t> Q10 </a:t>
            </a:r>
            <a:r>
              <a:rPr lang="fa-IR" dirty="0"/>
              <a:t>کمتری در سلول های عضلانی قلب خود دارند</a:t>
            </a:r>
            <a:r>
              <a:rPr lang="en-US" dirty="0"/>
              <a:t>.</a:t>
            </a:r>
          </a:p>
          <a:p>
            <a:endParaRPr lang="en-US" dirty="0"/>
          </a:p>
        </p:txBody>
      </p:sp>
    </p:spTree>
  </p:cSld>
  <p:clrMapOvr>
    <a:masterClrMapping/>
  </p:clrMapOvr>
  <p:transition>
    <p:dissolve/>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algn="just" rtl="1"/>
            <a:r>
              <a:rPr lang="fa-IR" b="1" dirty="0"/>
              <a:t>کاردیومیوپاتی</a:t>
            </a:r>
            <a:r>
              <a:rPr lang="en-US" dirty="0"/>
              <a:t>: </a:t>
            </a:r>
            <a:r>
              <a:rPr lang="fa-IR" dirty="0"/>
              <a:t>این بیماری، یک نام عمومی است و به حالتی اطلاق می شود که عضله قلب دچار اختلال شود. برخی مطالعات پیشنهاد می کنند که مکمل کوآنزیم </a:t>
            </a:r>
            <a:r>
              <a:rPr lang="en-US" dirty="0"/>
              <a:t>Q10 </a:t>
            </a:r>
            <a:r>
              <a:rPr lang="fa-IR" dirty="0"/>
              <a:t>برای برخی از فرم های کاردیومیوپاتی یا بیماری های عضله قلبی مفید است</a:t>
            </a:r>
            <a:r>
              <a:rPr lang="en-US" dirty="0"/>
              <a:t>.</a:t>
            </a:r>
          </a:p>
          <a:p>
            <a:pPr algn="just" rtl="1"/>
            <a:r>
              <a:rPr lang="fa-IR" b="1" dirty="0"/>
              <a:t>سایر بیماری ها</a:t>
            </a:r>
            <a:r>
              <a:rPr lang="en-US" b="1" dirty="0"/>
              <a:t>: </a:t>
            </a:r>
            <a:r>
              <a:rPr lang="fa-IR" dirty="0"/>
              <a:t>تحقیقات دیگر درباره ی اثرات بالقوه کوآنزیم</a:t>
            </a:r>
            <a:r>
              <a:rPr lang="en-US" dirty="0"/>
              <a:t> Q10 </a:t>
            </a:r>
            <a:r>
              <a:rPr lang="fa-IR" dirty="0"/>
              <a:t>بر </a:t>
            </a:r>
            <a:r>
              <a:rPr lang="fa-IR" dirty="0">
                <a:hlinkClick r:id="rId2"/>
              </a:rPr>
              <a:t>سرطان سینه</a:t>
            </a:r>
            <a:r>
              <a:rPr lang="en-US" dirty="0"/>
              <a:t> </a:t>
            </a:r>
            <a:r>
              <a:rPr lang="fa-IR" dirty="0"/>
              <a:t>، </a:t>
            </a:r>
            <a:r>
              <a:rPr lang="fa-IR" dirty="0">
                <a:hlinkClick r:id="rId3"/>
              </a:rPr>
              <a:t>ایدز</a:t>
            </a:r>
            <a:r>
              <a:rPr lang="fa-IR" dirty="0"/>
              <a:t>، بیماری های اطراف دندان و </a:t>
            </a:r>
            <a:r>
              <a:rPr lang="fa-IR" dirty="0">
                <a:hlinkClick r:id="rId4"/>
              </a:rPr>
              <a:t>آلزایمر</a:t>
            </a:r>
            <a:r>
              <a:rPr lang="en-US" dirty="0"/>
              <a:t> </a:t>
            </a:r>
            <a:r>
              <a:rPr lang="fa-IR" dirty="0"/>
              <a:t>در حال انجام است</a:t>
            </a:r>
            <a:r>
              <a:rPr lang="en-US" dirty="0"/>
              <a:t>.</a:t>
            </a:r>
          </a:p>
          <a:p>
            <a:endParaRPr lang="en-US" dirty="0"/>
          </a:p>
        </p:txBody>
      </p:sp>
    </p:spTree>
  </p:cSld>
  <p:clrMapOvr>
    <a:masterClrMapping/>
  </p:clrMapOvr>
  <p:transition>
    <p:dissolve/>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رويال ژل</a:t>
            </a:r>
            <a:endParaRPr lang="en-US" dirty="0"/>
          </a:p>
        </p:txBody>
      </p:sp>
      <p:sp>
        <p:nvSpPr>
          <p:cNvPr id="3" name="Content Placeholder 2"/>
          <p:cNvSpPr>
            <a:spLocks noGrp="1"/>
          </p:cNvSpPr>
          <p:nvPr>
            <p:ph sz="quarter" idx="1"/>
          </p:nvPr>
        </p:nvSpPr>
        <p:spPr/>
        <p:txBody>
          <a:bodyPr>
            <a:normAutofit fontScale="85000" lnSpcReduction="20000"/>
          </a:bodyPr>
          <a:lstStyle/>
          <a:p>
            <a:pPr algn="just" rtl="1"/>
            <a:r>
              <a:rPr lang="fa-IR" sz="2900" dirty="0"/>
              <a:t>خواص درماني ژله شاهي زنبورعسل (رويال ژل) : ژله شاهي كه زنبوران عسل آن را توليد مي كنند از خوردن گرده گل حاصل مي شود و از غدا هاي حلقي زنبوران دايه مي تراود . اين ماده ژلاتيني با رنگ سفيد و درخشندگي هاي صدفي در برخي از كشورها چون آمريكا،فرانسه،انگلستان،ايتاليا، آلمان و ... به رويال ژل معروف شده است .ژله شاهي سرشار از هورمونهاي آميزشي و ويتامين </a:t>
            </a:r>
            <a:r>
              <a:rPr lang="en-US" sz="2900" dirty="0"/>
              <a:t>E</a:t>
            </a:r>
            <a:r>
              <a:rPr lang="fa-IR" sz="2900" dirty="0"/>
              <a:t> است كه فعاليت هاي آميزشي را تحريك مي كند و دارويي عالي براي پيشگيري موقت پيري زودرس است .</a:t>
            </a:r>
            <a:endParaRPr lang="en-US" sz="2900" dirty="0"/>
          </a:p>
          <a:p>
            <a:pPr algn="just" rtl="1"/>
            <a:r>
              <a:rPr lang="fa-IR" sz="2900" dirty="0"/>
              <a:t>رويال ژل در ساختن مواد حافظ پوست يكي از عناصر اساسي است، اثرش مربوط به ويتامينها ، بويژه اسيد يانتوليك است . ژله شاهي با نتايج موفقيت آميز در مورد بيماريهاي قلب و رگها ، لوله گوارش ، پاركينسون و ... به كار رفته است . رويال ژل سرشار از استيل كولين است كه موجب گشاد شدن رگهاي خوني مي شود و بويژه براي اشخاص دچار فشار خون توصيه شده است و باعث تنظيم فشار خون ميشود . </a:t>
            </a:r>
            <a:endParaRPr lang="en-US" sz="2900" dirty="0"/>
          </a:p>
        </p:txBody>
      </p:sp>
    </p:spTree>
  </p:cSld>
  <p:clrMapOvr>
    <a:masterClrMapping/>
  </p:clrMapOvr>
  <p:transition>
    <p:dissolv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algn="just" rtl="1"/>
            <a:r>
              <a:rPr lang="fa-IR" sz="2800" dirty="0"/>
              <a:t>رويال ژل در موارد كم خوني ، ناراحتيهاي اعصاب و روان ، آلزايمر ، ضعف عمومي بدن بسيار موثر مي باشد . به علاوه داراي خاصيت انرژی زايي فوق العاده اي هست .</a:t>
            </a:r>
            <a:endParaRPr lang="en-US" sz="2800" dirty="0"/>
          </a:p>
          <a:p>
            <a:pPr algn="just" rtl="1"/>
            <a:r>
              <a:rPr lang="fa-IR" sz="2800" dirty="0"/>
              <a:t>مقدار مصرف : روزي دو بار </a:t>
            </a:r>
            <a:endParaRPr lang="en-US" sz="2800" dirty="0"/>
          </a:p>
          <a:p>
            <a:pPr algn="just" rtl="1"/>
            <a:r>
              <a:rPr lang="fa-IR" sz="2800" dirty="0"/>
              <a:t>بزرگسالان : 1 قاشق چايخوري قبل از صبحانه و عصرانه</a:t>
            </a:r>
            <a:endParaRPr lang="en-US" sz="2800" dirty="0"/>
          </a:p>
          <a:p>
            <a:pPr algn="just" rtl="1"/>
            <a:r>
              <a:rPr lang="fa-IR" sz="2800" dirty="0"/>
              <a:t>اطفال زير 5 سال : نصف قاشق چايخوري قبل از صبحانه و عصرانه</a:t>
            </a:r>
            <a:endParaRPr lang="en-US" sz="2800" dirty="0"/>
          </a:p>
          <a:p>
            <a:pPr algn="just" rtl="1"/>
            <a:r>
              <a:rPr lang="fa-IR" sz="2800" dirty="0"/>
              <a:t>تركيبات موجود در ژله شاهي :</a:t>
            </a:r>
            <a:endParaRPr lang="en-US" sz="2800" dirty="0"/>
          </a:p>
          <a:p>
            <a:pPr algn="just" rtl="1"/>
            <a:r>
              <a:rPr lang="fa-IR" sz="2800" b="1" dirty="0"/>
              <a:t>ویتامین های</a:t>
            </a:r>
            <a:r>
              <a:rPr lang="en-US" sz="2800" b="1" dirty="0"/>
              <a:t>E </a:t>
            </a:r>
            <a:r>
              <a:rPr lang="fa-IR" sz="2800" b="1" dirty="0"/>
              <a:t>،  </a:t>
            </a:r>
            <a:r>
              <a:rPr lang="en-US" sz="2800" b="1" dirty="0"/>
              <a:t>B2</a:t>
            </a:r>
            <a:r>
              <a:rPr lang="fa-IR" sz="2800" b="1" dirty="0"/>
              <a:t> ، </a:t>
            </a:r>
            <a:r>
              <a:rPr lang="en-US" sz="2800" b="1" dirty="0"/>
              <a:t>B1</a:t>
            </a:r>
            <a:r>
              <a:rPr lang="fa-IR" sz="2800" b="1" dirty="0"/>
              <a:t> ، </a:t>
            </a:r>
            <a:r>
              <a:rPr lang="en-US" sz="2800" b="1" dirty="0"/>
              <a:t>A</a:t>
            </a:r>
            <a:r>
              <a:rPr lang="fa-IR" sz="2800" b="1" dirty="0"/>
              <a:t>،  </a:t>
            </a:r>
            <a:r>
              <a:rPr lang="en-US" sz="2800" b="1" dirty="0"/>
              <a:t>B12</a:t>
            </a:r>
            <a:r>
              <a:rPr lang="fa-IR" sz="2800" b="1" dirty="0"/>
              <a:t> ،</a:t>
            </a:r>
            <a:r>
              <a:rPr lang="en-US" sz="2800" b="1" dirty="0"/>
              <a:t>B6 </a:t>
            </a:r>
            <a:r>
              <a:rPr lang="fa-IR" sz="2800" b="1" dirty="0"/>
              <a:t> ، تركيبات ناشناخته ريتينول و ویتامین </a:t>
            </a:r>
            <a:r>
              <a:rPr lang="en-US" sz="2800" b="1" dirty="0"/>
              <a:t>C</a:t>
            </a:r>
          </a:p>
          <a:p>
            <a:endParaRPr lang="en-US" dirty="0"/>
          </a:p>
        </p:txBody>
      </p:sp>
    </p:spTree>
  </p:cSld>
  <p:clrMapOvr>
    <a:masterClrMapping/>
  </p:clrMapOvr>
  <p:transition>
    <p:dissolve/>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سلنیم</a:t>
            </a:r>
            <a:endParaRPr lang="en-US" b="1" dirty="0"/>
          </a:p>
        </p:txBody>
      </p:sp>
      <p:sp>
        <p:nvSpPr>
          <p:cNvPr id="3" name="Content Placeholder 2"/>
          <p:cNvSpPr>
            <a:spLocks noGrp="1"/>
          </p:cNvSpPr>
          <p:nvPr>
            <p:ph sz="quarter" idx="1"/>
          </p:nvPr>
        </p:nvSpPr>
        <p:spPr>
          <a:xfrm>
            <a:off x="301752" y="1142984"/>
            <a:ext cx="8503920" cy="5715016"/>
          </a:xfrm>
        </p:spPr>
        <p:txBody>
          <a:bodyPr>
            <a:normAutofit/>
          </a:bodyPr>
          <a:lstStyle/>
          <a:p>
            <a:pPr algn="just" rtl="1">
              <a:buNone/>
            </a:pPr>
            <a:endParaRPr lang="en-US" dirty="0"/>
          </a:p>
          <a:p>
            <a:pPr algn="just" rtl="1">
              <a:buNone/>
            </a:pPr>
            <a:r>
              <a:rPr lang="fa-IR" dirty="0"/>
              <a:t>سلنیم یکی ازاملاح معدنی ضروری برای تامین سلامتی است ولی نیاز بدن به آن بسیار اندک است. سلنیم با پروتئین ها ترکیب می شود و تولید موادی به نام سلنوپروتئین می کند که از آنزیمهای آنتی اکسیدانی مهم است. خواص آنتی اکسیدانی سلنوپروتئین ها به پیشگیری از تخریب سلولی ناشی از رادیکالهای آزاد کمک می کند. رادیکالهای آزاد محصولات فرعی متابولیسم اکسیژن هستند که ممکن است در پیشرفت بیمارهای مزمن مانند سرطان و بیماری قلبی سهیم باشند. سلنو-پروتئین های دیگر به تنظیم عملکرد تیروئید کمک می کنند. </a:t>
            </a:r>
            <a:endParaRPr lang="en-US" dirty="0"/>
          </a:p>
          <a:p>
            <a:endParaRPr lang="en-US" dirty="0"/>
          </a:p>
        </p:txBody>
      </p:sp>
    </p:spTree>
  </p:cSld>
  <p:clrMapOvr>
    <a:masterClrMapping/>
  </p:clrMapOvr>
  <p:transition>
    <p:dissolv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20" y="500042"/>
            <a:ext cx="8534400" cy="758952"/>
          </a:xfrm>
        </p:spPr>
        <p:txBody>
          <a:bodyPr>
            <a:normAutofit fontScale="90000"/>
          </a:bodyPr>
          <a:lstStyle/>
          <a:p>
            <a:r>
              <a:rPr lang="fa-IR" sz="3600" b="1" dirty="0"/>
              <a:t>منابع غذایی سلنیم</a:t>
            </a:r>
            <a:r>
              <a:rPr lang="fa-IR" b="1" dirty="0"/>
              <a:t>: </a:t>
            </a:r>
            <a:r>
              <a:rPr lang="en-US" b="1" dirty="0"/>
              <a:t/>
            </a:r>
            <a:br>
              <a:rPr lang="en-US" b="1" dirty="0"/>
            </a:br>
            <a:endParaRPr lang="en-US" dirty="0"/>
          </a:p>
        </p:txBody>
      </p:sp>
      <p:sp>
        <p:nvSpPr>
          <p:cNvPr id="3" name="Content Placeholder 2"/>
          <p:cNvSpPr>
            <a:spLocks noGrp="1"/>
          </p:cNvSpPr>
          <p:nvPr>
            <p:ph sz="quarter" idx="1"/>
          </p:nvPr>
        </p:nvSpPr>
        <p:spPr/>
        <p:txBody>
          <a:bodyPr>
            <a:normAutofit lnSpcReduction="10000"/>
          </a:bodyPr>
          <a:lstStyle/>
          <a:p>
            <a:pPr algn="just" rtl="1">
              <a:buNone/>
            </a:pPr>
            <a:r>
              <a:rPr lang="fa-IR" dirty="0"/>
              <a:t>در بیشتر کشورهای دنیا غذاهای گیاهی منابع غذایی عمده سلنیم هستند. محتوی سلنیم غذاها به محتوی سلنیم خاکی که گیاه در آن رشد می کند، بستگی دارد. کمبود سلنیم اغلب در نواحی که سلنیم خاک پایین است، وجود دارد. این ماده دربعضی از انواع گوشت و غذاهای دریایی یافت می شود. حیواناتی که از گیاهان پرورش یافته در مناطق غنی از سلنیم استفاده می کنند، سطح سلنیم گوشتشان بالاتر است. بطور کلی منابع غذایی سلنیم شامل: مغزها (خشکبار)، ماهی تن ، گوشت گوساله، بوقلمون، مرغ، مخمر آبجو، سبوس گندم ، تخمه آفتابگردان، سیر ، دانه ها ، گردو، کشمش، امعاء واحشاء مانند جگر، قلوه و انوع ماهیهای آب شور وشیرین (ماهی آزاد، شمشیر ماهی ، ماهی خال مخالی (</a:t>
            </a:r>
            <a:r>
              <a:rPr lang="en-US" dirty="0"/>
              <a:t>mackerel</a:t>
            </a:r>
            <a:r>
              <a:rPr lang="fa-IR" dirty="0"/>
              <a:t> ) و هالیبوت) است. </a:t>
            </a:r>
            <a:endParaRPr lang="en-US" dirty="0"/>
          </a:p>
          <a:p>
            <a:endParaRPr lang="en-US" dirty="0"/>
          </a:p>
        </p:txBody>
      </p:sp>
    </p:spTree>
  </p:cSld>
  <p:clrMapOvr>
    <a:masterClrMapping/>
  </p:clrMapOvr>
  <p:transition>
    <p:dissolve/>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1752" y="1527048"/>
            <a:ext cx="8503920" cy="7902744"/>
          </a:xfrm>
        </p:spPr>
        <p:txBody>
          <a:bodyPr>
            <a:normAutofit/>
          </a:bodyPr>
          <a:lstStyle/>
          <a:p>
            <a:pPr algn="just" rtl="1"/>
            <a:r>
              <a:rPr lang="fa-IR" dirty="0"/>
              <a:t>میزان مورد نیاز افراد: </a:t>
            </a:r>
          </a:p>
          <a:p>
            <a:pPr algn="just" rtl="1"/>
            <a:endParaRPr lang="fa-IR" dirty="0"/>
          </a:p>
          <a:p>
            <a:pPr algn="just" rtl="1"/>
            <a:endParaRPr lang="fa-IR" dirty="0"/>
          </a:p>
          <a:p>
            <a:pPr algn="just" rtl="1"/>
            <a:endParaRPr lang="fa-IR" dirty="0"/>
          </a:p>
          <a:p>
            <a:pPr algn="just" rtl="1"/>
            <a:endParaRPr lang="fa-IR" dirty="0"/>
          </a:p>
          <a:p>
            <a:pPr algn="just" rtl="1"/>
            <a:endParaRPr lang="en-US" dirty="0"/>
          </a:p>
          <a:p>
            <a:pPr algn="just"/>
            <a:endParaRPr lang="en-US" dirty="0"/>
          </a:p>
        </p:txBody>
      </p:sp>
      <p:graphicFrame>
        <p:nvGraphicFramePr>
          <p:cNvPr id="6" name="Table 5"/>
          <p:cNvGraphicFramePr>
            <a:graphicFrameLocks noGrp="1"/>
          </p:cNvGraphicFramePr>
          <p:nvPr/>
        </p:nvGraphicFramePr>
        <p:xfrm>
          <a:off x="357154" y="2071681"/>
          <a:ext cx="8429688" cy="4244032"/>
        </p:xfrm>
        <a:graphic>
          <a:graphicData uri="http://schemas.openxmlformats.org/drawingml/2006/table">
            <a:tbl>
              <a:tblPr rtl="1" firstRow="1" bandRow="1">
                <a:tableStyleId>{5C22544A-7EE6-4342-B048-85BDC9FD1C3A}</a:tableStyleId>
              </a:tblPr>
              <a:tblGrid>
                <a:gridCol w="2107422"/>
                <a:gridCol w="2107422"/>
                <a:gridCol w="2107422"/>
                <a:gridCol w="2107422"/>
              </a:tblGrid>
              <a:tr h="649309">
                <a:tc>
                  <a:txBody>
                    <a:bodyPr/>
                    <a:lstStyle/>
                    <a:p>
                      <a:pPr algn="ctr" rtl="1">
                        <a:lnSpc>
                          <a:spcPct val="115000"/>
                        </a:lnSpc>
                        <a:spcAft>
                          <a:spcPts val="1000"/>
                        </a:spcAft>
                      </a:pPr>
                      <a:r>
                        <a:rPr lang="fa-IR" sz="2000" b="1">
                          <a:latin typeface="Calibri"/>
                          <a:ea typeface="Calibri"/>
                          <a:cs typeface="Arial"/>
                        </a:rPr>
                        <a:t>شیردهی (میکروگرم/ روز) </a:t>
                      </a:r>
                      <a:endParaRPr lang="en-US" sz="2000" b="1">
                        <a:latin typeface="Calibri"/>
                        <a:ea typeface="Calibri"/>
                        <a:cs typeface="Arial"/>
                      </a:endParaRPr>
                    </a:p>
                  </a:txBody>
                  <a:tcPr marL="0" marR="0" marT="0" marB="0"/>
                </a:tc>
                <a:tc>
                  <a:txBody>
                    <a:bodyPr/>
                    <a:lstStyle/>
                    <a:p>
                      <a:pPr algn="ctr" rtl="1">
                        <a:lnSpc>
                          <a:spcPct val="115000"/>
                        </a:lnSpc>
                        <a:spcAft>
                          <a:spcPts val="1000"/>
                        </a:spcAft>
                      </a:pPr>
                      <a:r>
                        <a:rPr lang="fa-IR" sz="2000" b="1">
                          <a:latin typeface="Calibri"/>
                          <a:ea typeface="Calibri"/>
                          <a:cs typeface="Arial"/>
                        </a:rPr>
                        <a:t>بارداری (میکروگرم/ روز) </a:t>
                      </a:r>
                      <a:endParaRPr lang="en-US" sz="2000" b="1">
                        <a:latin typeface="Calibri"/>
                        <a:ea typeface="Calibri"/>
                        <a:cs typeface="Arial"/>
                      </a:endParaRPr>
                    </a:p>
                  </a:txBody>
                  <a:tcPr marL="0" marR="0" marT="0" marB="0"/>
                </a:tc>
                <a:tc>
                  <a:txBody>
                    <a:bodyPr/>
                    <a:lstStyle/>
                    <a:p>
                      <a:pPr algn="ctr" rtl="1">
                        <a:lnSpc>
                          <a:spcPct val="115000"/>
                        </a:lnSpc>
                        <a:spcAft>
                          <a:spcPts val="1000"/>
                        </a:spcAft>
                      </a:pPr>
                      <a:r>
                        <a:rPr lang="fa-IR" sz="2000" b="1">
                          <a:latin typeface="Calibri"/>
                          <a:ea typeface="Calibri"/>
                          <a:cs typeface="Arial"/>
                        </a:rPr>
                        <a:t>مردان/ زنان (میکروگرم/ روز) </a:t>
                      </a:r>
                      <a:endParaRPr lang="en-US" sz="2000" b="1">
                        <a:latin typeface="Calibri"/>
                        <a:ea typeface="Calibri"/>
                        <a:cs typeface="Arial"/>
                      </a:endParaRPr>
                    </a:p>
                  </a:txBody>
                  <a:tcPr marL="0" marR="0" marT="0" marB="0"/>
                </a:tc>
                <a:tc>
                  <a:txBody>
                    <a:bodyPr/>
                    <a:lstStyle/>
                    <a:p>
                      <a:pPr algn="ctr" rtl="1">
                        <a:lnSpc>
                          <a:spcPct val="115000"/>
                        </a:lnSpc>
                        <a:spcAft>
                          <a:spcPts val="1000"/>
                        </a:spcAft>
                      </a:pPr>
                      <a:r>
                        <a:rPr lang="fa-IR" sz="2000" b="1" dirty="0">
                          <a:latin typeface="Calibri"/>
                          <a:ea typeface="Calibri"/>
                          <a:cs typeface="Arial"/>
                        </a:rPr>
                        <a:t>سن (سال) </a:t>
                      </a:r>
                      <a:endParaRPr lang="en-US" sz="2000" b="1" dirty="0">
                        <a:latin typeface="Calibri"/>
                        <a:ea typeface="Calibri"/>
                        <a:cs typeface="Arial"/>
                      </a:endParaRPr>
                    </a:p>
                  </a:txBody>
                  <a:tcPr marL="0" marR="0" marT="0" marB="0"/>
                </a:tc>
              </a:tr>
              <a:tr h="509362">
                <a:tc>
                  <a:txBody>
                    <a:bodyPr/>
                    <a:lstStyle/>
                    <a:p>
                      <a:pPr algn="ctr" rtl="1">
                        <a:lnSpc>
                          <a:spcPct val="115000"/>
                        </a:lnSpc>
                        <a:spcAft>
                          <a:spcPts val="1000"/>
                        </a:spcAft>
                      </a:pPr>
                      <a:r>
                        <a:rPr lang="fa-IR" sz="2000" b="1">
                          <a:latin typeface="Calibri"/>
                          <a:ea typeface="Calibri"/>
                          <a:cs typeface="Arial"/>
                        </a:rPr>
                        <a:t>- </a:t>
                      </a:r>
                      <a:endParaRPr lang="en-US" sz="2000" b="1">
                        <a:latin typeface="Calibri"/>
                        <a:ea typeface="Calibri"/>
                        <a:cs typeface="Arial"/>
                      </a:endParaRPr>
                    </a:p>
                  </a:txBody>
                  <a:tcPr marL="0" marR="0" marT="0" marB="0"/>
                </a:tc>
                <a:tc>
                  <a:txBody>
                    <a:bodyPr/>
                    <a:lstStyle/>
                    <a:p>
                      <a:pPr algn="ctr" rtl="1">
                        <a:lnSpc>
                          <a:spcPct val="115000"/>
                        </a:lnSpc>
                        <a:spcAft>
                          <a:spcPts val="1000"/>
                        </a:spcAft>
                      </a:pPr>
                      <a:r>
                        <a:rPr lang="fa-IR" sz="2000" b="1">
                          <a:latin typeface="Calibri"/>
                          <a:ea typeface="Calibri"/>
                          <a:cs typeface="Arial"/>
                        </a:rPr>
                        <a:t>- </a:t>
                      </a:r>
                      <a:endParaRPr lang="en-US" sz="2000" b="1">
                        <a:latin typeface="Calibri"/>
                        <a:ea typeface="Calibri"/>
                        <a:cs typeface="Arial"/>
                      </a:endParaRPr>
                    </a:p>
                  </a:txBody>
                  <a:tcPr marL="0" marR="0" marT="0" marB="0"/>
                </a:tc>
                <a:tc>
                  <a:txBody>
                    <a:bodyPr/>
                    <a:lstStyle/>
                    <a:p>
                      <a:pPr algn="ctr" rtl="1">
                        <a:lnSpc>
                          <a:spcPct val="115000"/>
                        </a:lnSpc>
                        <a:spcAft>
                          <a:spcPts val="1000"/>
                        </a:spcAft>
                      </a:pPr>
                      <a:r>
                        <a:rPr lang="fa-IR" sz="2000" b="1">
                          <a:latin typeface="Calibri"/>
                          <a:ea typeface="Calibri"/>
                          <a:cs typeface="Arial"/>
                        </a:rPr>
                        <a:t>15 </a:t>
                      </a:r>
                      <a:endParaRPr lang="en-US" sz="2000" b="1">
                        <a:latin typeface="Calibri"/>
                        <a:ea typeface="Calibri"/>
                        <a:cs typeface="Arial"/>
                      </a:endParaRPr>
                    </a:p>
                  </a:txBody>
                  <a:tcPr marL="0" marR="0" marT="0" marB="0"/>
                </a:tc>
                <a:tc>
                  <a:txBody>
                    <a:bodyPr/>
                    <a:lstStyle/>
                    <a:p>
                      <a:pPr algn="ctr" rtl="1">
                        <a:lnSpc>
                          <a:spcPct val="115000"/>
                        </a:lnSpc>
                        <a:spcAft>
                          <a:spcPts val="1000"/>
                        </a:spcAft>
                      </a:pPr>
                      <a:r>
                        <a:rPr lang="fa-IR" sz="2000" b="1" dirty="0">
                          <a:latin typeface="Calibri"/>
                          <a:ea typeface="Calibri"/>
                          <a:cs typeface="Arial"/>
                        </a:rPr>
                        <a:t>0-6 ماه </a:t>
                      </a:r>
                      <a:endParaRPr lang="en-US" sz="2000" b="1" dirty="0">
                        <a:latin typeface="Calibri"/>
                        <a:ea typeface="Calibri"/>
                        <a:cs typeface="Arial"/>
                      </a:endParaRPr>
                    </a:p>
                  </a:txBody>
                  <a:tcPr marL="0" marR="0" marT="0" marB="0"/>
                </a:tc>
              </a:tr>
              <a:tr h="509362">
                <a:tc>
                  <a:txBody>
                    <a:bodyPr/>
                    <a:lstStyle/>
                    <a:p>
                      <a:pPr algn="ctr" rtl="1">
                        <a:lnSpc>
                          <a:spcPct val="115000"/>
                        </a:lnSpc>
                        <a:spcAft>
                          <a:spcPts val="1000"/>
                        </a:spcAft>
                      </a:pPr>
                      <a:r>
                        <a:rPr lang="fa-IR" sz="2000" b="1">
                          <a:latin typeface="Calibri"/>
                          <a:ea typeface="Calibri"/>
                          <a:cs typeface="Arial"/>
                        </a:rPr>
                        <a:t>- </a:t>
                      </a:r>
                      <a:endParaRPr lang="en-US" sz="2000" b="1">
                        <a:latin typeface="Calibri"/>
                        <a:ea typeface="Calibri"/>
                        <a:cs typeface="Arial"/>
                      </a:endParaRPr>
                    </a:p>
                  </a:txBody>
                  <a:tcPr marL="0" marR="0" marT="0" marB="0"/>
                </a:tc>
                <a:tc>
                  <a:txBody>
                    <a:bodyPr/>
                    <a:lstStyle/>
                    <a:p>
                      <a:pPr algn="ctr" rtl="1">
                        <a:lnSpc>
                          <a:spcPct val="115000"/>
                        </a:lnSpc>
                        <a:spcAft>
                          <a:spcPts val="1000"/>
                        </a:spcAft>
                      </a:pPr>
                      <a:r>
                        <a:rPr lang="fa-IR" sz="2000" b="1">
                          <a:latin typeface="Calibri"/>
                          <a:ea typeface="Calibri"/>
                          <a:cs typeface="Arial"/>
                        </a:rPr>
                        <a:t>- </a:t>
                      </a:r>
                      <a:endParaRPr lang="en-US" sz="2000" b="1">
                        <a:latin typeface="Calibri"/>
                        <a:ea typeface="Calibri"/>
                        <a:cs typeface="Arial"/>
                      </a:endParaRPr>
                    </a:p>
                  </a:txBody>
                  <a:tcPr marL="0" marR="0" marT="0" marB="0"/>
                </a:tc>
                <a:tc>
                  <a:txBody>
                    <a:bodyPr/>
                    <a:lstStyle/>
                    <a:p>
                      <a:pPr algn="ctr" rtl="1">
                        <a:lnSpc>
                          <a:spcPct val="115000"/>
                        </a:lnSpc>
                        <a:spcAft>
                          <a:spcPts val="1000"/>
                        </a:spcAft>
                      </a:pPr>
                      <a:r>
                        <a:rPr lang="fa-IR" sz="2000" b="1" dirty="0">
                          <a:latin typeface="Calibri"/>
                          <a:ea typeface="Calibri"/>
                          <a:cs typeface="Arial"/>
                        </a:rPr>
                        <a:t>20 </a:t>
                      </a:r>
                      <a:endParaRPr lang="en-US" sz="2000" b="1" dirty="0">
                        <a:latin typeface="Calibri"/>
                        <a:ea typeface="Calibri"/>
                        <a:cs typeface="Arial"/>
                      </a:endParaRPr>
                    </a:p>
                  </a:txBody>
                  <a:tcPr marL="0" marR="0" marT="0" marB="0"/>
                </a:tc>
                <a:tc>
                  <a:txBody>
                    <a:bodyPr/>
                    <a:lstStyle/>
                    <a:p>
                      <a:pPr algn="ctr" rtl="1">
                        <a:lnSpc>
                          <a:spcPct val="115000"/>
                        </a:lnSpc>
                        <a:spcAft>
                          <a:spcPts val="1000"/>
                        </a:spcAft>
                      </a:pPr>
                      <a:r>
                        <a:rPr lang="fa-IR" sz="2000" b="1" dirty="0">
                          <a:latin typeface="Calibri"/>
                          <a:ea typeface="Calibri"/>
                          <a:cs typeface="Arial"/>
                        </a:rPr>
                        <a:t>7-12ماه </a:t>
                      </a:r>
                      <a:endParaRPr lang="en-US" sz="2000" b="1" dirty="0">
                        <a:latin typeface="Calibri"/>
                        <a:ea typeface="Calibri"/>
                        <a:cs typeface="Arial"/>
                      </a:endParaRPr>
                    </a:p>
                  </a:txBody>
                  <a:tcPr marL="0" marR="0" marT="0" marB="0"/>
                </a:tc>
              </a:tr>
              <a:tr h="509362">
                <a:tc>
                  <a:txBody>
                    <a:bodyPr/>
                    <a:lstStyle/>
                    <a:p>
                      <a:pPr algn="ctr" rtl="1">
                        <a:lnSpc>
                          <a:spcPct val="115000"/>
                        </a:lnSpc>
                        <a:spcAft>
                          <a:spcPts val="1000"/>
                        </a:spcAft>
                      </a:pPr>
                      <a:r>
                        <a:rPr lang="fa-IR" sz="2000" b="1">
                          <a:latin typeface="Calibri"/>
                          <a:ea typeface="Calibri"/>
                          <a:cs typeface="Arial"/>
                        </a:rPr>
                        <a:t>- </a:t>
                      </a:r>
                      <a:endParaRPr lang="en-US" sz="2000" b="1">
                        <a:latin typeface="Calibri"/>
                        <a:ea typeface="Calibri"/>
                        <a:cs typeface="Arial"/>
                      </a:endParaRPr>
                    </a:p>
                  </a:txBody>
                  <a:tcPr marL="0" marR="0" marT="0" marB="0"/>
                </a:tc>
                <a:tc>
                  <a:txBody>
                    <a:bodyPr/>
                    <a:lstStyle/>
                    <a:p>
                      <a:pPr algn="ctr" rtl="1">
                        <a:lnSpc>
                          <a:spcPct val="115000"/>
                        </a:lnSpc>
                        <a:spcAft>
                          <a:spcPts val="1000"/>
                        </a:spcAft>
                      </a:pPr>
                      <a:r>
                        <a:rPr lang="fa-IR" sz="2000" b="1">
                          <a:latin typeface="Calibri"/>
                          <a:ea typeface="Calibri"/>
                          <a:cs typeface="Arial"/>
                        </a:rPr>
                        <a:t>- </a:t>
                      </a:r>
                      <a:endParaRPr lang="en-US" sz="2000" b="1">
                        <a:latin typeface="Calibri"/>
                        <a:ea typeface="Calibri"/>
                        <a:cs typeface="Arial"/>
                      </a:endParaRPr>
                    </a:p>
                  </a:txBody>
                  <a:tcPr marL="0" marR="0" marT="0" marB="0"/>
                </a:tc>
                <a:tc>
                  <a:txBody>
                    <a:bodyPr/>
                    <a:lstStyle/>
                    <a:p>
                      <a:pPr algn="ctr" rtl="1">
                        <a:lnSpc>
                          <a:spcPct val="115000"/>
                        </a:lnSpc>
                        <a:spcAft>
                          <a:spcPts val="1000"/>
                        </a:spcAft>
                      </a:pPr>
                      <a:r>
                        <a:rPr lang="fa-IR" sz="2000" b="1">
                          <a:latin typeface="Calibri"/>
                          <a:ea typeface="Calibri"/>
                          <a:cs typeface="Arial"/>
                        </a:rPr>
                        <a:t>20 </a:t>
                      </a:r>
                      <a:endParaRPr lang="en-US" sz="2000" b="1">
                        <a:latin typeface="Calibri"/>
                        <a:ea typeface="Calibri"/>
                        <a:cs typeface="Arial"/>
                      </a:endParaRPr>
                    </a:p>
                  </a:txBody>
                  <a:tcPr marL="0" marR="0" marT="0" marB="0"/>
                </a:tc>
                <a:tc>
                  <a:txBody>
                    <a:bodyPr/>
                    <a:lstStyle/>
                    <a:p>
                      <a:pPr algn="ctr" rtl="1">
                        <a:lnSpc>
                          <a:spcPct val="115000"/>
                        </a:lnSpc>
                        <a:spcAft>
                          <a:spcPts val="1000"/>
                        </a:spcAft>
                      </a:pPr>
                      <a:r>
                        <a:rPr lang="fa-IR" sz="2000" b="1" dirty="0">
                          <a:latin typeface="Calibri"/>
                          <a:ea typeface="Calibri"/>
                          <a:cs typeface="Arial"/>
                        </a:rPr>
                        <a:t>3-1 </a:t>
                      </a:r>
                      <a:endParaRPr lang="en-US" sz="2000" b="1" dirty="0">
                        <a:latin typeface="Calibri"/>
                        <a:ea typeface="Calibri"/>
                        <a:cs typeface="Arial"/>
                      </a:endParaRPr>
                    </a:p>
                  </a:txBody>
                  <a:tcPr marL="0" marR="0" marT="0" marB="0"/>
                </a:tc>
              </a:tr>
              <a:tr h="509362">
                <a:tc>
                  <a:txBody>
                    <a:bodyPr/>
                    <a:lstStyle/>
                    <a:p>
                      <a:pPr algn="ctr" rtl="1">
                        <a:lnSpc>
                          <a:spcPct val="115000"/>
                        </a:lnSpc>
                        <a:spcAft>
                          <a:spcPts val="1000"/>
                        </a:spcAft>
                      </a:pPr>
                      <a:r>
                        <a:rPr lang="fa-IR" sz="2000" b="1">
                          <a:latin typeface="Calibri"/>
                          <a:ea typeface="Calibri"/>
                          <a:cs typeface="Arial"/>
                        </a:rPr>
                        <a:t>- </a:t>
                      </a:r>
                      <a:endParaRPr lang="en-US" sz="2000" b="1">
                        <a:latin typeface="Calibri"/>
                        <a:ea typeface="Calibri"/>
                        <a:cs typeface="Arial"/>
                      </a:endParaRPr>
                    </a:p>
                  </a:txBody>
                  <a:tcPr marL="0" marR="0" marT="0" marB="0"/>
                </a:tc>
                <a:tc>
                  <a:txBody>
                    <a:bodyPr/>
                    <a:lstStyle/>
                    <a:p>
                      <a:pPr algn="ctr" rtl="1">
                        <a:lnSpc>
                          <a:spcPct val="115000"/>
                        </a:lnSpc>
                        <a:spcAft>
                          <a:spcPts val="1000"/>
                        </a:spcAft>
                      </a:pPr>
                      <a:r>
                        <a:rPr lang="fa-IR" sz="2000" b="1">
                          <a:latin typeface="Calibri"/>
                          <a:ea typeface="Calibri"/>
                          <a:cs typeface="Arial"/>
                        </a:rPr>
                        <a:t>- </a:t>
                      </a:r>
                      <a:endParaRPr lang="en-US" sz="2000" b="1">
                        <a:latin typeface="Calibri"/>
                        <a:ea typeface="Calibri"/>
                        <a:cs typeface="Arial"/>
                      </a:endParaRPr>
                    </a:p>
                  </a:txBody>
                  <a:tcPr marL="0" marR="0" marT="0" marB="0"/>
                </a:tc>
                <a:tc>
                  <a:txBody>
                    <a:bodyPr/>
                    <a:lstStyle/>
                    <a:p>
                      <a:pPr algn="ctr" rtl="1">
                        <a:lnSpc>
                          <a:spcPct val="115000"/>
                        </a:lnSpc>
                        <a:spcAft>
                          <a:spcPts val="1000"/>
                        </a:spcAft>
                      </a:pPr>
                      <a:r>
                        <a:rPr lang="fa-IR" sz="2000" b="1">
                          <a:latin typeface="Calibri"/>
                          <a:ea typeface="Calibri"/>
                          <a:cs typeface="Arial"/>
                        </a:rPr>
                        <a:t>30 </a:t>
                      </a:r>
                      <a:endParaRPr lang="en-US" sz="2000" b="1">
                        <a:latin typeface="Calibri"/>
                        <a:ea typeface="Calibri"/>
                        <a:cs typeface="Arial"/>
                      </a:endParaRPr>
                    </a:p>
                  </a:txBody>
                  <a:tcPr marL="0" marR="0" marT="0" marB="0"/>
                </a:tc>
                <a:tc>
                  <a:txBody>
                    <a:bodyPr/>
                    <a:lstStyle/>
                    <a:p>
                      <a:pPr algn="ctr" rtl="1">
                        <a:lnSpc>
                          <a:spcPct val="115000"/>
                        </a:lnSpc>
                        <a:spcAft>
                          <a:spcPts val="1000"/>
                        </a:spcAft>
                      </a:pPr>
                      <a:r>
                        <a:rPr lang="fa-IR" sz="2000" b="1" dirty="0">
                          <a:latin typeface="Calibri"/>
                          <a:ea typeface="Calibri"/>
                          <a:cs typeface="Arial"/>
                        </a:rPr>
                        <a:t>8-4 </a:t>
                      </a:r>
                      <a:endParaRPr lang="en-US" sz="2000" b="1" dirty="0">
                        <a:latin typeface="Calibri"/>
                        <a:ea typeface="Calibri"/>
                        <a:cs typeface="Arial"/>
                      </a:endParaRPr>
                    </a:p>
                  </a:txBody>
                  <a:tcPr marL="0" marR="0" marT="0" marB="0"/>
                </a:tc>
              </a:tr>
              <a:tr h="509362">
                <a:tc>
                  <a:txBody>
                    <a:bodyPr/>
                    <a:lstStyle/>
                    <a:p>
                      <a:pPr algn="ctr" rtl="1">
                        <a:lnSpc>
                          <a:spcPct val="115000"/>
                        </a:lnSpc>
                        <a:spcAft>
                          <a:spcPts val="1000"/>
                        </a:spcAft>
                      </a:pPr>
                      <a:r>
                        <a:rPr lang="fa-IR" sz="2000" b="1">
                          <a:latin typeface="Calibri"/>
                          <a:ea typeface="Calibri"/>
                          <a:cs typeface="Arial"/>
                        </a:rPr>
                        <a:t>- </a:t>
                      </a:r>
                      <a:endParaRPr lang="en-US" sz="2000" b="1">
                        <a:latin typeface="Calibri"/>
                        <a:ea typeface="Calibri"/>
                        <a:cs typeface="Arial"/>
                      </a:endParaRPr>
                    </a:p>
                  </a:txBody>
                  <a:tcPr marL="0" marR="0" marT="0" marB="0"/>
                </a:tc>
                <a:tc>
                  <a:txBody>
                    <a:bodyPr/>
                    <a:lstStyle/>
                    <a:p>
                      <a:pPr algn="ctr" rtl="1">
                        <a:lnSpc>
                          <a:spcPct val="115000"/>
                        </a:lnSpc>
                        <a:spcAft>
                          <a:spcPts val="1000"/>
                        </a:spcAft>
                      </a:pPr>
                      <a:r>
                        <a:rPr lang="fa-IR" sz="2000" b="1">
                          <a:latin typeface="Calibri"/>
                          <a:ea typeface="Calibri"/>
                          <a:cs typeface="Arial"/>
                        </a:rPr>
                        <a:t>- </a:t>
                      </a:r>
                      <a:endParaRPr lang="en-US" sz="2000" b="1">
                        <a:latin typeface="Calibri"/>
                        <a:ea typeface="Calibri"/>
                        <a:cs typeface="Arial"/>
                      </a:endParaRPr>
                    </a:p>
                  </a:txBody>
                  <a:tcPr marL="0" marR="0" marT="0" marB="0"/>
                </a:tc>
                <a:tc>
                  <a:txBody>
                    <a:bodyPr/>
                    <a:lstStyle/>
                    <a:p>
                      <a:pPr algn="ctr" rtl="1">
                        <a:lnSpc>
                          <a:spcPct val="115000"/>
                        </a:lnSpc>
                        <a:spcAft>
                          <a:spcPts val="1000"/>
                        </a:spcAft>
                      </a:pPr>
                      <a:r>
                        <a:rPr lang="fa-IR" sz="2000" b="1">
                          <a:latin typeface="Calibri"/>
                          <a:ea typeface="Calibri"/>
                          <a:cs typeface="Arial"/>
                        </a:rPr>
                        <a:t>40 </a:t>
                      </a:r>
                      <a:endParaRPr lang="en-US" sz="2000" b="1">
                        <a:latin typeface="Calibri"/>
                        <a:ea typeface="Calibri"/>
                        <a:cs typeface="Arial"/>
                      </a:endParaRPr>
                    </a:p>
                  </a:txBody>
                  <a:tcPr marL="0" marR="0" marT="0" marB="0"/>
                </a:tc>
                <a:tc>
                  <a:txBody>
                    <a:bodyPr/>
                    <a:lstStyle/>
                    <a:p>
                      <a:pPr algn="ctr" rtl="1">
                        <a:lnSpc>
                          <a:spcPct val="115000"/>
                        </a:lnSpc>
                        <a:spcAft>
                          <a:spcPts val="1000"/>
                        </a:spcAft>
                      </a:pPr>
                      <a:r>
                        <a:rPr lang="fa-IR" sz="2000" b="1" dirty="0">
                          <a:latin typeface="Calibri"/>
                          <a:ea typeface="Calibri"/>
                          <a:cs typeface="Arial"/>
                        </a:rPr>
                        <a:t>13-9 </a:t>
                      </a:r>
                      <a:endParaRPr lang="en-US" sz="2000" b="1" dirty="0">
                        <a:latin typeface="Calibri"/>
                        <a:ea typeface="Calibri"/>
                        <a:cs typeface="Arial"/>
                      </a:endParaRPr>
                    </a:p>
                  </a:txBody>
                  <a:tcPr marL="0" marR="0" marT="0" marB="0"/>
                </a:tc>
              </a:tr>
              <a:tr h="509362">
                <a:tc>
                  <a:txBody>
                    <a:bodyPr/>
                    <a:lstStyle/>
                    <a:p>
                      <a:pPr algn="ctr" rtl="1">
                        <a:lnSpc>
                          <a:spcPct val="115000"/>
                        </a:lnSpc>
                        <a:spcAft>
                          <a:spcPts val="1000"/>
                        </a:spcAft>
                      </a:pPr>
                      <a:r>
                        <a:rPr lang="fa-IR" sz="2000" b="1">
                          <a:latin typeface="Calibri"/>
                          <a:ea typeface="Calibri"/>
                          <a:cs typeface="Arial"/>
                        </a:rPr>
                        <a:t>70 </a:t>
                      </a:r>
                      <a:endParaRPr lang="en-US" sz="2000" b="1">
                        <a:latin typeface="Calibri"/>
                        <a:ea typeface="Calibri"/>
                        <a:cs typeface="Arial"/>
                      </a:endParaRPr>
                    </a:p>
                  </a:txBody>
                  <a:tcPr marL="0" marR="0" marT="0" marB="0"/>
                </a:tc>
                <a:tc>
                  <a:txBody>
                    <a:bodyPr/>
                    <a:lstStyle/>
                    <a:p>
                      <a:pPr algn="ctr" rtl="1">
                        <a:lnSpc>
                          <a:spcPct val="115000"/>
                        </a:lnSpc>
                        <a:spcAft>
                          <a:spcPts val="1000"/>
                        </a:spcAft>
                      </a:pPr>
                      <a:r>
                        <a:rPr lang="fa-IR" sz="2000" b="1">
                          <a:latin typeface="Calibri"/>
                          <a:ea typeface="Calibri"/>
                          <a:cs typeface="Arial"/>
                        </a:rPr>
                        <a:t>60 </a:t>
                      </a:r>
                      <a:endParaRPr lang="en-US" sz="2000" b="1">
                        <a:latin typeface="Calibri"/>
                        <a:ea typeface="Calibri"/>
                        <a:cs typeface="Arial"/>
                      </a:endParaRPr>
                    </a:p>
                  </a:txBody>
                  <a:tcPr marL="0" marR="0" marT="0" marB="0"/>
                </a:tc>
                <a:tc>
                  <a:txBody>
                    <a:bodyPr/>
                    <a:lstStyle/>
                    <a:p>
                      <a:pPr algn="ctr" rtl="1">
                        <a:lnSpc>
                          <a:spcPct val="115000"/>
                        </a:lnSpc>
                        <a:spcAft>
                          <a:spcPts val="1000"/>
                        </a:spcAft>
                      </a:pPr>
                      <a:r>
                        <a:rPr lang="fa-IR" sz="2000" b="1" dirty="0">
                          <a:latin typeface="Calibri"/>
                          <a:ea typeface="Calibri"/>
                          <a:cs typeface="Arial"/>
                        </a:rPr>
                        <a:t>55 </a:t>
                      </a:r>
                      <a:endParaRPr lang="en-US" sz="2000" b="1" dirty="0">
                        <a:latin typeface="Calibri"/>
                        <a:ea typeface="Calibri"/>
                        <a:cs typeface="Arial"/>
                      </a:endParaRPr>
                    </a:p>
                  </a:txBody>
                  <a:tcPr marL="0" marR="0" marT="0" marB="0"/>
                </a:tc>
                <a:tc>
                  <a:txBody>
                    <a:bodyPr/>
                    <a:lstStyle/>
                    <a:p>
                      <a:pPr algn="ctr" rtl="1">
                        <a:lnSpc>
                          <a:spcPct val="115000"/>
                        </a:lnSpc>
                        <a:spcAft>
                          <a:spcPts val="1000"/>
                        </a:spcAft>
                      </a:pPr>
                      <a:r>
                        <a:rPr lang="fa-IR" sz="2000" b="1" dirty="0">
                          <a:latin typeface="Calibri"/>
                          <a:ea typeface="Calibri"/>
                          <a:cs typeface="Arial"/>
                        </a:rPr>
                        <a:t>18-14 </a:t>
                      </a:r>
                      <a:endParaRPr lang="en-US" sz="2000" b="1" dirty="0">
                        <a:latin typeface="Calibri"/>
                        <a:ea typeface="Calibri"/>
                        <a:cs typeface="Arial"/>
                      </a:endParaRPr>
                    </a:p>
                  </a:txBody>
                  <a:tcPr marL="0" marR="0" marT="0" marB="0"/>
                </a:tc>
              </a:tr>
              <a:tr h="509362">
                <a:tc>
                  <a:txBody>
                    <a:bodyPr/>
                    <a:lstStyle/>
                    <a:p>
                      <a:pPr algn="ctr" rtl="1">
                        <a:lnSpc>
                          <a:spcPct val="115000"/>
                        </a:lnSpc>
                        <a:spcAft>
                          <a:spcPts val="1000"/>
                        </a:spcAft>
                      </a:pPr>
                      <a:r>
                        <a:rPr lang="fa-IR" sz="2000" b="1">
                          <a:latin typeface="Calibri"/>
                          <a:ea typeface="Calibri"/>
                          <a:cs typeface="Arial"/>
                        </a:rPr>
                        <a:t>70 </a:t>
                      </a:r>
                      <a:endParaRPr lang="en-US" sz="2000" b="1">
                        <a:latin typeface="Calibri"/>
                        <a:ea typeface="Calibri"/>
                        <a:cs typeface="Arial"/>
                      </a:endParaRPr>
                    </a:p>
                  </a:txBody>
                  <a:tcPr marL="0" marR="0" marT="0" marB="0"/>
                </a:tc>
                <a:tc>
                  <a:txBody>
                    <a:bodyPr/>
                    <a:lstStyle/>
                    <a:p>
                      <a:pPr algn="ctr" rtl="1">
                        <a:lnSpc>
                          <a:spcPct val="115000"/>
                        </a:lnSpc>
                        <a:spcAft>
                          <a:spcPts val="1000"/>
                        </a:spcAft>
                      </a:pPr>
                      <a:r>
                        <a:rPr lang="fa-IR" sz="2000" b="1">
                          <a:latin typeface="Calibri"/>
                          <a:ea typeface="Calibri"/>
                          <a:cs typeface="Arial"/>
                        </a:rPr>
                        <a:t>60 </a:t>
                      </a:r>
                      <a:endParaRPr lang="en-US" sz="2000" b="1">
                        <a:latin typeface="Calibri"/>
                        <a:ea typeface="Calibri"/>
                        <a:cs typeface="Arial"/>
                      </a:endParaRPr>
                    </a:p>
                  </a:txBody>
                  <a:tcPr marL="0" marR="0" marT="0" marB="0"/>
                </a:tc>
                <a:tc>
                  <a:txBody>
                    <a:bodyPr/>
                    <a:lstStyle/>
                    <a:p>
                      <a:pPr algn="ctr" rtl="1">
                        <a:lnSpc>
                          <a:spcPct val="115000"/>
                        </a:lnSpc>
                        <a:spcAft>
                          <a:spcPts val="1000"/>
                        </a:spcAft>
                      </a:pPr>
                      <a:r>
                        <a:rPr lang="fa-IR" sz="2000" b="1">
                          <a:latin typeface="Calibri"/>
                          <a:ea typeface="Calibri"/>
                          <a:cs typeface="Arial"/>
                        </a:rPr>
                        <a:t>55 </a:t>
                      </a:r>
                      <a:endParaRPr lang="en-US" sz="2000" b="1">
                        <a:latin typeface="Calibri"/>
                        <a:ea typeface="Calibri"/>
                        <a:cs typeface="Arial"/>
                      </a:endParaRPr>
                    </a:p>
                  </a:txBody>
                  <a:tcPr marL="0" marR="0" marT="0" marB="0"/>
                </a:tc>
                <a:tc>
                  <a:txBody>
                    <a:bodyPr/>
                    <a:lstStyle/>
                    <a:p>
                      <a:pPr algn="ctr" rtl="1">
                        <a:lnSpc>
                          <a:spcPct val="115000"/>
                        </a:lnSpc>
                        <a:spcAft>
                          <a:spcPts val="1000"/>
                        </a:spcAft>
                      </a:pPr>
                      <a:r>
                        <a:rPr lang="fa-IR" sz="2000" b="1" dirty="0">
                          <a:latin typeface="Calibri"/>
                          <a:ea typeface="Calibri"/>
                          <a:cs typeface="Arial"/>
                        </a:rPr>
                        <a:t>بیشتر از 19 </a:t>
                      </a:r>
                      <a:endParaRPr lang="en-US" sz="2000" b="1" dirty="0">
                        <a:latin typeface="Calibri"/>
                        <a:ea typeface="Calibri"/>
                        <a:cs typeface="Arial"/>
                      </a:endParaRPr>
                    </a:p>
                  </a:txBody>
                  <a:tcPr marL="0" marR="0" marT="0" marB="0"/>
                </a:tc>
              </a:tr>
            </a:tbl>
          </a:graphicData>
        </a:graphic>
      </p:graphicFrame>
    </p:spTree>
  </p:cSld>
  <p:clrMapOvr>
    <a:masterClrMapping/>
  </p:clrMapOvr>
  <p:transition>
    <p:dissolv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57158" y="1428736"/>
            <a:ext cx="8503920" cy="5429264"/>
          </a:xfrm>
        </p:spPr>
        <p:txBody>
          <a:bodyPr>
            <a:normAutofit fontScale="92500" lnSpcReduction="20000"/>
          </a:bodyPr>
          <a:lstStyle/>
          <a:p>
            <a:pPr algn="just" rtl="1"/>
            <a:r>
              <a:rPr lang="fa-IR" dirty="0"/>
              <a:t>تحقیقات نشان می دهد که کمبود سلنیم با پیشرفت بیماری قلبی، هیپوتیروئیدیسم (کم کاری تیروئید) وضعف سیستم ایمنی ارتباط دارد. البته کمبود سلنیم به خودی خود معمولا" باعث بیماری نمی شود، بلکه احتمال ابتلا به بیماریهای ناشی از استرسهای عفونی، بیوشیمیایی وتغذیه ای را افزایش می دهد. </a:t>
            </a:r>
            <a:endParaRPr lang="en-US" dirty="0"/>
          </a:p>
          <a:p>
            <a:pPr algn="just" rtl="1"/>
            <a:r>
              <a:rPr lang="fa-IR" dirty="0"/>
              <a:t>سه بیماری خاص با کمبود سلنیم مرتبط است: </a:t>
            </a:r>
            <a:endParaRPr lang="en-US" dirty="0"/>
          </a:p>
          <a:p>
            <a:pPr algn="just" rtl="1"/>
            <a:r>
              <a:rPr lang="fa-IR" dirty="0"/>
              <a:t>1- بیماری کشان که باعث بزرگ شدن قلب و عملکرد ضعیف آن می شود و درکودکان مبتلا به کمبود سلنیم ایجاد می شود. </a:t>
            </a:r>
            <a:endParaRPr lang="en-US" dirty="0"/>
          </a:p>
          <a:p>
            <a:pPr algn="just" rtl="1"/>
            <a:r>
              <a:rPr lang="fa-IR" dirty="0"/>
              <a:t>2- بیماری کشان - بک که باعث استئوآرتروپاتی(بیماریهای مربوط به استخوان و مفاصل) می شود. </a:t>
            </a:r>
            <a:endParaRPr lang="en-US" dirty="0"/>
          </a:p>
          <a:p>
            <a:pPr algn="just" rtl="1"/>
            <a:r>
              <a:rPr lang="fa-IR" dirty="0"/>
              <a:t>3- کرتینیسم اندمیک میکزودمی که باعث کندی و تاخیر رشد مغزی می شود. </a:t>
            </a:r>
            <a:endParaRPr lang="en-US" dirty="0"/>
          </a:p>
          <a:p>
            <a:pPr algn="just" rtl="1"/>
            <a:r>
              <a:rPr lang="fa-IR" dirty="0"/>
              <a:t>بیماری کشان اولین بار درسال 1930 درچین مشاهده شد که در آن ناحیه خاک از لحاظ سلنیم بسیار فقیر بود، بطوری که دریافت سلنیم در این نواحی کمتر از 19 میکروگرم برای مردان وکمتر از 13 میکروگرم برای زنان بود. محققان براین باورند که افراد مبتلا به کمبود سلنیم مبتلا به ویروس خاصی می شوندکه باعث پیشرفت بیماری کشان می شود. </a:t>
            </a:r>
            <a:endParaRPr lang="en-US" dirty="0"/>
          </a:p>
        </p:txBody>
      </p:sp>
      <p:sp>
        <p:nvSpPr>
          <p:cNvPr id="4" name="Rectangle 3"/>
          <p:cNvSpPr/>
          <p:nvPr/>
        </p:nvSpPr>
        <p:spPr>
          <a:xfrm>
            <a:off x="2857488" y="500042"/>
            <a:ext cx="4714908" cy="523220"/>
          </a:xfrm>
          <a:prstGeom prst="rect">
            <a:avLst/>
          </a:prstGeom>
        </p:spPr>
        <p:txBody>
          <a:bodyPr wrap="square">
            <a:spAutoFit/>
          </a:bodyPr>
          <a:lstStyle/>
          <a:p>
            <a:pPr algn="just"/>
            <a:r>
              <a:rPr lang="fa-IR" sz="2800" b="1" dirty="0"/>
              <a:t>چه زمانی کمبود سلنیم اتفاق می افتد ؟ </a:t>
            </a:r>
            <a:endParaRPr lang="en-US" sz="2800" b="1" dirty="0"/>
          </a:p>
        </p:txBody>
      </p:sp>
    </p:spTree>
  </p:cSld>
  <p:clrMapOvr>
    <a:masterClrMapping/>
  </p:clrMapOvr>
  <p:transition>
    <p:dissolv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fontScale="92500"/>
          </a:bodyPr>
          <a:lstStyle/>
          <a:p>
            <a:pPr algn="just" rtl="1"/>
            <a:r>
              <a:rPr lang="fa-IR" dirty="0"/>
              <a:t>کمبود سلنیم در بیمارانی که تنها منبع غذایی شان تغذیه پیراروده ای است (</a:t>
            </a:r>
            <a:r>
              <a:rPr lang="en-US" dirty="0"/>
              <a:t>TPN</a:t>
            </a:r>
            <a:r>
              <a:rPr lang="fa-IR" dirty="0"/>
              <a:t>) نیز وجود دارد. (</a:t>
            </a:r>
            <a:r>
              <a:rPr lang="en-US" dirty="0"/>
              <a:t>TPN</a:t>
            </a:r>
            <a:r>
              <a:rPr lang="fa-IR" dirty="0"/>
              <a:t> یکی از روشهای تغذیه است که از طریق ورید انجام می شود، زیرا دراین بیماران سیستم گوارشی عملکرد مطلوب را ندارد). مواد مغذی که از این طریق وارد ریه می شود نیاز به هضم ندارد و درمایعات حل می شود. محلولهای </a:t>
            </a:r>
            <a:r>
              <a:rPr lang="en-US" dirty="0"/>
              <a:t>TPN</a:t>
            </a:r>
            <a:r>
              <a:rPr lang="fa-IR" dirty="0"/>
              <a:t> باید محتوی سلنیم باشد تا ازکمبود این ریزمغذی جلوگیری شود. پزشکان باید وضعیت بیمارانی را که تحت </a:t>
            </a:r>
            <a:r>
              <a:rPr lang="en-US" dirty="0"/>
              <a:t>TPN</a:t>
            </a:r>
            <a:r>
              <a:rPr lang="fa-IR" dirty="0"/>
              <a:t> قرار می گیرند، ارزیابی کنند تا این افراد دچار کمبود نشوند. </a:t>
            </a:r>
            <a:endParaRPr lang="en-US" dirty="0"/>
          </a:p>
          <a:p>
            <a:pPr algn="just" rtl="1"/>
            <a:r>
              <a:rPr lang="fa-IR" dirty="0"/>
              <a:t>اختلات معدی – روده ای شدید ممکن است جذب سلنیم را کاهش دهد و درنتیجه باعث تخلیه یا کمبود آن شود. مشکلات معدی- روده ای که بر جذب سلنیم اثر می گذارد، معمولا" در جذب مواد مغذی دیگر نیز موثر است و پایش وضعیت تغذیه ای ضروری است تا درمانهای پزشکی -تغذیه ای متناسب صورت گیرد. </a:t>
            </a:r>
            <a:endParaRPr lang="en-US" dirty="0"/>
          </a:p>
          <a:p>
            <a:endParaRPr lang="en-US" dirty="0"/>
          </a:p>
        </p:txBody>
      </p:sp>
    </p:spTree>
  </p:cSld>
  <p:clrMapOvr>
    <a:masterClrMapping/>
  </p:clrMapOvr>
  <p:transition>
    <p:dissolve/>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571480"/>
            <a:ext cx="8534400" cy="758952"/>
          </a:xfrm>
        </p:spPr>
        <p:txBody>
          <a:bodyPr>
            <a:normAutofit fontScale="90000"/>
          </a:bodyPr>
          <a:lstStyle/>
          <a:p>
            <a:r>
              <a:rPr lang="fa-IR" b="1" dirty="0"/>
              <a:t>چه افرادی نیازمند مکمل سلنیم هستند ؟ </a:t>
            </a:r>
            <a:r>
              <a:rPr lang="en-US" b="1" dirty="0"/>
              <a:t/>
            </a:r>
            <a:br>
              <a:rPr lang="en-US" b="1" dirty="0"/>
            </a:br>
            <a:endParaRPr lang="en-US" dirty="0"/>
          </a:p>
        </p:txBody>
      </p:sp>
      <p:sp>
        <p:nvSpPr>
          <p:cNvPr id="3" name="Content Placeholder 2"/>
          <p:cNvSpPr>
            <a:spLocks noGrp="1"/>
          </p:cNvSpPr>
          <p:nvPr>
            <p:ph sz="quarter" idx="1"/>
          </p:nvPr>
        </p:nvSpPr>
        <p:spPr/>
        <p:txBody>
          <a:bodyPr>
            <a:normAutofit/>
          </a:bodyPr>
          <a:lstStyle/>
          <a:p>
            <a:pPr algn="just" rtl="1"/>
            <a:r>
              <a:rPr lang="fa-IR" dirty="0"/>
              <a:t>معمولا" سلنیم خون افرادی که بیماریهای شدید حاد دارند و دچار التهاب و عفونت منتشره هستند، پایین است .پزشکان، بیماران مبتلا به بیماریهای معدی-روده ای و یا عفونت شدید را از لحا ظ وضعیت سلنیم ارزیابی می کنند تا نیاز آنها را برای مکمل یاری بسنجند. </a:t>
            </a:r>
            <a:endParaRPr lang="en-US" dirty="0"/>
          </a:p>
          <a:p>
            <a:pPr algn="just" rtl="1"/>
            <a:r>
              <a:rPr lang="fa-IR" dirty="0"/>
              <a:t>افرادی که کمبود ید دارند ممکن است از مکمل سلنیم بهره ببرند. تحقیقات نشان داده است که کمبود سلنیم ممکن است اثرات کمبود ید را در غده تیروئید تشدید کند وکفایت وضعیت تغذیه ای سلنیم اثر محافظتی دربرابر اختلالات عصبی کمبود ید دارد. یافته های تحقیقاتی که در فرانسه انجام شد، نشانگر این است که مکمل سلنیم ممکن است اثر محافظتی در برابر گواتر (بزرگ شدن غده تیروئید داشته باشد).</a:t>
            </a:r>
            <a:endParaRPr lang="en-US" dirty="0"/>
          </a:p>
        </p:txBody>
      </p:sp>
    </p:spTree>
  </p:cSld>
  <p:clrMapOvr>
    <a:masterClrMapping/>
  </p:clrMapOvr>
  <p:transition>
    <p:dissolve/>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1752" y="1214422"/>
            <a:ext cx="8503920" cy="5429288"/>
          </a:xfrm>
        </p:spPr>
        <p:txBody>
          <a:bodyPr>
            <a:normAutofit fontScale="77500" lnSpcReduction="20000"/>
          </a:bodyPr>
          <a:lstStyle/>
          <a:p>
            <a:pPr algn="just" rtl="1"/>
            <a:r>
              <a:rPr lang="fa-IR" dirty="0"/>
              <a:t> </a:t>
            </a:r>
            <a:endParaRPr lang="en-US" dirty="0"/>
          </a:p>
          <a:p>
            <a:pPr algn="just" rtl="1"/>
            <a:endParaRPr lang="en-US" dirty="0"/>
          </a:p>
          <a:p>
            <a:pPr algn="just" rtl="1"/>
            <a:r>
              <a:rPr lang="fa-IR" dirty="0"/>
              <a:t>سلنیم در غذاهایی که قسمت عمده رژیم غذایی افراد را تشکیل می دهد، مانند ذرت، گندم و لوبیا سویا بصورت سلنومتیونین، (آنالوگ سلنیم آلی اسیدآمینه متیونین) وجود دارد. سلنومتیونین می تواند با پروتئین های بدن ترکیب شود و به عنوان ناقل ذخیره سلنیم در بافتها و اندامهای بدن عمل کند. </a:t>
            </a:r>
            <a:endParaRPr lang="en-US" dirty="0"/>
          </a:p>
          <a:p>
            <a:pPr algn="just" rtl="1"/>
            <a:r>
              <a:rPr lang="fa-IR" dirty="0"/>
              <a:t>مکمل های سلنیم ممکن است محتوی سلنیت و سلنات سدیم (فرمهای غیر آلی سلنیم) باشد. سلنومتیونین معمولا" بهترین فرم از لحاظ جذب و مصرف در بدن است. </a:t>
            </a:r>
            <a:endParaRPr lang="en-US" dirty="0"/>
          </a:p>
          <a:p>
            <a:pPr algn="just" rtl="1"/>
            <a:r>
              <a:rPr lang="fa-IR" dirty="0"/>
              <a:t>سلنیم همچنین در " مخمر غنی از سلنیم " وجود دارد که محتوی 1000 تا 2000 میکروگرم سلنیم به ازاء هر گرم است. بیشتر سلنیم موجود دراین مخمرها به فرم سلنومتیونین است. این فرم از سلنیم در کار آزمایی پیشگیری از سرطان درسال 1983 مورد استفاده قرار گرفت، که نشان داد دریافت 200 میکروگرم سلنیم در روز می تواند باعث کاهش خطر سرطان پروستات، ریه،کولون ورکتوم شود. بااین حال بعضی از مخمرها ممکن است محتوی فرمهای غیر آلی سلنیم باشد که به اندازه سلنومتیونین مورد استفاده قرار نمی گیرد. درمطالعه ای که درسال 1995 انجام شد، فرمهای آلی سلنیم ، غلظت سلنیم خون را بیش از فرمهای غیر آلی افزایش داد و به طور قابل ملاحظه ای باعث افزایش عملکرد آنزیمهای وابسته به سلنیم شد. تحقیقات هنوز در مورد ارزیابی اثرات ترکیبات شیمیایی مختلف سلنیم ادامه دارد اما در حال حاضر بهترین انتخاب فرم آلی آن است</a:t>
            </a:r>
            <a:endParaRPr lang="en-US" dirty="0"/>
          </a:p>
        </p:txBody>
      </p:sp>
      <p:sp>
        <p:nvSpPr>
          <p:cNvPr id="4" name="Rectangle 3"/>
          <p:cNvSpPr/>
          <p:nvPr/>
        </p:nvSpPr>
        <p:spPr>
          <a:xfrm>
            <a:off x="2500298" y="428604"/>
            <a:ext cx="3845153" cy="646331"/>
          </a:xfrm>
          <a:prstGeom prst="rect">
            <a:avLst/>
          </a:prstGeom>
        </p:spPr>
        <p:txBody>
          <a:bodyPr wrap="square">
            <a:spAutoFit/>
          </a:bodyPr>
          <a:lstStyle/>
          <a:p>
            <a:pPr algn="just"/>
            <a:r>
              <a:rPr lang="fa-IR" sz="3600" b="1" dirty="0"/>
              <a:t>مکمل های سلنیم : </a:t>
            </a:r>
            <a:endParaRPr lang="en-US" sz="3600" b="1" dirty="0"/>
          </a:p>
        </p:txBody>
      </p:sp>
    </p:spTree>
  </p:cSld>
  <p:clrMapOvr>
    <a:masterClrMapping/>
  </p:clrMapOvr>
  <p:transition>
    <p:dissolv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1752" y="1527048"/>
            <a:ext cx="8503920" cy="5330952"/>
          </a:xfrm>
        </p:spPr>
        <p:txBody>
          <a:bodyPr>
            <a:normAutofit fontScale="77500" lnSpcReduction="20000"/>
          </a:bodyPr>
          <a:lstStyle/>
          <a:p>
            <a:pPr algn="just" rtl="1"/>
            <a:r>
              <a:rPr lang="fa-IR" b="1" dirty="0"/>
              <a:t>سلنیم وسرطان : </a:t>
            </a:r>
            <a:endParaRPr lang="en-US" b="1" dirty="0"/>
          </a:p>
          <a:p>
            <a:pPr algn="just" rtl="1"/>
            <a:r>
              <a:rPr lang="fa-IR" dirty="0"/>
              <a:t>تحقیقات بیانگر میزان کمتر مرگ و میر ناشی از سرطان ها شامل: ریه ، کولورکتال و پروستات در بین افرادی است که دریافت و سطح سلنیم خون آنها بالاتر است. به علاوه بروز سرطان پوست غیر ملانوم بطور قابل ملاحظه ای در نواحی که خاک فقیر از سلنیم است، بیش از نواحی دیگر است . </a:t>
            </a:r>
            <a:endParaRPr lang="en-US" dirty="0"/>
          </a:p>
          <a:p>
            <a:pPr algn="just" rtl="1"/>
            <a:r>
              <a:rPr lang="fa-IR" dirty="0"/>
              <a:t>به نظر میرسد سلنیم از 2 طریق بر سرطان اثر می گذارد؛ یکی به عنوان آنتی اکسیدان، بدین ترتیب که سلنیم به محافظت بدن از اثرات مخرب رادیکالهای آزاد کمک می کند و دیگر اینکه رشد تومور را کاهش می دهد و یا آن را متوقف می کند. برخی از محصولات ناشی از تجزیه سلنیم از طریق افزایش فعالیت سلولهای ایمنی و مهار تکامل وپیشرفت عروق خونی تومور از رشد آن جلوگیر ی می کند. </a:t>
            </a:r>
            <a:endParaRPr lang="en-US" dirty="0"/>
          </a:p>
          <a:p>
            <a:pPr algn="just" rtl="1"/>
            <a:r>
              <a:rPr lang="fa-IR" b="1" dirty="0"/>
              <a:t>سلنیم وآرتریت : </a:t>
            </a:r>
            <a:endParaRPr lang="en-US" b="1" dirty="0"/>
          </a:p>
          <a:p>
            <a:pPr algn="just" rtl="1"/>
            <a:r>
              <a:rPr lang="fa-IR" dirty="0"/>
              <a:t>تحقیقات بیانگر این است که کاهش سطوح سلنیم خون در آرتریت روماتوئید (بیماری مزمنی که باعث درد، سفتی و سختی، تورم وکاهش عملکرد مفاصل می شود)، نقش دارد. به علاوه بعضی از افرادیکه دچار التهاب مفاصل هستند، مقدار کمی سلنیم دریافت می کنند. </a:t>
            </a:r>
            <a:endParaRPr lang="en-US" dirty="0"/>
          </a:p>
          <a:p>
            <a:pPr algn="just" rtl="1"/>
            <a:r>
              <a:rPr lang="fa-IR" dirty="0"/>
              <a:t>بدن به طور طبیعی رادیکالهای آزاد را تولید می کند تا به از بین بردن اندامها و بافتهای خراب شده، کمک کند اما این مواد می تواند به بافت سالم هم ضرر برساند. سلنیم به عنوان آنتی اکسیدان ممکن است به رهایی از علائم آرتریت از طریق کنترل سطوح رادیکالهای آزاد کمک کند. </a:t>
            </a:r>
            <a:endParaRPr lang="en-US" dirty="0"/>
          </a:p>
        </p:txBody>
      </p:sp>
    </p:spTree>
  </p:cSld>
  <p:clrMapOvr>
    <a:masterClrMapping/>
  </p:clrMapOvr>
  <p:transition>
    <p:dissolv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algn="just" rtl="1"/>
            <a:r>
              <a:rPr lang="fa-IR" b="1" dirty="0"/>
              <a:t>سلنیم و ایدز : </a:t>
            </a:r>
            <a:endParaRPr lang="en-US" b="1" dirty="0"/>
          </a:p>
          <a:p>
            <a:pPr algn="just" rtl="1"/>
            <a:r>
              <a:rPr lang="fa-IR" dirty="0"/>
              <a:t>سوء جذب ناشی از </a:t>
            </a:r>
            <a:r>
              <a:rPr lang="en-US" dirty="0"/>
              <a:t>HIV/AIDS</a:t>
            </a:r>
            <a:r>
              <a:rPr lang="fa-IR" dirty="0"/>
              <a:t> می تواند باعث تخلیه سطوح تعداد زیادی از مواد مغذی شامل سلنیم شود. کمبود سلنیم با کاهش سلولهای ایمنی، افزایش پیشرفت بیماری و خطر بالای مرگ در جمعیت مبتلا به </a:t>
            </a:r>
            <a:r>
              <a:rPr lang="en-US" dirty="0"/>
              <a:t>HIV/AIDS</a:t>
            </a:r>
            <a:r>
              <a:rPr lang="fa-IR" dirty="0"/>
              <a:t> ارتباط دارد. </a:t>
            </a:r>
            <a:r>
              <a:rPr lang="en-US" dirty="0"/>
              <a:t>HIV/AIDS</a:t>
            </a:r>
            <a:r>
              <a:rPr lang="fa-IR" dirty="0"/>
              <a:t> به تدریج باعث تخریب سیستم ایمنی می شود و استرس اکسیداتیو درتخریب بیشتر سلولهای ایمنی دخیل است. مواد مغذی آنتی اکسیدانی مانند سلنیم به محافظت سلول در برابر استرس اکسیداتیو کمک می کند، بنابراین بالقوه می تواند پیشرفت بیماری را کند کند. از طرفی سلنیم ممکن است برای تکثیر ویروس </a:t>
            </a:r>
            <a:r>
              <a:rPr lang="en-US" dirty="0"/>
              <a:t>HIV</a:t>
            </a:r>
            <a:r>
              <a:rPr lang="fa-IR" dirty="0"/>
              <a:t> مورد نیاز باشد که باعث کاهش و تخلیه سطوح سلنیم می شود. </a:t>
            </a:r>
            <a:endParaRPr lang="en-US" dirty="0"/>
          </a:p>
          <a:p>
            <a:endParaRPr lang="en-US" dirty="0"/>
          </a:p>
        </p:txBody>
      </p:sp>
    </p:spTree>
  </p:cSld>
  <p:clrMapOvr>
    <a:masterClrMapping/>
  </p:clrMapOvr>
  <p:transition>
    <p:dissolv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a:bodyPr>
          <a:lstStyle/>
          <a:p>
            <a:pPr algn="just" rtl="1"/>
            <a:r>
              <a:rPr lang="fa-IR" dirty="0"/>
              <a:t> ایا مصرف سلنیم زیاد نیز خطراتی برای سلامتی دارد؟ </a:t>
            </a:r>
            <a:endParaRPr lang="en-US" dirty="0"/>
          </a:p>
          <a:p>
            <a:pPr algn="just" rtl="1"/>
            <a:r>
              <a:rPr lang="fa-IR" dirty="0"/>
              <a:t>اگر سلنیم خون به بیش از 100 میکروگرم در دسی لیتر برسد، شرایطی به نام سلنوزیس به وجود می آید. علائم سلنوزیس شامل: آشفتگی معدی – روده ای ، ریزش مو ، لکه های سفید روی ناخن، تنفس با بوی سیر، خستگی، تحریک پذیری و اختلال مربوط به اعصاب است . </a:t>
            </a:r>
            <a:endParaRPr lang="en-US" dirty="0"/>
          </a:p>
          <a:p>
            <a:pPr algn="just" rtl="1"/>
            <a:r>
              <a:rPr lang="fa-IR" dirty="0"/>
              <a:t>حداکثر مقدار قابل تحمل سلنیم در سنین مختلف به شرح زیر می باشد: </a:t>
            </a:r>
            <a:endParaRPr lang="en-US" dirty="0"/>
          </a:p>
          <a:p>
            <a:endParaRPr lang="en-US" dirty="0"/>
          </a:p>
        </p:txBody>
      </p:sp>
      <p:graphicFrame>
        <p:nvGraphicFramePr>
          <p:cNvPr id="4" name="Table 3"/>
          <p:cNvGraphicFramePr>
            <a:graphicFrameLocks noGrp="1"/>
          </p:cNvGraphicFramePr>
          <p:nvPr/>
        </p:nvGraphicFramePr>
        <p:xfrm>
          <a:off x="500034" y="4357694"/>
          <a:ext cx="8143932" cy="2214576"/>
        </p:xfrm>
        <a:graphic>
          <a:graphicData uri="http://schemas.openxmlformats.org/drawingml/2006/table">
            <a:tbl>
              <a:tblPr rtl="1" firstRow="1" bandRow="1">
                <a:tableStyleId>{5C22544A-7EE6-4342-B048-85BDC9FD1C3A}</a:tableStyleId>
              </a:tblPr>
              <a:tblGrid>
                <a:gridCol w="4071966"/>
                <a:gridCol w="4071966"/>
              </a:tblGrid>
              <a:tr h="276822">
                <a:tc>
                  <a:txBody>
                    <a:bodyPr/>
                    <a:lstStyle/>
                    <a:p>
                      <a:pPr algn="r" rtl="1">
                        <a:lnSpc>
                          <a:spcPct val="115000"/>
                        </a:lnSpc>
                        <a:spcAft>
                          <a:spcPts val="1000"/>
                        </a:spcAft>
                      </a:pPr>
                      <a:r>
                        <a:rPr lang="fa-IR" sz="1100" dirty="0">
                          <a:latin typeface="Calibri"/>
                          <a:ea typeface="Calibri"/>
                          <a:cs typeface="Arial"/>
                        </a:rPr>
                        <a:t>سن (سال) </a:t>
                      </a:r>
                      <a:endParaRPr lang="en-US" sz="1100" dirty="0">
                        <a:latin typeface="Calibri"/>
                        <a:ea typeface="Calibri"/>
                        <a:cs typeface="Arial"/>
                      </a:endParaRPr>
                    </a:p>
                  </a:txBody>
                  <a:tcPr marL="0" marR="0" marT="0" marB="0"/>
                </a:tc>
                <a:tc>
                  <a:txBody>
                    <a:bodyPr/>
                    <a:lstStyle/>
                    <a:p>
                      <a:pPr algn="r" rtl="1">
                        <a:lnSpc>
                          <a:spcPct val="115000"/>
                        </a:lnSpc>
                        <a:spcAft>
                          <a:spcPts val="1000"/>
                        </a:spcAft>
                      </a:pPr>
                      <a:r>
                        <a:rPr lang="fa-IR" sz="1100" dirty="0">
                          <a:latin typeface="Calibri"/>
                          <a:ea typeface="Calibri"/>
                          <a:cs typeface="Arial"/>
                        </a:rPr>
                        <a:t>مردان/ زنان (میکروگرم/روز) </a:t>
                      </a:r>
                      <a:endParaRPr lang="en-US" sz="1100" dirty="0">
                        <a:latin typeface="Calibri"/>
                        <a:ea typeface="Calibri"/>
                        <a:cs typeface="Arial"/>
                      </a:endParaRPr>
                    </a:p>
                  </a:txBody>
                  <a:tcPr marL="0" marR="0" marT="0" marB="0"/>
                </a:tc>
              </a:tr>
              <a:tr h="276822">
                <a:tc>
                  <a:txBody>
                    <a:bodyPr/>
                    <a:lstStyle/>
                    <a:p>
                      <a:pPr algn="r" rtl="1">
                        <a:lnSpc>
                          <a:spcPct val="115000"/>
                        </a:lnSpc>
                        <a:spcAft>
                          <a:spcPts val="1000"/>
                        </a:spcAft>
                      </a:pPr>
                      <a:r>
                        <a:rPr lang="fa-IR" sz="1100">
                          <a:latin typeface="Calibri"/>
                          <a:ea typeface="Calibri"/>
                          <a:cs typeface="Arial"/>
                        </a:rPr>
                        <a:t>6-0 ماه </a:t>
                      </a:r>
                      <a:endParaRPr lang="en-US" sz="1100">
                        <a:latin typeface="Calibri"/>
                        <a:ea typeface="Calibri"/>
                        <a:cs typeface="Arial"/>
                      </a:endParaRPr>
                    </a:p>
                  </a:txBody>
                  <a:tcPr marL="0" marR="0" marT="0" marB="0"/>
                </a:tc>
                <a:tc>
                  <a:txBody>
                    <a:bodyPr/>
                    <a:lstStyle/>
                    <a:p>
                      <a:pPr algn="r" rtl="1">
                        <a:lnSpc>
                          <a:spcPct val="115000"/>
                        </a:lnSpc>
                        <a:spcAft>
                          <a:spcPts val="1000"/>
                        </a:spcAft>
                      </a:pPr>
                      <a:r>
                        <a:rPr lang="fa-IR" sz="1100">
                          <a:latin typeface="Calibri"/>
                          <a:ea typeface="Calibri"/>
                          <a:cs typeface="Arial"/>
                        </a:rPr>
                        <a:t>45 </a:t>
                      </a:r>
                      <a:endParaRPr lang="en-US" sz="1100">
                        <a:latin typeface="Calibri"/>
                        <a:ea typeface="Calibri"/>
                        <a:cs typeface="Arial"/>
                      </a:endParaRPr>
                    </a:p>
                  </a:txBody>
                  <a:tcPr marL="0" marR="0" marT="0" marB="0"/>
                </a:tc>
              </a:tr>
              <a:tr h="276822">
                <a:tc>
                  <a:txBody>
                    <a:bodyPr/>
                    <a:lstStyle/>
                    <a:p>
                      <a:pPr algn="r" rtl="1">
                        <a:lnSpc>
                          <a:spcPct val="115000"/>
                        </a:lnSpc>
                        <a:spcAft>
                          <a:spcPts val="1000"/>
                        </a:spcAft>
                      </a:pPr>
                      <a:r>
                        <a:rPr lang="fa-IR" sz="1100">
                          <a:latin typeface="Calibri"/>
                          <a:ea typeface="Calibri"/>
                          <a:cs typeface="Arial"/>
                        </a:rPr>
                        <a:t>12-7 ماه </a:t>
                      </a:r>
                      <a:endParaRPr lang="en-US" sz="1100">
                        <a:latin typeface="Calibri"/>
                        <a:ea typeface="Calibri"/>
                        <a:cs typeface="Arial"/>
                      </a:endParaRPr>
                    </a:p>
                  </a:txBody>
                  <a:tcPr marL="0" marR="0" marT="0" marB="0"/>
                </a:tc>
                <a:tc>
                  <a:txBody>
                    <a:bodyPr/>
                    <a:lstStyle/>
                    <a:p>
                      <a:pPr algn="r" rtl="1">
                        <a:lnSpc>
                          <a:spcPct val="115000"/>
                        </a:lnSpc>
                        <a:spcAft>
                          <a:spcPts val="1000"/>
                        </a:spcAft>
                      </a:pPr>
                      <a:r>
                        <a:rPr lang="fa-IR" sz="1100">
                          <a:latin typeface="Calibri"/>
                          <a:ea typeface="Calibri"/>
                          <a:cs typeface="Arial"/>
                        </a:rPr>
                        <a:t>60 </a:t>
                      </a:r>
                      <a:endParaRPr lang="en-US" sz="1100">
                        <a:latin typeface="Calibri"/>
                        <a:ea typeface="Calibri"/>
                        <a:cs typeface="Arial"/>
                      </a:endParaRPr>
                    </a:p>
                  </a:txBody>
                  <a:tcPr marL="0" marR="0" marT="0" marB="0"/>
                </a:tc>
              </a:tr>
              <a:tr h="276822">
                <a:tc>
                  <a:txBody>
                    <a:bodyPr/>
                    <a:lstStyle/>
                    <a:p>
                      <a:pPr algn="r" rtl="1">
                        <a:lnSpc>
                          <a:spcPct val="115000"/>
                        </a:lnSpc>
                        <a:spcAft>
                          <a:spcPts val="1000"/>
                        </a:spcAft>
                      </a:pPr>
                      <a:r>
                        <a:rPr lang="fa-IR" sz="1100">
                          <a:latin typeface="Calibri"/>
                          <a:ea typeface="Calibri"/>
                          <a:cs typeface="Arial"/>
                        </a:rPr>
                        <a:t>3-1 </a:t>
                      </a:r>
                      <a:endParaRPr lang="en-US" sz="1100">
                        <a:latin typeface="Calibri"/>
                        <a:ea typeface="Calibri"/>
                        <a:cs typeface="Arial"/>
                      </a:endParaRPr>
                    </a:p>
                  </a:txBody>
                  <a:tcPr marL="0" marR="0" marT="0" marB="0"/>
                </a:tc>
                <a:tc>
                  <a:txBody>
                    <a:bodyPr/>
                    <a:lstStyle/>
                    <a:p>
                      <a:pPr algn="r" rtl="1">
                        <a:lnSpc>
                          <a:spcPct val="115000"/>
                        </a:lnSpc>
                        <a:spcAft>
                          <a:spcPts val="1000"/>
                        </a:spcAft>
                      </a:pPr>
                      <a:r>
                        <a:rPr lang="fa-IR" sz="1100">
                          <a:latin typeface="Calibri"/>
                          <a:ea typeface="Calibri"/>
                          <a:cs typeface="Arial"/>
                        </a:rPr>
                        <a:t>90 </a:t>
                      </a:r>
                      <a:endParaRPr lang="en-US" sz="1100">
                        <a:latin typeface="Calibri"/>
                        <a:ea typeface="Calibri"/>
                        <a:cs typeface="Arial"/>
                      </a:endParaRPr>
                    </a:p>
                  </a:txBody>
                  <a:tcPr marL="0" marR="0" marT="0" marB="0"/>
                </a:tc>
              </a:tr>
              <a:tr h="276822">
                <a:tc>
                  <a:txBody>
                    <a:bodyPr/>
                    <a:lstStyle/>
                    <a:p>
                      <a:pPr algn="r" rtl="1">
                        <a:lnSpc>
                          <a:spcPct val="115000"/>
                        </a:lnSpc>
                        <a:spcAft>
                          <a:spcPts val="1000"/>
                        </a:spcAft>
                      </a:pPr>
                      <a:r>
                        <a:rPr lang="fa-IR" sz="1100">
                          <a:latin typeface="Calibri"/>
                          <a:ea typeface="Calibri"/>
                          <a:cs typeface="Arial"/>
                        </a:rPr>
                        <a:t>8-4 </a:t>
                      </a:r>
                      <a:endParaRPr lang="en-US" sz="1100">
                        <a:latin typeface="Calibri"/>
                        <a:ea typeface="Calibri"/>
                        <a:cs typeface="Arial"/>
                      </a:endParaRPr>
                    </a:p>
                  </a:txBody>
                  <a:tcPr marL="0" marR="0" marT="0" marB="0"/>
                </a:tc>
                <a:tc>
                  <a:txBody>
                    <a:bodyPr/>
                    <a:lstStyle/>
                    <a:p>
                      <a:pPr algn="r" rtl="1">
                        <a:lnSpc>
                          <a:spcPct val="115000"/>
                        </a:lnSpc>
                        <a:spcAft>
                          <a:spcPts val="1000"/>
                        </a:spcAft>
                      </a:pPr>
                      <a:r>
                        <a:rPr lang="fa-IR" sz="1100">
                          <a:latin typeface="Calibri"/>
                          <a:ea typeface="Calibri"/>
                          <a:cs typeface="Arial"/>
                        </a:rPr>
                        <a:t>150 </a:t>
                      </a:r>
                      <a:endParaRPr lang="en-US" sz="1100">
                        <a:latin typeface="Calibri"/>
                        <a:ea typeface="Calibri"/>
                        <a:cs typeface="Arial"/>
                      </a:endParaRPr>
                    </a:p>
                  </a:txBody>
                  <a:tcPr marL="0" marR="0" marT="0" marB="0"/>
                </a:tc>
              </a:tr>
              <a:tr h="276822">
                <a:tc>
                  <a:txBody>
                    <a:bodyPr/>
                    <a:lstStyle/>
                    <a:p>
                      <a:pPr algn="r" rtl="1">
                        <a:lnSpc>
                          <a:spcPct val="115000"/>
                        </a:lnSpc>
                        <a:spcAft>
                          <a:spcPts val="1000"/>
                        </a:spcAft>
                      </a:pPr>
                      <a:r>
                        <a:rPr lang="fa-IR" sz="1100">
                          <a:latin typeface="Calibri"/>
                          <a:ea typeface="Calibri"/>
                          <a:cs typeface="Arial"/>
                        </a:rPr>
                        <a:t>13-9 </a:t>
                      </a:r>
                      <a:endParaRPr lang="en-US" sz="1100">
                        <a:latin typeface="Calibri"/>
                        <a:ea typeface="Calibri"/>
                        <a:cs typeface="Arial"/>
                      </a:endParaRPr>
                    </a:p>
                  </a:txBody>
                  <a:tcPr marL="0" marR="0" marT="0" marB="0"/>
                </a:tc>
                <a:tc>
                  <a:txBody>
                    <a:bodyPr/>
                    <a:lstStyle/>
                    <a:p>
                      <a:pPr algn="r" rtl="1">
                        <a:lnSpc>
                          <a:spcPct val="115000"/>
                        </a:lnSpc>
                        <a:spcAft>
                          <a:spcPts val="1000"/>
                        </a:spcAft>
                      </a:pPr>
                      <a:r>
                        <a:rPr lang="fa-IR" sz="1100">
                          <a:latin typeface="Calibri"/>
                          <a:ea typeface="Calibri"/>
                          <a:cs typeface="Arial"/>
                        </a:rPr>
                        <a:t>280 </a:t>
                      </a:r>
                      <a:endParaRPr lang="en-US" sz="1100">
                        <a:latin typeface="Calibri"/>
                        <a:ea typeface="Calibri"/>
                        <a:cs typeface="Arial"/>
                      </a:endParaRPr>
                    </a:p>
                  </a:txBody>
                  <a:tcPr marL="0" marR="0" marT="0" marB="0"/>
                </a:tc>
              </a:tr>
              <a:tr h="276822">
                <a:tc>
                  <a:txBody>
                    <a:bodyPr/>
                    <a:lstStyle/>
                    <a:p>
                      <a:pPr algn="r" rtl="1">
                        <a:lnSpc>
                          <a:spcPct val="115000"/>
                        </a:lnSpc>
                        <a:spcAft>
                          <a:spcPts val="1000"/>
                        </a:spcAft>
                      </a:pPr>
                      <a:r>
                        <a:rPr lang="fa-IR" sz="1100">
                          <a:latin typeface="Calibri"/>
                          <a:ea typeface="Calibri"/>
                          <a:cs typeface="Arial"/>
                        </a:rPr>
                        <a:t>18-14 </a:t>
                      </a:r>
                      <a:endParaRPr lang="en-US" sz="1100">
                        <a:latin typeface="Calibri"/>
                        <a:ea typeface="Calibri"/>
                        <a:cs typeface="Arial"/>
                      </a:endParaRPr>
                    </a:p>
                  </a:txBody>
                  <a:tcPr marL="0" marR="0" marT="0" marB="0"/>
                </a:tc>
                <a:tc>
                  <a:txBody>
                    <a:bodyPr/>
                    <a:lstStyle/>
                    <a:p>
                      <a:pPr algn="r" rtl="1">
                        <a:lnSpc>
                          <a:spcPct val="115000"/>
                        </a:lnSpc>
                        <a:spcAft>
                          <a:spcPts val="1000"/>
                        </a:spcAft>
                      </a:pPr>
                      <a:r>
                        <a:rPr lang="fa-IR" sz="1100">
                          <a:latin typeface="Calibri"/>
                          <a:ea typeface="Calibri"/>
                          <a:cs typeface="Arial"/>
                        </a:rPr>
                        <a:t>400 </a:t>
                      </a:r>
                      <a:endParaRPr lang="en-US" sz="1100">
                        <a:latin typeface="Calibri"/>
                        <a:ea typeface="Calibri"/>
                        <a:cs typeface="Arial"/>
                      </a:endParaRPr>
                    </a:p>
                  </a:txBody>
                  <a:tcPr marL="0" marR="0" marT="0" marB="0"/>
                </a:tc>
              </a:tr>
              <a:tr h="276822">
                <a:tc>
                  <a:txBody>
                    <a:bodyPr/>
                    <a:lstStyle/>
                    <a:p>
                      <a:pPr algn="r" rtl="1">
                        <a:lnSpc>
                          <a:spcPct val="115000"/>
                        </a:lnSpc>
                        <a:spcAft>
                          <a:spcPts val="1000"/>
                        </a:spcAft>
                      </a:pPr>
                      <a:r>
                        <a:rPr lang="fa-IR" sz="1100">
                          <a:latin typeface="Calibri"/>
                          <a:ea typeface="Calibri"/>
                          <a:cs typeface="Arial"/>
                        </a:rPr>
                        <a:t>بیشتر از 19 </a:t>
                      </a:r>
                      <a:endParaRPr lang="en-US" sz="1100">
                        <a:latin typeface="Calibri"/>
                        <a:ea typeface="Calibri"/>
                        <a:cs typeface="Arial"/>
                      </a:endParaRPr>
                    </a:p>
                  </a:txBody>
                  <a:tcPr marL="0" marR="0" marT="0" marB="0"/>
                </a:tc>
                <a:tc>
                  <a:txBody>
                    <a:bodyPr/>
                    <a:lstStyle/>
                    <a:p>
                      <a:pPr algn="r" rtl="1">
                        <a:lnSpc>
                          <a:spcPct val="115000"/>
                        </a:lnSpc>
                        <a:spcAft>
                          <a:spcPts val="1000"/>
                        </a:spcAft>
                      </a:pPr>
                      <a:r>
                        <a:rPr lang="fa-IR" sz="1100" dirty="0">
                          <a:latin typeface="Calibri"/>
                          <a:ea typeface="Calibri"/>
                          <a:cs typeface="Arial"/>
                        </a:rPr>
                        <a:t>400 </a:t>
                      </a:r>
                      <a:endParaRPr lang="en-US" sz="1100" dirty="0">
                        <a:latin typeface="Calibri"/>
                        <a:ea typeface="Calibri"/>
                        <a:cs typeface="Arial"/>
                      </a:endParaRPr>
                    </a:p>
                  </a:txBody>
                  <a:tcPr marL="0" marR="0" marT="0" marB="0"/>
                </a:tc>
              </a:tr>
            </a:tbl>
          </a:graphicData>
        </a:graphic>
      </p:graphicFrame>
    </p:spTree>
  </p:cSld>
  <p:clrMapOvr>
    <a:masterClrMapping/>
  </p:clrMapOvr>
  <p:transition>
    <p:dissolv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718</TotalTime>
  <Words>5533</Words>
  <Application>Microsoft Office PowerPoint</Application>
  <PresentationFormat>On-screen Show (4:3)</PresentationFormat>
  <Paragraphs>260</Paragraphs>
  <Slides>64</Slides>
  <Notes>0</Notes>
  <HiddenSlides>0</HiddenSlides>
  <MMClips>0</MMClips>
  <ScaleCrop>false</ScaleCrop>
  <HeadingPairs>
    <vt:vector size="4" baseType="variant">
      <vt:variant>
        <vt:lpstr>Theme</vt:lpstr>
      </vt:variant>
      <vt:variant>
        <vt:i4>1</vt:i4>
      </vt:variant>
      <vt:variant>
        <vt:lpstr>Slide Titles</vt:lpstr>
      </vt:variant>
      <vt:variant>
        <vt:i4>64</vt:i4>
      </vt:variant>
    </vt:vector>
  </HeadingPairs>
  <TitlesOfParts>
    <vt:vector size="65" baseType="lpstr">
      <vt:lpstr>Civic</vt:lpstr>
      <vt:lpstr>بنام خدا</vt:lpstr>
      <vt:lpstr>ویتامین ها</vt:lpstr>
      <vt:lpstr>ویتامین A 3330IU=1000RE(Retinol Equivalent)</vt:lpstr>
      <vt:lpstr>PowerPoint Presentation</vt:lpstr>
      <vt:lpstr>ویتامین B1 ( تیامین)</vt:lpstr>
      <vt:lpstr>PowerPoint Presentation</vt:lpstr>
      <vt:lpstr>ویتامین B2 (ریبوفلاوین)</vt:lpstr>
      <vt:lpstr>PowerPoint Presentation</vt:lpstr>
      <vt:lpstr>ویتامین B3 (نیاسین)( اسید نیکوتینیک)</vt:lpstr>
      <vt:lpstr>PowerPoint Presentation</vt:lpstr>
      <vt:lpstr>ویتامین B5  ( اسید پانتوتنیک)</vt:lpstr>
      <vt:lpstr>PowerPoint Presentation</vt:lpstr>
      <vt:lpstr>ویتامین B6 ( پیریدوکسین)</vt:lpstr>
      <vt:lpstr>PowerPoint Presentation</vt:lpstr>
      <vt:lpstr>ویتامین B12 (سیانوکوبالامین)</vt:lpstr>
      <vt:lpstr>PowerPoint Presentation</vt:lpstr>
      <vt:lpstr>ویتامین C  ( اسید اسکوربیک) </vt:lpstr>
      <vt:lpstr>PowerPoint Presentation</vt:lpstr>
      <vt:lpstr>PowerPoint Presentation</vt:lpstr>
      <vt:lpstr>ویتامین D3 ( کوله کلسیفرول)</vt:lpstr>
      <vt:lpstr>PowerPoint Presentation</vt:lpstr>
      <vt:lpstr>PowerPoint Presentation</vt:lpstr>
      <vt:lpstr>ویتامین E  ( توکوفرول)</vt:lpstr>
      <vt:lpstr>PowerPoint Presentation</vt:lpstr>
      <vt:lpstr>ویتامین K</vt:lpstr>
      <vt:lpstr>PowerPoint Presentation</vt:lpstr>
      <vt:lpstr>بیوتین ( ویتامین H)</vt:lpstr>
      <vt:lpstr>PowerPoint Presentation</vt:lpstr>
      <vt:lpstr>اسید فولیک</vt:lpstr>
      <vt:lpstr>PowerPoint Presentation</vt:lpstr>
      <vt:lpstr>مواد معدنی </vt:lpstr>
      <vt:lpstr>کلسیم</vt:lpstr>
      <vt:lpstr>PowerPoint Presentation</vt:lpstr>
      <vt:lpstr>آهن</vt:lpstr>
      <vt:lpstr>PowerPoint Presentation</vt:lpstr>
      <vt:lpstr>منیزیم</vt:lpstr>
      <vt:lpstr>PowerPoint Presentation</vt:lpstr>
      <vt:lpstr>روی</vt:lpstr>
      <vt:lpstr>PowerPoint Presentation</vt:lpstr>
      <vt:lpstr>اسید های چرب ضروری غیر اشباع </vt:lpstr>
      <vt:lpstr>PowerPoint Presentation</vt:lpstr>
      <vt:lpstr>PowerPoint Presentation</vt:lpstr>
      <vt:lpstr>PowerPoint Presentation</vt:lpstr>
      <vt:lpstr>کوآنزیم Q10  </vt:lpstr>
      <vt:lpstr>PowerPoint Presentation</vt:lpstr>
      <vt:lpstr>PowerPoint Presentation</vt:lpstr>
      <vt:lpstr>PowerPoint Presentation</vt:lpstr>
      <vt:lpstr>تاثیر کوآنزیم Q10 بر بیماری ها </vt:lpstr>
      <vt:lpstr>PowerPoint Presentation</vt:lpstr>
      <vt:lpstr>PowerPoint Presentation</vt:lpstr>
      <vt:lpstr>PowerPoint Presentation</vt:lpstr>
      <vt:lpstr>PowerPoint Presentation</vt:lpstr>
      <vt:lpstr>رويال ژل</vt:lpstr>
      <vt:lpstr>PowerPoint Presentation</vt:lpstr>
      <vt:lpstr>سلنیم</vt:lpstr>
      <vt:lpstr>منابع غذایی سلنیم:  </vt:lpstr>
      <vt:lpstr>PowerPoint Presentation</vt:lpstr>
      <vt:lpstr>PowerPoint Presentation</vt:lpstr>
      <vt:lpstr>PowerPoint Presentation</vt:lpstr>
      <vt:lpstr>چه افرادی نیازمند مکمل سلنیم هستند ؟  </vt:lpstr>
      <vt:lpstr>PowerPoint Presentation</vt:lpstr>
      <vt:lpstr>PowerPoint Presentation</vt:lpstr>
      <vt:lpstr>PowerPoint Presentation</vt:lpstr>
      <vt:lpstr>PowerPoint Presentation</vt:lpstr>
    </vt:vector>
  </TitlesOfParts>
  <Company>PARANDCO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ویتامین ها</dc:title>
  <dc:creator>PARAND</dc:creator>
  <cp:lastModifiedBy>Windows User</cp:lastModifiedBy>
  <cp:revision>84</cp:revision>
  <dcterms:created xsi:type="dcterms:W3CDTF">2010-11-01T05:18:36Z</dcterms:created>
  <dcterms:modified xsi:type="dcterms:W3CDTF">2020-06-07T09:40:33Z</dcterms:modified>
</cp:coreProperties>
</file>