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2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953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714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675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86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818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353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969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074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812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095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3873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989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7679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543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2628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35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79EC1-C8C9-4423-88A2-A8BE891B63BB}" type="datetimeFigureOut">
              <a:rPr lang="en-US" smtClean="0"/>
              <a:t>10/12/2019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26B6830-6879-4E25-BA3D-4062B23D7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594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8873" y="157722"/>
            <a:ext cx="7766936" cy="1646302"/>
          </a:xfrm>
        </p:spPr>
        <p:txBody>
          <a:bodyPr/>
          <a:lstStyle/>
          <a:p>
            <a:r>
              <a:rPr lang="fa-IR" sz="6600" b="1" dirty="0" smtClean="0">
                <a:latin typeface="Arial Black" panose="020B0A04020102020204" pitchFamily="34" charset="0"/>
                <a:cs typeface="B Titr" panose="00000700000000000000" pitchFamily="2" charset="-78"/>
              </a:rPr>
              <a:t>فصل 5</a:t>
            </a:r>
            <a:endParaRPr lang="en-US" sz="6600" b="1" dirty="0">
              <a:latin typeface="Arial Black" panose="020B0A04020102020204" pitchFamily="34" charset="0"/>
              <a:cs typeface="B Titr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3136" y="1804024"/>
            <a:ext cx="7766936" cy="1228875"/>
          </a:xfrm>
        </p:spPr>
        <p:txBody>
          <a:bodyPr>
            <a:normAutofit/>
          </a:bodyPr>
          <a:lstStyle/>
          <a:p>
            <a:r>
              <a:rPr lang="fa-IR" sz="4800" b="1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اندازه گیری</a:t>
            </a:r>
            <a:endParaRPr lang="en-US" sz="4800" b="1" dirty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704" y="2562152"/>
            <a:ext cx="3720737" cy="314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5447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260566" y="1182189"/>
            <a:ext cx="8189787" cy="4140925"/>
          </a:xfrm>
        </p:spPr>
        <p:txBody>
          <a:bodyPr>
            <a:normAutofit/>
          </a:bodyPr>
          <a:lstStyle/>
          <a:p>
            <a:pPr rtl="1"/>
            <a:r>
              <a:rPr lang="fa-IR" sz="40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اندازه گیری یکی از کارهایی است که به دفعات در زندگی روزمره از آن استفاده می کنیم .</a:t>
            </a:r>
          </a:p>
          <a:p>
            <a:pPr rtl="1"/>
            <a:r>
              <a:rPr lang="fa-IR" sz="40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مثلاً پزشکان با اندازه گیری قد و وزن نوزادان از هنگام تولد ، مراحل رشد آنها را زیر نظر می گیرند .</a:t>
            </a:r>
          </a:p>
          <a:p>
            <a:pPr rtl="1"/>
            <a:r>
              <a:rPr lang="fa-IR" sz="40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برای اندازه گیری طول های مختلف از وسایل مختلف استفاده می کنیم .</a:t>
            </a:r>
            <a:endParaRPr lang="en-US" sz="4000" dirty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529237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4167" y="919013"/>
            <a:ext cx="7766936" cy="5837387"/>
          </a:xfrm>
        </p:spPr>
        <p:txBody>
          <a:bodyPr>
            <a:normAutofit/>
          </a:bodyPr>
          <a:lstStyle/>
          <a:p>
            <a:pPr algn="l"/>
            <a:r>
              <a:rPr lang="fa-IR" sz="4000" dirty="0" smtClean="0">
                <a:solidFill>
                  <a:schemeClr val="accent5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مثال</a:t>
            </a:r>
          </a:p>
          <a:p>
            <a:pPr algn="l"/>
            <a:endParaRPr lang="fa-IR" sz="2000" dirty="0" smtClean="0">
              <a:solidFill>
                <a:schemeClr val="accent5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algn="l"/>
            <a:endParaRPr lang="fa-IR" sz="2000" dirty="0">
              <a:solidFill>
                <a:schemeClr val="accent5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algn="l"/>
            <a:endParaRPr lang="fa-IR" sz="2000" dirty="0" smtClean="0">
              <a:solidFill>
                <a:schemeClr val="accent5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/>
            <a:endParaRPr lang="fa-IR" sz="2000" dirty="0" smtClean="0">
              <a:solidFill>
                <a:schemeClr val="accent5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/>
            <a:endParaRPr lang="fa-IR" sz="2000" dirty="0" smtClean="0">
              <a:solidFill>
                <a:schemeClr val="accent5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/>
            <a:r>
              <a:rPr lang="fa-IR" sz="32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طول ساعت بین</a:t>
            </a:r>
            <a:r>
              <a:rPr lang="fa-IR" sz="3200" dirty="0" smtClean="0">
                <a:solidFill>
                  <a:schemeClr val="accent5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 .... </a:t>
            </a:r>
            <a:r>
              <a:rPr lang="fa-IR" sz="32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چینه و</a:t>
            </a:r>
            <a:r>
              <a:rPr lang="fa-IR" sz="3200" dirty="0" smtClean="0">
                <a:solidFill>
                  <a:schemeClr val="accent5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 .... </a:t>
            </a:r>
            <a:r>
              <a:rPr lang="fa-IR" sz="32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چینه است.یعنی از</a:t>
            </a:r>
            <a:r>
              <a:rPr lang="fa-IR" sz="3200" dirty="0" smtClean="0">
                <a:solidFill>
                  <a:schemeClr val="accent5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 ..... </a:t>
            </a:r>
            <a:r>
              <a:rPr lang="fa-IR" sz="32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چینه بیشتر است ولی به</a:t>
            </a:r>
            <a:r>
              <a:rPr lang="fa-IR" sz="3200" dirty="0" smtClean="0">
                <a:solidFill>
                  <a:schemeClr val="accent5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 ..... </a:t>
            </a:r>
            <a:r>
              <a:rPr lang="fa-IR" sz="32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چینه نمی رسد .</a:t>
            </a:r>
          </a:p>
          <a:p>
            <a:pPr algn="r" rtl="1"/>
            <a:r>
              <a:rPr lang="fa-IR" sz="32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همانطور که ملاحضه کردید تعداد چینه ها اندازه دقیق طول ساعت را نشان نداد .</a:t>
            </a:r>
            <a:endParaRPr lang="en-US" sz="3200" dirty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15" y="1623060"/>
            <a:ext cx="504825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2409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1346" y="576113"/>
            <a:ext cx="8002693" cy="5938987"/>
          </a:xfrm>
        </p:spPr>
        <p:txBody>
          <a:bodyPr>
            <a:noAutofit/>
          </a:bodyPr>
          <a:lstStyle/>
          <a:p>
            <a:pPr rtl="1"/>
            <a:endParaRPr lang="fa-IR" sz="2000" dirty="0" smtClean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rtl="1"/>
            <a:endParaRPr lang="fa-IR" sz="2000" dirty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rtl="1"/>
            <a:endParaRPr lang="fa-IR" sz="2000" dirty="0" smtClean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rtl="1"/>
            <a:endParaRPr lang="fa-IR" sz="2000" dirty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rtl="1"/>
            <a:r>
              <a:rPr lang="fa-IR" sz="24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ما برای اینکه بتوانیم به طور دقیق اندازه گیری کنیم نیاز به واحدهای اندازه گیری ذقیق تری داریم.</a:t>
            </a:r>
          </a:p>
          <a:p>
            <a:pPr rtl="1"/>
            <a:r>
              <a:rPr lang="fa-IR" sz="2400" b="1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واحد سانتی متر :</a:t>
            </a:r>
          </a:p>
          <a:p>
            <a:pPr rtl="1"/>
            <a:r>
              <a:rPr lang="fa-IR" sz="2400" dirty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ب</a:t>
            </a:r>
            <a:r>
              <a:rPr lang="fa-IR" sz="24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رای اینکه همه مردم بتوانند برای اندازه گیری یک طول مشخص ، یک پاسخ یکسان بیان کنند ، از وسیله هایی مثل خط کش ، متر خیاطی و ... استفاده می کنند . در این وسایل اندازه گیری از واحدی به نام سانتی متر استفاده می شود . به خط کش بالا نگاه کنید . این خط کش چند سانتی متر است ؟</a:t>
            </a:r>
          </a:p>
          <a:p>
            <a:pPr rtl="1"/>
            <a:r>
              <a:rPr lang="fa-IR" sz="2400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در هر خط کش فاصله ها به اندازه ی ( یک سانتی متر ) با هم فاصله دارند . 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32" y="999172"/>
            <a:ext cx="764857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962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42900"/>
            <a:ext cx="7766936" cy="4869251"/>
          </a:xfrm>
        </p:spPr>
        <p:txBody>
          <a:bodyPr>
            <a:normAutofit/>
          </a:bodyPr>
          <a:lstStyle/>
          <a:p>
            <a:pPr algn="l"/>
            <a:r>
              <a:rPr lang="fa-IR" sz="3200" b="1" dirty="0" smtClean="0">
                <a:solidFill>
                  <a:schemeClr val="accent5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نکته   </a:t>
            </a:r>
          </a:p>
          <a:p>
            <a:pPr rtl="1"/>
            <a:endParaRPr lang="fa-IR" sz="2000" b="1" dirty="0" smtClean="0">
              <a:solidFill>
                <a:schemeClr val="accent5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pPr rtl="1"/>
            <a:r>
              <a:rPr lang="fa-IR" sz="4400" b="1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برای اندازه گیری باید به این نکته توجه کرد که صفر خط کش را روی ابتدای شکل قرار می دهیم و انتهای شکل بر روی هر عددی از خط کش قرارگرفت آن عدد طول ویااندازه ی شکل می شود .</a:t>
            </a:r>
            <a:r>
              <a:rPr lang="fa-IR" sz="4400" b="1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 </a:t>
            </a:r>
            <a:endParaRPr lang="en-US" sz="4400" b="1" dirty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791" y="3566088"/>
            <a:ext cx="7766977" cy="16460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41" y="5479271"/>
            <a:ext cx="76104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0714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370" y="2514600"/>
            <a:ext cx="7766936" cy="3863339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chemeClr val="accent5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میلی متر</a:t>
            </a:r>
            <a:endParaRPr lang="fa-IR" sz="4000" dirty="0" smtClean="0">
              <a:solidFill>
                <a:schemeClr val="accent5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400" b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fa-IR" sz="24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fa-IR" sz="2800" b="1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برای این که اندازه گیری ها دقیق تر شود ، هر سانتی متر را به 10 قسمت مساوی تقسیم کرده اند و نام آن ها را میلی متر گذاشته اند . </a:t>
            </a:r>
          </a:p>
          <a:p>
            <a:endParaRPr lang="fa-IR" sz="2800" b="1" dirty="0" smtClean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r>
              <a:rPr lang="fa-IR" sz="2800" b="1" dirty="0" smtClean="0">
                <a:solidFill>
                  <a:srgbClr val="0070C0"/>
                </a:solidFill>
                <a:latin typeface="Calibri" panose="020F0502020204030204" pitchFamily="34" charset="0"/>
                <a:cs typeface="B Nazanin" panose="00000400000000000000" pitchFamily="2" charset="-78"/>
              </a:rPr>
              <a:t>هر 10 میلی متر 1 سانتی متر است .</a:t>
            </a:r>
            <a:endParaRPr lang="fa-IR" sz="2800" b="1" dirty="0" smtClean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  <a:p>
            <a:endParaRPr lang="en-US" sz="2000" b="1" dirty="0">
              <a:solidFill>
                <a:srgbClr val="0070C0"/>
              </a:solidFill>
              <a:latin typeface="Calibri" panose="020F0502020204030204" pitchFamily="34" charset="0"/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795" y="626745"/>
            <a:ext cx="3752850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542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708660"/>
            <a:ext cx="7766936" cy="5532119"/>
          </a:xfrm>
        </p:spPr>
        <p:txBody>
          <a:bodyPr>
            <a:noAutofit/>
          </a:bodyPr>
          <a:lstStyle/>
          <a:p>
            <a:pPr rtl="1"/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مثال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: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 12میلی متر یعنی همان</a:t>
            </a:r>
            <a:r>
              <a:rPr lang="fa-IR" sz="3200" dirty="0" smtClean="0">
                <a:solidFill>
                  <a:schemeClr val="accent5"/>
                </a:solidFill>
                <a:cs typeface="B Nazanin" panose="00000400000000000000" pitchFamily="2" charset="-78"/>
              </a:rPr>
              <a:t>..........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سانتی مترو</a:t>
            </a:r>
            <a:r>
              <a:rPr lang="fa-IR" sz="3200" dirty="0" smtClean="0">
                <a:solidFill>
                  <a:schemeClr val="accent5"/>
                </a:solidFill>
                <a:cs typeface="B Nazanin" panose="00000400000000000000" pitchFamily="2" charset="-78"/>
              </a:rPr>
              <a:t>........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میلی متر .</a:t>
            </a:r>
          </a:p>
          <a:p>
            <a:pPr rtl="1"/>
            <a:endParaRPr lang="fa-IR" sz="3200" dirty="0">
              <a:solidFill>
                <a:srgbClr val="0070C0"/>
              </a:solidFill>
              <a:cs typeface="B Nazanin" panose="00000400000000000000" pitchFamily="2" charset="-78"/>
            </a:endParaRPr>
          </a:p>
          <a:p>
            <a:pPr rtl="1"/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14میلی متر یعنی همان </a:t>
            </a:r>
            <a:r>
              <a:rPr lang="fa-IR" sz="3200" dirty="0" smtClean="0">
                <a:solidFill>
                  <a:schemeClr val="accent5"/>
                </a:solidFill>
                <a:cs typeface="B Nazanin" panose="00000400000000000000" pitchFamily="2" charset="-78"/>
              </a:rPr>
              <a:t>......... 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سانتی متر و </a:t>
            </a:r>
            <a:r>
              <a:rPr lang="fa-IR" sz="3200" dirty="0" smtClean="0">
                <a:solidFill>
                  <a:schemeClr val="accent5"/>
                </a:solidFill>
                <a:cs typeface="B Nazanin" panose="00000400000000000000" pitchFamily="2" charset="-78"/>
              </a:rPr>
              <a:t>........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 میلی متر .</a:t>
            </a:r>
          </a:p>
          <a:p>
            <a:pPr rtl="1"/>
            <a:endParaRPr lang="fa-IR" sz="3200" dirty="0">
              <a:solidFill>
                <a:srgbClr val="0070C0"/>
              </a:solidFill>
              <a:cs typeface="B Nazanin" panose="00000400000000000000" pitchFamily="2" charset="-78"/>
            </a:endParaRPr>
          </a:p>
          <a:p>
            <a:pPr rtl="1"/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54 میلی متر یعنی همان </a:t>
            </a:r>
            <a:r>
              <a:rPr lang="fa-IR" sz="3200" dirty="0" smtClean="0">
                <a:solidFill>
                  <a:schemeClr val="accent5"/>
                </a:solidFill>
                <a:cs typeface="B Nazanin" panose="00000400000000000000" pitchFamily="2" charset="-78"/>
              </a:rPr>
              <a:t>........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 سانتی متر و </a:t>
            </a:r>
            <a:r>
              <a:rPr lang="fa-IR" sz="3200" dirty="0" smtClean="0">
                <a:solidFill>
                  <a:schemeClr val="accent5"/>
                </a:solidFill>
                <a:cs typeface="B Nazanin" panose="00000400000000000000" pitchFamily="2" charset="-78"/>
              </a:rPr>
              <a:t>..........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 میلی متر .</a:t>
            </a:r>
          </a:p>
          <a:p>
            <a:pPr rtl="1"/>
            <a:endParaRPr lang="fa-IR" sz="3200" dirty="0">
              <a:solidFill>
                <a:srgbClr val="0070C0"/>
              </a:solidFill>
              <a:cs typeface="B Nazanin" panose="00000400000000000000" pitchFamily="2" charset="-78"/>
            </a:endParaRPr>
          </a:p>
          <a:p>
            <a:pPr rtl="1"/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76 میلی متر یعنی همان </a:t>
            </a:r>
            <a:r>
              <a:rPr lang="fa-IR" sz="3200" dirty="0" smtClean="0">
                <a:solidFill>
                  <a:schemeClr val="accent5"/>
                </a:solidFill>
                <a:cs typeface="B Nazanin" panose="00000400000000000000" pitchFamily="2" charset="-78"/>
              </a:rPr>
              <a:t>.........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 سانتی متر و </a:t>
            </a:r>
            <a:r>
              <a:rPr lang="fa-IR" sz="3200" dirty="0" smtClean="0">
                <a:solidFill>
                  <a:schemeClr val="accent5"/>
                </a:solidFill>
                <a:cs typeface="B Nazanin" panose="00000400000000000000" pitchFamily="2" charset="-78"/>
              </a:rPr>
              <a:t>.........</a:t>
            </a:r>
            <a:r>
              <a:rPr lang="fa-IR" sz="3200" dirty="0" smtClean="0">
                <a:solidFill>
                  <a:srgbClr val="0070C0"/>
                </a:solidFill>
                <a:cs typeface="B Nazanin" panose="00000400000000000000" pitchFamily="2" charset="-78"/>
              </a:rPr>
              <a:t> میلی متر .</a:t>
            </a:r>
            <a:endParaRPr lang="en-US" sz="3200" dirty="0">
              <a:solidFill>
                <a:srgbClr val="0070C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718235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147" y="2133600"/>
            <a:ext cx="7766936" cy="1978196"/>
          </a:xfrm>
        </p:spPr>
        <p:txBody>
          <a:bodyPr/>
          <a:lstStyle/>
          <a:p>
            <a:r>
              <a:rPr lang="fa-IR" sz="11500" b="1" dirty="0" smtClean="0">
                <a:cs typeface="B Titr" panose="00000700000000000000" pitchFamily="2" charset="-78"/>
              </a:rPr>
              <a:t>         پایان</a:t>
            </a:r>
            <a:endParaRPr lang="en-US" sz="11500" b="1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0662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632</TotalTime>
  <Words>336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Arial Black</vt:lpstr>
      <vt:lpstr>B Nazanin</vt:lpstr>
      <vt:lpstr>B Titr</vt:lpstr>
      <vt:lpstr>Calibri</vt:lpstr>
      <vt:lpstr>Trebuchet MS</vt:lpstr>
      <vt:lpstr>Wingdings 3</vt:lpstr>
      <vt:lpstr>Facet</vt:lpstr>
      <vt:lpstr>فصل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پایان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5</dc:title>
  <dc:creator>All Digital</dc:creator>
  <cp:lastModifiedBy>mehrnaz</cp:lastModifiedBy>
  <cp:revision>26</cp:revision>
  <dcterms:created xsi:type="dcterms:W3CDTF">2019-10-10T19:13:47Z</dcterms:created>
  <dcterms:modified xsi:type="dcterms:W3CDTF">2019-10-12T08:18:47Z</dcterms:modified>
</cp:coreProperties>
</file>