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2"/>
  </p:notesMasterIdLst>
  <p:sldIdLst>
    <p:sldId id="265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761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C88B9-C3B2-4CD0-ACD6-6EA2FB91D936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DCE83-13C2-455D-B8FB-B4D080C267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333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DCE83-13C2-455D-B8FB-B4D080C2673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9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53CC3-0EE7-43AD-AF34-CD3569470FAE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73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44CBED-C837-4CDB-B63C-92B6CF5740E8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243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985E95-E3CE-449B-AA56-C390593EC11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960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D6659-B34A-46EB-82DB-6816D2D0969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476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81941-D4F7-49C2-8510-44DEE97EE61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672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B06BFE-BC6A-421A-8FB9-B41CB674135A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07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3A170-3885-4A2E-814C-C08A278C763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333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54074-A3B8-4629-8644-7C599BB625E3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81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307E3C-F9CF-49DF-9F98-DF68CCF17BC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697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906BB-CCBD-49C2-83B5-BE7AF6D179C7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180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29FEB-25EC-442E-A927-6DDAA86D50F0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14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797A10A9-BF9D-4FA1-AD0F-2F29A9FF5F32}" type="slidenum">
              <a:rPr lang="ar-SA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63101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0" y="727501"/>
            <a:ext cx="2199641" cy="830997"/>
          </a:xfrm>
          <a:prstGeom prst="rect">
            <a:avLst/>
          </a:prstGeom>
          <a:solidFill>
            <a:srgbClr val="00B05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fa-IR" sz="4800" dirty="0" smtClean="0"/>
              <a:t>ویتامین ها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834907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188913"/>
            <a:ext cx="8529638" cy="6669087"/>
          </a:xfrm>
        </p:spPr>
        <p:txBody>
          <a:bodyPr/>
          <a:lstStyle/>
          <a:p>
            <a:pPr algn="r"/>
            <a:r>
              <a:rPr lang="fa-IR" sz="6000" dirty="0">
                <a:cs typeface="B Titr" pitchFamily="2" charset="-78"/>
              </a:rPr>
              <a:t>ویتامین ها</a:t>
            </a:r>
            <a:r>
              <a:rPr lang="fa-IR" sz="8000" dirty="0">
                <a:cs typeface="B Titr" pitchFamily="2" charset="-78"/>
              </a:rPr>
              <a:t/>
            </a:r>
            <a:br>
              <a:rPr lang="fa-IR" sz="8000" dirty="0">
                <a:cs typeface="B Titr" pitchFamily="2" charset="-78"/>
              </a:rPr>
            </a:br>
            <a:r>
              <a:rPr lang="fa-IR" sz="8000" dirty="0">
                <a:cs typeface="B Titr" pitchFamily="2" charset="-78"/>
              </a:rPr>
              <a:t/>
            </a:r>
            <a:br>
              <a:rPr lang="fa-IR" sz="8000" dirty="0">
                <a:cs typeface="B Titr" pitchFamily="2" charset="-78"/>
              </a:rPr>
            </a:br>
            <a:r>
              <a:rPr lang="fa-IR" sz="4000" dirty="0">
                <a:cs typeface="B Zar" pitchFamily="2" charset="-78"/>
              </a:rPr>
              <a:t>به فاکتورهایی گفته می شود که برای	 سوخت ؛ساز و مقاوم سازی بدن در مقابل عفو نت ها لازم هستند.</a:t>
            </a:r>
            <a:endParaRPr lang="en-US" sz="4000" dirty="0">
              <a:cs typeface="B Zar" pitchFamily="2" charset="-78"/>
            </a:endParaRPr>
          </a:p>
        </p:txBody>
      </p:sp>
      <p:pic>
        <p:nvPicPr>
          <p:cNvPr id="2053" name="Picture 5" descr="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2951163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64613" cy="7334250"/>
          </a:xfrm>
        </p:spPr>
        <p:txBody>
          <a:bodyPr/>
          <a:lstStyle/>
          <a:p>
            <a:pPr algn="r"/>
            <a:r>
              <a:rPr lang="fa-IR" sz="6600">
                <a:solidFill>
                  <a:schemeClr val="hlink"/>
                </a:solidFill>
                <a:cs typeface="B Titr" pitchFamily="2" charset="-78"/>
              </a:rPr>
              <a:t>ویتامین </a:t>
            </a:r>
            <a:r>
              <a:rPr lang="sv-SE" sz="6600">
                <a:solidFill>
                  <a:schemeClr val="hlink"/>
                </a:solidFill>
                <a:cs typeface="B Titr" pitchFamily="2" charset="-78"/>
              </a:rPr>
              <a:t>A</a:t>
            </a:r>
            <a:br>
              <a:rPr lang="sv-SE" sz="6600">
                <a:solidFill>
                  <a:schemeClr val="hlink"/>
                </a:solidFill>
                <a:cs typeface="B Titr" pitchFamily="2" charset="-78"/>
              </a:rPr>
            </a:br>
            <a:r>
              <a:rPr lang="fa-IR" sz="4000">
                <a:cs typeface="B Zar" pitchFamily="2" charset="-78"/>
              </a:rPr>
              <a:t>کمبود این ویتامین باعث شبکوری(کاهش بینایی) ومهمترین موادی که از این ویتامین غنی هستند :هویج-اکثر سبزیجات-لبنیات(شیر ؛کره)-مرکبات و ...</a:t>
            </a:r>
            <a:r>
              <a:rPr lang="fa-IR" sz="4800">
                <a:cs typeface="B Zar" pitchFamily="2" charset="-78"/>
              </a:rPr>
              <a:t>  </a:t>
            </a:r>
            <a:r>
              <a:rPr lang="sv-SE" sz="4800">
                <a:cs typeface="B Zar" pitchFamily="2" charset="-78"/>
              </a:rPr>
              <a:t>	</a:t>
            </a:r>
          </a:p>
        </p:txBody>
      </p:sp>
      <p:pic>
        <p:nvPicPr>
          <p:cNvPr id="4100" name="Picture 4" descr="CAKTQ5B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604963" cy="220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spinach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04813"/>
            <a:ext cx="1727200" cy="188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head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97425"/>
            <a:ext cx="3448050" cy="179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just"/>
            <a:r>
              <a:rPr lang="fa-IR" sz="6600">
                <a:solidFill>
                  <a:srgbClr val="FF0000"/>
                </a:solidFill>
                <a:cs typeface="B Titr" pitchFamily="2" charset="-78"/>
              </a:rPr>
              <a:t>ویتامین </a:t>
            </a:r>
            <a:r>
              <a:rPr lang="sv-SE" sz="6600">
                <a:solidFill>
                  <a:srgbClr val="FF0000"/>
                </a:solidFill>
                <a:cs typeface="B Titr" pitchFamily="2" charset="-78"/>
              </a:rPr>
              <a:t>c</a:t>
            </a:r>
            <a:r>
              <a:rPr lang="sv-SE">
                <a:solidFill>
                  <a:srgbClr val="FF9900"/>
                </a:solidFill>
              </a:rPr>
              <a:t/>
            </a:r>
            <a:br>
              <a:rPr lang="sv-SE">
                <a:solidFill>
                  <a:srgbClr val="FF9900"/>
                </a:solidFill>
              </a:rPr>
            </a:br>
            <a:r>
              <a:rPr lang="fa-IR" sz="4000">
                <a:cs typeface="B Zar" pitchFamily="2" charset="-78"/>
              </a:rPr>
              <a:t>کمبود</a:t>
            </a:r>
            <a:r>
              <a:rPr lang="en-US" sz="4000">
                <a:cs typeface="B Zar" pitchFamily="2" charset="-78"/>
              </a:rPr>
              <a:t> </a:t>
            </a:r>
            <a:r>
              <a:rPr lang="fa-IR" sz="4000">
                <a:cs typeface="B Zar" pitchFamily="2" charset="-78"/>
              </a:rPr>
              <a:t>این ویتامین باعث خرابی پوست ؛ریزش مووبیماری(اسکوروی). موادی که این ویتامین را غنی دارند:مرکبات-سبزیجات –لبنیات و میوهای تازه</a:t>
            </a:r>
            <a:r>
              <a:rPr lang="fa-IR"/>
              <a:t> </a:t>
            </a:r>
            <a:endParaRPr lang="en-US"/>
          </a:p>
        </p:txBody>
      </p:sp>
      <p:pic>
        <p:nvPicPr>
          <p:cNvPr id="5124" name="Picture 4" descr="imag14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1936750" cy="193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5084763"/>
            <a:ext cx="2181225" cy="158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1456829a5jp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8913"/>
            <a:ext cx="2138363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20150" cy="6858000"/>
          </a:xfrm>
        </p:spPr>
        <p:txBody>
          <a:bodyPr/>
          <a:lstStyle/>
          <a:p>
            <a:pPr algn="r"/>
            <a:r>
              <a:rPr lang="fa-IR" sz="5400">
                <a:solidFill>
                  <a:schemeClr val="accent2"/>
                </a:solidFill>
                <a:cs typeface="B Titr" pitchFamily="2" charset="-78"/>
              </a:rPr>
              <a:t>ویتامین </a:t>
            </a:r>
            <a:r>
              <a:rPr lang="sv-SE" sz="5400">
                <a:solidFill>
                  <a:schemeClr val="accent2"/>
                </a:solidFill>
                <a:cs typeface="B Titr" pitchFamily="2" charset="-78"/>
              </a:rPr>
              <a:t>B</a:t>
            </a:r>
            <a:br>
              <a:rPr lang="sv-SE" sz="540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5400">
                <a:solidFill>
                  <a:schemeClr val="accent2"/>
                </a:solidFill>
                <a:cs typeface="B Titr" pitchFamily="2" charset="-78"/>
              </a:rPr>
              <a:t/>
            </a:r>
            <a:br>
              <a:rPr lang="fa-IR" sz="540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3600">
                <a:cs typeface="B Zar" pitchFamily="2" charset="-78"/>
              </a:rPr>
              <a:t>کمبود آن باعث ناهنجاریهای اسکلتی و عقب ماندگی ذهنی از جمله بیماری  (بربری) می شود .موادی که به وفور این ویتامین را دارند:حبوبات(عدس-لوبیاو...)-برنج –لبنیات – پسته وبادام-جوانه گندم و اکثر میوه ها و سبزیجات.</a:t>
            </a:r>
            <a:endParaRPr lang="en-US" sz="3600">
              <a:cs typeface="B Zar" pitchFamily="2" charset="-78"/>
            </a:endParaRPr>
          </a:p>
        </p:txBody>
      </p:sp>
      <p:pic>
        <p:nvPicPr>
          <p:cNvPr id="6148" name="Picture 4" descr="1009377753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809750" cy="226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11825980aji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8913"/>
            <a:ext cx="2178050" cy="218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2db6i5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5030788"/>
            <a:ext cx="2592388" cy="172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64613" cy="6858000"/>
          </a:xfrm>
        </p:spPr>
        <p:txBody>
          <a:bodyPr/>
          <a:lstStyle/>
          <a:p>
            <a:pPr algn="r"/>
            <a:r>
              <a:rPr lang="fa-IR" sz="5400">
                <a:solidFill>
                  <a:schemeClr val="hlink"/>
                </a:solidFill>
                <a:cs typeface="B Titr" pitchFamily="2" charset="-78"/>
              </a:rPr>
              <a:t>ویتامین </a:t>
            </a:r>
            <a:r>
              <a:rPr lang="sv-SE" sz="5400">
                <a:solidFill>
                  <a:schemeClr val="hlink"/>
                </a:solidFill>
                <a:cs typeface="B Titr" pitchFamily="2" charset="-78"/>
              </a:rPr>
              <a:t>D</a:t>
            </a:r>
            <a:br>
              <a:rPr lang="sv-SE" sz="5400">
                <a:solidFill>
                  <a:schemeClr val="hlink"/>
                </a:solidFill>
                <a:cs typeface="B Titr" pitchFamily="2" charset="-78"/>
              </a:rPr>
            </a:br>
            <a:r>
              <a:rPr lang="fa-IR" sz="3600">
                <a:cs typeface="B Zar" pitchFamily="2" charset="-78"/>
              </a:rPr>
              <a:t>کمبود آن باعث پوکی استخوان و ازجمله بیماری راشیتیسم می توان اشاره کرد. موادی که دارای این ویتامین هستند:گوشت قرمز-تخم مرغ-ماهی-لبنیات واکثر مواد </a:t>
            </a:r>
            <a:r>
              <a:rPr lang="fa-IR" sz="3600">
                <a:solidFill>
                  <a:schemeClr val="tx1"/>
                </a:solidFill>
                <a:cs typeface="B Zar" pitchFamily="2" charset="-78"/>
              </a:rPr>
              <a:t>پروتئینی</a:t>
            </a:r>
            <a:r>
              <a:rPr lang="fa-IR" sz="3600">
                <a:solidFill>
                  <a:srgbClr val="FF0000"/>
                </a:solidFill>
                <a:cs typeface="B Zar" pitchFamily="2" charset="-78"/>
              </a:rPr>
              <a:t>.توجه:تابش نور افتاب بر روی پوست بدن باعث تولید ویتامین</a:t>
            </a:r>
            <a:r>
              <a:rPr lang="sv-SE" sz="3600">
                <a:solidFill>
                  <a:srgbClr val="FF0000"/>
                </a:solidFill>
                <a:cs typeface="B Zar" pitchFamily="2" charset="-78"/>
              </a:rPr>
              <a:t>D</a:t>
            </a:r>
            <a:r>
              <a:rPr lang="fa-IR" sz="3600">
                <a:solidFill>
                  <a:srgbClr val="FF0000"/>
                </a:solidFill>
                <a:cs typeface="B Zar" pitchFamily="2" charset="-78"/>
              </a:rPr>
              <a:t> می شود.</a:t>
            </a:r>
            <a:endParaRPr lang="en-US" sz="3600">
              <a:solidFill>
                <a:srgbClr val="FF0000"/>
              </a:solidFill>
              <a:cs typeface="B Zar" pitchFamily="2" charset="-78"/>
            </a:endParaRPr>
          </a:p>
        </p:txBody>
      </p:sp>
      <p:pic>
        <p:nvPicPr>
          <p:cNvPr id="7172" name="Picture 4" descr="red-meat-590[1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2070100" cy="194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1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60350"/>
            <a:ext cx="26670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ried_egg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5105400"/>
            <a:ext cx="2201862" cy="16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r"/>
            <a:r>
              <a:rPr lang="fa-IR" sz="5400">
                <a:solidFill>
                  <a:srgbClr val="669900"/>
                </a:solidFill>
                <a:cs typeface="B Titr" pitchFamily="2" charset="-78"/>
              </a:rPr>
              <a:t>ویتامین </a:t>
            </a:r>
            <a:r>
              <a:rPr lang="sv-SE" sz="5400">
                <a:solidFill>
                  <a:srgbClr val="669900"/>
                </a:solidFill>
                <a:cs typeface="B Titr" pitchFamily="2" charset="-78"/>
              </a:rPr>
              <a:t>E</a:t>
            </a:r>
            <a:r>
              <a:rPr lang="sv-SE" sz="5400">
                <a:solidFill>
                  <a:schemeClr val="folHlink"/>
                </a:solidFill>
                <a:cs typeface="B Titr" pitchFamily="2" charset="-78"/>
              </a:rPr>
              <a:t/>
            </a:r>
            <a:br>
              <a:rPr lang="sv-SE" sz="5400">
                <a:solidFill>
                  <a:schemeClr val="folHlink"/>
                </a:solidFill>
                <a:cs typeface="B Titr" pitchFamily="2" charset="-78"/>
              </a:rPr>
            </a:br>
            <a:r>
              <a:rPr lang="fa-IR" sz="5400">
                <a:solidFill>
                  <a:schemeClr val="folHlink"/>
                </a:solidFill>
                <a:cs typeface="B Titr" pitchFamily="2" charset="-78"/>
              </a:rPr>
              <a:t/>
            </a:r>
            <a:br>
              <a:rPr lang="fa-IR" sz="5400">
                <a:solidFill>
                  <a:schemeClr val="folHlink"/>
                </a:solidFill>
                <a:cs typeface="B Titr" pitchFamily="2" charset="-78"/>
              </a:rPr>
            </a:br>
            <a:r>
              <a:rPr lang="fa-IR" sz="4000">
                <a:cs typeface="B Zar" pitchFamily="2" charset="-78"/>
              </a:rPr>
              <a:t>کمبود آن باعث ناتوانی جنسی و کاهش مقاومت بدن در مقابل بیماریها می شود. مهمترین موادی که این ویتامین را دارند :گوشت قرمز-جگروقلوه-خرما-تخم مرغ و اکثر موادلبنی و پروتئینی</a:t>
            </a:r>
            <a:r>
              <a:rPr lang="fa-IR" sz="4000"/>
              <a:t>.</a:t>
            </a:r>
            <a:endParaRPr lang="en-US" sz="4000"/>
          </a:p>
        </p:txBody>
      </p:sp>
      <p:pic>
        <p:nvPicPr>
          <p:cNvPr id="8196" name="Picture 4" descr="03-food-egg-tokhmemorgh-khoraki-big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701800" cy="204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204108230151059016011020919132251971061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60350"/>
            <a:ext cx="2678113" cy="199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7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941888"/>
            <a:ext cx="1601788" cy="160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583363"/>
          </a:xfrm>
        </p:spPr>
        <p:txBody>
          <a:bodyPr/>
          <a:lstStyle/>
          <a:p>
            <a:pPr algn="r"/>
            <a:r>
              <a:rPr lang="fa-IR" sz="5400">
                <a:solidFill>
                  <a:schemeClr val="accent2"/>
                </a:solidFill>
                <a:cs typeface="B Titr" pitchFamily="2" charset="-78"/>
              </a:rPr>
              <a:t>ویتامین </a:t>
            </a:r>
            <a:r>
              <a:rPr lang="en-US" sz="5400">
                <a:solidFill>
                  <a:schemeClr val="accent2"/>
                </a:solidFill>
                <a:cs typeface="B Titr" pitchFamily="2" charset="-78"/>
              </a:rPr>
              <a:t>K</a:t>
            </a:r>
            <a:br>
              <a:rPr lang="en-US" sz="5400">
                <a:solidFill>
                  <a:schemeClr val="accent2"/>
                </a:solidFill>
                <a:cs typeface="B Titr" pitchFamily="2" charset="-78"/>
              </a:rPr>
            </a:br>
            <a:r>
              <a:rPr lang="fa-IR">
                <a:cs typeface="B Zar" pitchFamily="2" charset="-78"/>
              </a:rPr>
              <a:t>کاهش این ویتامین در بدن باعث خونریزی داخلی وخارجی از جمله خونریزی لثه و بینی می شود . کاهو و سبزیجات تازه مهمترین منبع این ویتامین هستند.</a:t>
            </a:r>
            <a:endParaRPr lang="en-US">
              <a:cs typeface="B Zar" pitchFamily="2" charset="-78"/>
            </a:endParaRPr>
          </a:p>
        </p:txBody>
      </p:sp>
      <p:pic>
        <p:nvPicPr>
          <p:cNvPr id="9220" name="Picture 4" descr="CAOT8Z0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3260725" cy="220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0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157788"/>
            <a:ext cx="1957388" cy="146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964612" cy="6858000"/>
          </a:xfrm>
        </p:spPr>
        <p:txBody>
          <a:bodyPr/>
          <a:lstStyle/>
          <a:p>
            <a:r>
              <a:rPr lang="fa-IR" dirty="0"/>
              <a:t>باید توجه داشته باشیم مصرف زیاد بعضی ویتامین ها از جمله</a:t>
            </a:r>
            <a:r>
              <a:rPr lang="sv-SE" dirty="0"/>
              <a:t>A </a:t>
            </a:r>
            <a:r>
              <a:rPr lang="fa-IR" dirty="0"/>
              <a:t>و</a:t>
            </a:r>
            <a:r>
              <a:rPr lang="sv-SE" dirty="0"/>
              <a:t>C </a:t>
            </a:r>
            <a:r>
              <a:rPr lang="fa-IR" dirty="0"/>
              <a:t>و</a:t>
            </a:r>
            <a:r>
              <a:rPr lang="sv-SE" dirty="0"/>
              <a:t>D </a:t>
            </a:r>
            <a:r>
              <a:rPr lang="fa-IR" dirty="0"/>
              <a:t> نه تنها مفید نیست بلکه در بعضی مواقع باعث مسمومیت (اسهال؛استفراغ و...)میشود.</a:t>
            </a:r>
            <a:br>
              <a:rPr lang="fa-IR" dirty="0"/>
            </a:br>
            <a:r>
              <a:rPr lang="fa-IR" dirty="0"/>
              <a:t/>
            </a:r>
            <a:br>
              <a:rPr lang="fa-IR" dirty="0"/>
            </a:br>
            <a:r>
              <a:rPr lang="fa-IR" sz="3200" dirty="0">
                <a:solidFill>
                  <a:srgbClr val="FF0000"/>
                </a:solidFill>
              </a:rPr>
              <a:t>با تشکر</a:t>
            </a:r>
            <a:br>
              <a:rPr lang="fa-IR" sz="3200" dirty="0">
                <a:solidFill>
                  <a:srgbClr val="FF0000"/>
                </a:solidFill>
              </a:rPr>
            </a:b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theme/theme1.xml><?xml version="1.0" encoding="utf-8"?>
<a:theme xmlns:a="http://schemas.openxmlformats.org/drawingml/2006/main" name="4_483646968598364178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4_483646968598364178</Template>
  <TotalTime>7</TotalTime>
  <Words>51</Words>
  <Application>Microsoft Office PowerPoint</Application>
  <PresentationFormat>On-screen Show (4:3)</PresentationFormat>
  <Paragraphs>11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4_483646968598364178</vt:lpstr>
      <vt:lpstr>بنام خدا</vt:lpstr>
      <vt:lpstr>PowerPoint Presentation</vt:lpstr>
      <vt:lpstr>ویتامین ها  به فاکتورهایی گفته می شود که برای  سوخت ؛ساز و مقاوم سازی بدن در مقابل عفو نت ها لازم هستند.</vt:lpstr>
      <vt:lpstr>ویتامین A کمبود این ویتامین باعث شبکوری(کاهش بینایی) ومهمترین موادی که از این ویتامین غنی هستند :هویج-اکثر سبزیجات-لبنیات(شیر ؛کره)-مرکبات و ...   </vt:lpstr>
      <vt:lpstr>ویتامین c کمبود این ویتامین باعث خرابی پوست ؛ریزش مووبیماری(اسکوروی). موادی که این ویتامین را غنی دارند:مرکبات-سبزیجات –لبنیات و میوهای تازه </vt:lpstr>
      <vt:lpstr>ویتامین B  کمبود آن باعث ناهنجاریهای اسکلتی و عقب ماندگی ذهنی از جمله بیماری  (بربری) می شود .موادی که به وفور این ویتامین را دارند:حبوبات(عدس-لوبیاو...)-برنج –لبنیات – پسته وبادام-جوانه گندم و اکثر میوه ها و سبزیجات.</vt:lpstr>
      <vt:lpstr>ویتامین D کمبود آن باعث پوکی استخوان و ازجمله بیماری راشیتیسم می توان اشاره کرد. موادی که دارای این ویتامین هستند:گوشت قرمز-تخم مرغ-ماهی-لبنیات واکثر مواد پروتئینی.توجه:تابش نور افتاب بر روی پوست بدن باعث تولید ویتامینD می شود.</vt:lpstr>
      <vt:lpstr>ویتامین E  کمبود آن باعث ناتوانی جنسی و کاهش مقاومت بدن در مقابل بیماریها می شود. مهمترین موادی که این ویتامین را دارند :گوشت قرمز-جگروقلوه-خرما-تخم مرغ و اکثر موادلبنی و پروتئینی.</vt:lpstr>
      <vt:lpstr>ویتامین K کاهش این ویتامین در بدن باعث خونریزی داخلی وخارجی از جمله خونریزی لثه و بینی می شود . کاهو و سبزیجات تازه مهمترین منبع این ویتامین هستند.</vt:lpstr>
      <vt:lpstr>باید توجه داشته باشیم مصرف زیاد بعضی ویتامین ها از جملهA وC وD  نه تنها مفید نیست بلکه در بعضی مواقع باعث مسمومیت (اسهال؛استفراغ و...)میشود.  با تشکر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Windows User</cp:lastModifiedBy>
  <cp:revision>2</cp:revision>
  <dcterms:created xsi:type="dcterms:W3CDTF">2015-10-30T19:10:24Z</dcterms:created>
  <dcterms:modified xsi:type="dcterms:W3CDTF">2020-06-07T10:47:19Z</dcterms:modified>
</cp:coreProperties>
</file>