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4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1" r:id="rId15"/>
    <p:sldId id="269" r:id="rId16"/>
    <p:sldId id="270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40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A9C2B-33C4-4AF3-B0D8-3E24DCA13FA7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14430-84E6-4C98-9FC8-BAD959EABF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810523"/>
      </p:ext>
    </p:extLst>
  </p:cSld>
  <p:clrMapOvr>
    <a:masterClrMapping/>
  </p:clrMapOvr>
  <p:extLst>
    <p:ext uri="{DCECCB84-F9BA-43D5-87BE-67443E8EF086}">
      <p15:sldGuideLst xmlns:p15="http://schemas.microsoft.com/office/powerpoint/2012/main" xmlns="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A9C2B-33C4-4AF3-B0D8-3E24DCA13FA7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14430-84E6-4C98-9FC8-BAD959EABF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829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A9C2B-33C4-4AF3-B0D8-3E24DCA13FA7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14430-84E6-4C98-9FC8-BAD959EABF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7209104"/>
      </p:ext>
    </p:extLst>
  </p:cSld>
  <p:clrMapOvr>
    <a:masterClrMapping/>
  </p:clrMapOvr>
  <p:extLst>
    <p:ext uri="{DCECCB84-F9BA-43D5-87BE-67443E8EF086}">
      <p15:sldGuideLst xmlns:p15="http://schemas.microsoft.com/office/powerpoint/2012/main" xmlns="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A9C2B-33C4-4AF3-B0D8-3E24DCA13FA7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14430-84E6-4C98-9FC8-BAD959EABF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96268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A9C2B-33C4-4AF3-B0D8-3E24DCA13FA7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14430-84E6-4C98-9FC8-BAD959EABF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6607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A9C2B-33C4-4AF3-B0D8-3E24DCA13FA7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14430-84E6-4C98-9FC8-BAD959EABF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827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A9C2B-33C4-4AF3-B0D8-3E24DCA13FA7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14430-84E6-4C98-9FC8-BAD959EABF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296088"/>
      </p:ext>
    </p:extLst>
  </p:cSld>
  <p:clrMapOvr>
    <a:masterClrMapping/>
  </p:clrMapOvr>
  <p:extLst>
    <p:ext uri="{DCECCB84-F9BA-43D5-87BE-67443E8EF086}">
      <p15:sldGuideLst xmlns:p15="http://schemas.microsoft.com/office/powerpoint/2012/main" xmlns="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A9C2B-33C4-4AF3-B0D8-3E24DCA13FA7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14430-84E6-4C98-9FC8-BAD959EABF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4706077"/>
      </p:ext>
    </p:extLst>
  </p:cSld>
  <p:clrMapOvr>
    <a:masterClrMapping/>
  </p:clrMapOvr>
  <p:extLst>
    <p:ext uri="{DCECCB84-F9BA-43D5-87BE-67443E8EF086}">
      <p15:sldGuideLst xmlns:p15="http://schemas.microsoft.com/office/powerpoint/2012/main" xmlns="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A9C2B-33C4-4AF3-B0D8-3E24DCA13FA7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14430-84E6-4C98-9FC8-BAD959EABF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6787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A9C2B-33C4-4AF3-B0D8-3E24DCA13FA7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14430-84E6-4C98-9FC8-BAD959EABF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5769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A9C2B-33C4-4AF3-B0D8-3E24DCA13FA7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14430-84E6-4C98-9FC8-BAD959EABFE9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671947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A9C2B-33C4-4AF3-B0D8-3E24DCA13FA7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14430-84E6-4C98-9FC8-BAD959EABF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2394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A9C2B-33C4-4AF3-B0D8-3E24DCA13FA7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14430-84E6-4C98-9FC8-BAD959EABFE9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421159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A9C2B-33C4-4AF3-B0D8-3E24DCA13FA7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14430-84E6-4C98-9FC8-BAD959EABF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0541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A9C2B-33C4-4AF3-B0D8-3E24DCA13FA7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14430-84E6-4C98-9FC8-BAD959EABF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2741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A9C2B-33C4-4AF3-B0D8-3E24DCA13FA7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14430-84E6-4C98-9FC8-BAD959EABF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2181860"/>
      </p:ext>
    </p:extLst>
  </p:cSld>
  <p:clrMapOvr>
    <a:masterClrMapping/>
  </p:clrMapOvr>
  <p:extLst>
    <p:ext uri="{DCECCB84-F9BA-43D5-87BE-67443E8EF086}">
      <p15:sldGuideLst xmlns:p15="http://schemas.microsoft.com/office/powerpoint/2012/main" xmlns="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6A9C2B-33C4-4AF3-B0D8-3E24DCA13FA7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8D14430-84E6-4C98-9FC8-BAD959EABF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292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0" r:id="rId1"/>
    <p:sldLayoutId id="2147484051" r:id="rId2"/>
    <p:sldLayoutId id="2147484052" r:id="rId3"/>
    <p:sldLayoutId id="2147484053" r:id="rId4"/>
    <p:sldLayoutId id="2147484054" r:id="rId5"/>
    <p:sldLayoutId id="2147484055" r:id="rId6"/>
    <p:sldLayoutId id="2147484056" r:id="rId7"/>
    <p:sldLayoutId id="2147484057" r:id="rId8"/>
    <p:sldLayoutId id="2147484058" r:id="rId9"/>
    <p:sldLayoutId id="2147484059" r:id="rId10"/>
    <p:sldLayoutId id="2147484060" r:id="rId11"/>
    <p:sldLayoutId id="2147484061" r:id="rId12"/>
    <p:sldLayoutId id="2147484062" r:id="rId13"/>
    <p:sldLayoutId id="2147484063" r:id="rId14"/>
    <p:sldLayoutId id="2147484064" r:id="rId15"/>
    <p:sldLayoutId id="214748406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815547"/>
            <a:ext cx="7766936" cy="1210961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  <a:t/>
            </a:r>
            <a:br>
              <a:rPr lang="en-US" dirty="0" smtClean="0">
                <a:solidFill>
                  <a:srgbClr val="0070C0"/>
                </a:solidFill>
                <a:cs typeface="B Vahid" panose="00000700000000000000" pitchFamily="2" charset="-78"/>
              </a:rPr>
            </a:br>
            <a:r>
              <a:rPr lang="fa-IR" sz="7200" dirty="0" smtClean="0">
                <a:solidFill>
                  <a:srgbClr val="C00000"/>
                </a:solidFill>
                <a:cs typeface="B Vahid" panose="00000700000000000000" pitchFamily="2" charset="-78"/>
              </a:rPr>
              <a:t>به نام خدا</a:t>
            </a:r>
            <a:endParaRPr lang="en-US" sz="7200" dirty="0">
              <a:solidFill>
                <a:srgbClr val="C00000"/>
              </a:solidFill>
              <a:cs typeface="B Vahid" panose="000007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3472250"/>
            <a:ext cx="7766936" cy="1285102"/>
          </a:xfrm>
        </p:spPr>
        <p:txBody>
          <a:bodyPr>
            <a:normAutofit fontScale="92500"/>
          </a:bodyPr>
          <a:lstStyle/>
          <a:p>
            <a:pPr algn="ctr"/>
            <a:r>
              <a:rPr lang="fa-IR" sz="7200" dirty="0">
                <a:solidFill>
                  <a:srgbClr val="0070C0"/>
                </a:solidFill>
                <a:ea typeface="+mj-ea"/>
                <a:cs typeface="B Vahid" panose="00000700000000000000" pitchFamily="2" charset="-78"/>
              </a:rPr>
              <a:t>وظیفه </a:t>
            </a:r>
            <a:r>
              <a:rPr lang="fa-IR" sz="7200" dirty="0" smtClean="0">
                <a:solidFill>
                  <a:srgbClr val="00B050"/>
                </a:solidFill>
                <a:ea typeface="+mj-ea"/>
                <a:cs typeface="B Vahid" panose="00000700000000000000" pitchFamily="2" charset="-78"/>
              </a:rPr>
              <a:t>دانشجو</a:t>
            </a:r>
            <a:r>
              <a:rPr lang="fa-IR" sz="7200" dirty="0" smtClean="0">
                <a:solidFill>
                  <a:srgbClr val="0070C0"/>
                </a:solidFill>
                <a:ea typeface="+mj-ea"/>
                <a:cs typeface="B Vahid" panose="00000700000000000000" pitchFamily="2" charset="-78"/>
              </a:rPr>
              <a:t>و</a:t>
            </a:r>
            <a:r>
              <a:rPr lang="fa-IR" sz="7200" dirty="0">
                <a:solidFill>
                  <a:srgbClr val="0070C0"/>
                </a:solidFill>
                <a:cs typeface="B Vahid" panose="00000700000000000000" pitchFamily="2" charset="-78"/>
              </a:rPr>
              <a:t> معلم</a:t>
            </a:r>
            <a:r>
              <a:rPr lang="fa-IR" sz="7200" dirty="0" smtClean="0">
                <a:solidFill>
                  <a:srgbClr val="0070C0"/>
                </a:solidFill>
                <a:ea typeface="+mj-ea"/>
                <a:cs typeface="B Vahid" panose="00000700000000000000" pitchFamily="2" charset="-78"/>
              </a:rPr>
              <a:t> </a:t>
            </a:r>
            <a:r>
              <a:rPr lang="fa-IR" sz="7200" dirty="0">
                <a:solidFill>
                  <a:srgbClr val="0070C0"/>
                </a:solidFill>
                <a:ea typeface="+mj-ea"/>
                <a:cs typeface="B Vahid" panose="00000700000000000000" pitchFamily="2" charset="-78"/>
              </a:rPr>
              <a:t>چیست؟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60665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877330"/>
            <a:ext cx="7766936" cy="2286000"/>
          </a:xfrm>
        </p:spPr>
        <p:txBody>
          <a:bodyPr/>
          <a:lstStyle/>
          <a:p>
            <a:pPr algn="ctr"/>
            <a:r>
              <a:rPr lang="fa-IR" sz="8000" dirty="0" smtClean="0">
                <a:cs typeface="B Vahid" panose="00000700000000000000" pitchFamily="2" charset="-78"/>
              </a:rPr>
              <a:t>آموزش یا</a:t>
            </a:r>
            <a:endParaRPr lang="en-US" sz="8000" dirty="0">
              <a:cs typeface="B Vahid" panose="000007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497351"/>
          </a:xfrm>
        </p:spPr>
        <p:txBody>
          <a:bodyPr>
            <a:noAutofit/>
          </a:bodyPr>
          <a:lstStyle/>
          <a:p>
            <a:pPr algn="ctr"/>
            <a:r>
              <a:rPr lang="fa-IR" sz="8000" dirty="0" smtClean="0">
                <a:cs typeface="B Nikoo" panose="00000400000000000000" pitchFamily="2" charset="-78"/>
              </a:rPr>
              <a:t>تدریس</a:t>
            </a:r>
            <a:endParaRPr lang="en-US" sz="8000" dirty="0">
              <a:cs typeface="B Nikoo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060041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1371600"/>
            <a:ext cx="7766936" cy="1248032"/>
          </a:xfrm>
        </p:spPr>
        <p:txBody>
          <a:bodyPr/>
          <a:lstStyle/>
          <a:p>
            <a:pPr algn="ctr" rtl="1"/>
            <a:r>
              <a:rPr lang="fa-IR" sz="8000" dirty="0" smtClean="0">
                <a:solidFill>
                  <a:srgbClr val="FF0000"/>
                </a:solidFill>
                <a:cs typeface="B Vahid" panose="00000700000000000000" pitchFamily="2" charset="-78"/>
              </a:rPr>
              <a:t>آموزش</a:t>
            </a:r>
            <a:endParaRPr lang="fa-IR" sz="8000" dirty="0">
              <a:cs typeface="B Vahid" panose="000007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2619632"/>
            <a:ext cx="7766936" cy="2903837"/>
          </a:xfrm>
        </p:spPr>
        <p:txBody>
          <a:bodyPr>
            <a:normAutofit/>
          </a:bodyPr>
          <a:lstStyle/>
          <a:p>
            <a:pPr rtl="1"/>
            <a:r>
              <a:rPr lang="fa-IR" sz="3600" dirty="0">
                <a:solidFill>
                  <a:srgbClr val="FF0000"/>
                </a:solidFill>
                <a:cs typeface="B Nikoo" panose="00000400000000000000" pitchFamily="2" charset="-78"/>
              </a:rPr>
              <a:t>آموزش</a:t>
            </a:r>
            <a:r>
              <a:rPr lang="fa-IR" sz="3600" dirty="0">
                <a:cs typeface="B Nikoo" panose="00000400000000000000" pitchFamily="2" charset="-78"/>
              </a:rPr>
              <a:t>:فعالیت هایی که </a:t>
            </a:r>
            <a:r>
              <a:rPr lang="fa-IR" sz="3600" dirty="0" smtClean="0">
                <a:cs typeface="B Nikoo" panose="00000400000000000000" pitchFamily="2" charset="-78"/>
              </a:rPr>
              <a:t>توسط معلم </a:t>
            </a:r>
            <a:r>
              <a:rPr lang="fa-IR" sz="3600" dirty="0" smtClean="0">
                <a:solidFill>
                  <a:srgbClr val="C00000"/>
                </a:solidFill>
                <a:cs typeface="B Nikoo" panose="00000400000000000000" pitchFamily="2" charset="-78"/>
              </a:rPr>
              <a:t>ورسانه ها </a:t>
            </a:r>
            <a:r>
              <a:rPr lang="fa-IR" sz="3600" dirty="0" smtClean="0">
                <a:cs typeface="B Nikoo" panose="00000400000000000000" pitchFamily="2" charset="-78"/>
              </a:rPr>
              <a:t>به </a:t>
            </a:r>
            <a:r>
              <a:rPr lang="fa-IR" sz="3600" dirty="0">
                <a:cs typeface="B Nikoo" panose="00000400000000000000" pitchFamily="2" charset="-78"/>
              </a:rPr>
              <a:t>قصد </a:t>
            </a:r>
            <a:r>
              <a:rPr lang="fa-IR" sz="3600" dirty="0">
                <a:solidFill>
                  <a:srgbClr val="00B0F0"/>
                </a:solidFill>
                <a:cs typeface="B Nikoo" panose="00000400000000000000" pitchFamily="2" charset="-78"/>
              </a:rPr>
              <a:t>آسان کردن یادگیری </a:t>
            </a:r>
            <a:r>
              <a:rPr lang="fa-IR" sz="3600" dirty="0">
                <a:cs typeface="B Nikoo" panose="00000400000000000000" pitchFamily="2" charset="-78"/>
              </a:rPr>
              <a:t>یادگیرندگان </a:t>
            </a:r>
            <a:r>
              <a:rPr lang="fa-IR" sz="3600" dirty="0" smtClean="0">
                <a:cs typeface="B Nikoo" panose="00000400000000000000" pitchFamily="2" charset="-78"/>
              </a:rPr>
              <a:t>که به صورت مستقیم </a:t>
            </a:r>
            <a:r>
              <a:rPr lang="fa-IR" sz="3600" dirty="0">
                <a:cs typeface="B Nikoo" panose="00000400000000000000" pitchFamily="2" charset="-78"/>
              </a:rPr>
              <a:t>وهم غیر مستقیم اجرا می شود</a:t>
            </a:r>
            <a:r>
              <a:rPr lang="fa-IR" sz="3600" dirty="0" smtClean="0">
                <a:cs typeface="B Nikoo" panose="00000400000000000000" pitchFamily="2" charset="-78"/>
              </a:rPr>
              <a:t>. آموزش </a:t>
            </a:r>
            <a:r>
              <a:rPr lang="fa-IR" sz="3600" dirty="0">
                <a:cs typeface="B Nikoo" panose="00000400000000000000" pitchFamily="2" charset="-78"/>
              </a:rPr>
              <a:t>ممکن است </a:t>
            </a:r>
            <a:r>
              <a:rPr lang="fa-IR" sz="3600" dirty="0">
                <a:solidFill>
                  <a:srgbClr val="FF0000"/>
                </a:solidFill>
                <a:cs typeface="B Nikoo" panose="00000400000000000000" pitchFamily="2" charset="-78"/>
              </a:rPr>
              <a:t>عمدی </a:t>
            </a:r>
            <a:r>
              <a:rPr lang="fa-IR" sz="3600" dirty="0" smtClean="0">
                <a:solidFill>
                  <a:srgbClr val="FF0000"/>
                </a:solidFill>
                <a:cs typeface="B Nikoo" panose="00000400000000000000" pitchFamily="2" charset="-78"/>
              </a:rPr>
              <a:t>ویاغیرعمدی </a:t>
            </a:r>
            <a:r>
              <a:rPr lang="fa-IR" sz="3600" dirty="0">
                <a:cs typeface="B Nikoo" panose="00000400000000000000" pitchFamily="2" charset="-78"/>
              </a:rPr>
              <a:t>صورت گیرد.</a:t>
            </a:r>
          </a:p>
        </p:txBody>
      </p:sp>
    </p:spTree>
    <p:extLst>
      <p:ext uri="{BB962C8B-B14F-4D97-AF65-F5344CB8AC3E}">
        <p14:creationId xmlns:p14="http://schemas.microsoft.com/office/powerpoint/2010/main" val="25331905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815547"/>
            <a:ext cx="7766936" cy="1173892"/>
          </a:xfrm>
        </p:spPr>
        <p:txBody>
          <a:bodyPr/>
          <a:lstStyle/>
          <a:p>
            <a:pPr algn="ctr"/>
            <a:r>
              <a:rPr lang="fa-IR" sz="8000" dirty="0">
                <a:solidFill>
                  <a:srgbClr val="FF0000"/>
                </a:solidFill>
                <a:cs typeface="B Vahid" panose="00000700000000000000" pitchFamily="2" charset="-78"/>
              </a:rPr>
              <a:t>تدریس</a:t>
            </a:r>
            <a:endParaRPr lang="en-US" sz="8000" dirty="0">
              <a:cs typeface="B Vahid" panose="000007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2434281"/>
            <a:ext cx="7766936" cy="3249827"/>
          </a:xfrm>
        </p:spPr>
        <p:txBody>
          <a:bodyPr>
            <a:normAutofit fontScale="92500" lnSpcReduction="10000"/>
          </a:bodyPr>
          <a:lstStyle/>
          <a:p>
            <a:pPr algn="justLow" rtl="1"/>
            <a:r>
              <a:rPr lang="fa-IR" sz="4000" dirty="0">
                <a:solidFill>
                  <a:srgbClr val="FF0000"/>
                </a:solidFill>
                <a:cs typeface="B Nikoo" panose="00000400000000000000" pitchFamily="2" charset="-78"/>
              </a:rPr>
              <a:t>تدریس:</a:t>
            </a:r>
            <a:r>
              <a:rPr lang="fa-IR" sz="4000" dirty="0">
                <a:cs typeface="B Nikoo" panose="00000400000000000000" pitchFamily="2" charset="-78"/>
              </a:rPr>
              <a:t>تدریس عموما به فعالیت های </a:t>
            </a:r>
            <a:r>
              <a:rPr lang="fa-IR" sz="4000" dirty="0">
                <a:solidFill>
                  <a:srgbClr val="C00000"/>
                </a:solidFill>
                <a:cs typeface="B Nikoo" panose="00000400000000000000" pitchFamily="2" charset="-78"/>
              </a:rPr>
              <a:t>عمدی </a:t>
            </a:r>
            <a:r>
              <a:rPr lang="fa-IR" sz="4000" dirty="0">
                <a:cs typeface="B Nikoo" panose="00000400000000000000" pitchFamily="2" charset="-78"/>
              </a:rPr>
              <a:t>معلم درکلاس درس درحضور دانش </a:t>
            </a:r>
            <a:r>
              <a:rPr lang="fa-IR" sz="4000" dirty="0" smtClean="0">
                <a:cs typeface="B Nikoo" panose="00000400000000000000" pitchFamily="2" charset="-78"/>
              </a:rPr>
              <a:t>آموزان ودانشجویان </a:t>
            </a:r>
            <a:r>
              <a:rPr lang="fa-IR" sz="4000" dirty="0">
                <a:cs typeface="B Nikoo" panose="00000400000000000000" pitchFamily="2" charset="-78"/>
              </a:rPr>
              <a:t>گفته می شود.بنابراین همیشه به صورت مستقیم انجام می شود.دراین صورتدریس بخشی ازآموزش است</a:t>
            </a:r>
            <a:r>
              <a:rPr lang="fa-IR" sz="4000" dirty="0" smtClean="0">
                <a:cs typeface="B Nikoo" panose="00000400000000000000" pitchFamily="2" charset="-78"/>
              </a:rPr>
              <a:t>. </a:t>
            </a:r>
            <a:r>
              <a:rPr lang="fa-IR" sz="4000" dirty="0" smtClean="0">
                <a:solidFill>
                  <a:srgbClr val="00B0F0"/>
                </a:solidFill>
                <a:cs typeface="B Nikoo" panose="00000400000000000000" pitchFamily="2" charset="-78"/>
              </a:rPr>
              <a:t>ضمنا فعالیتی بیرونی است.</a:t>
            </a:r>
            <a:endParaRPr lang="fa-IR" sz="4000" dirty="0">
              <a:solidFill>
                <a:srgbClr val="00B0F0"/>
              </a:solidFill>
              <a:cs typeface="B Nikoo" panose="00000400000000000000" pitchFamily="2" charset="-78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530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729049"/>
            <a:ext cx="7766936" cy="1470455"/>
          </a:xfrm>
        </p:spPr>
        <p:txBody>
          <a:bodyPr/>
          <a:lstStyle/>
          <a:p>
            <a:pPr algn="ctr"/>
            <a:r>
              <a:rPr lang="fa-IR" sz="8000" dirty="0" smtClean="0">
                <a:solidFill>
                  <a:srgbClr val="C00000"/>
                </a:solidFill>
                <a:cs typeface="B Vahid" panose="00000700000000000000" pitchFamily="2" charset="-78"/>
              </a:rPr>
              <a:t>اهداف</a:t>
            </a:r>
            <a:endParaRPr lang="en-US" sz="8000" dirty="0">
              <a:solidFill>
                <a:srgbClr val="C00000"/>
              </a:solidFill>
              <a:cs typeface="B Vahid" panose="000007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2043" y="3089189"/>
            <a:ext cx="8884508" cy="3015049"/>
          </a:xfrm>
        </p:spPr>
        <p:txBody>
          <a:bodyPr>
            <a:noAutofit/>
          </a:bodyPr>
          <a:lstStyle/>
          <a:p>
            <a:r>
              <a:rPr lang="fa-IR" sz="8000" dirty="0" smtClean="0">
                <a:solidFill>
                  <a:srgbClr val="00B0F0"/>
                </a:solidFill>
                <a:cs typeface="B Nikoo" panose="00000400000000000000" pitchFamily="2" charset="-78"/>
              </a:rPr>
              <a:t>آموزش</a:t>
            </a:r>
            <a:r>
              <a:rPr lang="fa-IR" sz="8000" dirty="0" smtClean="0">
                <a:cs typeface="B Nikoo" panose="00000400000000000000" pitchFamily="2" charset="-78"/>
              </a:rPr>
              <a:t> و</a:t>
            </a:r>
            <a:r>
              <a:rPr lang="fa-IR" sz="8000" dirty="0" smtClean="0">
                <a:solidFill>
                  <a:srgbClr val="92D050"/>
                </a:solidFill>
                <a:cs typeface="B Nikoo" panose="00000400000000000000" pitchFamily="2" charset="-78"/>
              </a:rPr>
              <a:t>تدریس </a:t>
            </a:r>
            <a:r>
              <a:rPr lang="fa-IR" sz="8000" dirty="0" smtClean="0">
                <a:cs typeface="B Nikoo" panose="00000400000000000000" pitchFamily="2" charset="-78"/>
              </a:rPr>
              <a:t>چیست؟</a:t>
            </a:r>
            <a:endParaRPr lang="en-US" sz="8000" dirty="0">
              <a:cs typeface="B Nikoo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762773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1057647"/>
            <a:ext cx="7766936" cy="1646302"/>
          </a:xfrm>
        </p:spPr>
        <p:txBody>
          <a:bodyPr/>
          <a:lstStyle/>
          <a:p>
            <a:pPr algn="ctr"/>
            <a:r>
              <a:rPr lang="fa-IR" sz="8000" dirty="0">
                <a:solidFill>
                  <a:srgbClr val="C00000"/>
                </a:solidFill>
                <a:cs typeface="B Vahid" panose="00000700000000000000" pitchFamily="2" charset="-78"/>
              </a:rPr>
              <a:t>اهداف</a:t>
            </a:r>
            <a:endParaRPr lang="en-US" sz="8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2792627"/>
            <a:ext cx="7766936" cy="2953265"/>
          </a:xfrm>
        </p:spPr>
        <p:txBody>
          <a:bodyPr>
            <a:normAutofit/>
          </a:bodyPr>
          <a:lstStyle/>
          <a:p>
            <a:r>
              <a:rPr lang="fa-IR" sz="8000" dirty="0" smtClean="0">
                <a:cs typeface="B Nikoo" panose="00000400000000000000" pitchFamily="2" charset="-78"/>
              </a:rPr>
              <a:t>فراهم کردن زمینه برای تسهیل یادگیری</a:t>
            </a:r>
            <a:endParaRPr lang="en-US" sz="8000" dirty="0">
              <a:cs typeface="B Nikoo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052562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630195"/>
            <a:ext cx="7766936" cy="1421027"/>
          </a:xfrm>
        </p:spPr>
        <p:txBody>
          <a:bodyPr/>
          <a:lstStyle/>
          <a:p>
            <a:pPr algn="ctr"/>
            <a:r>
              <a:rPr lang="fa-IR" sz="8000" dirty="0">
                <a:solidFill>
                  <a:srgbClr val="FF0000"/>
                </a:solidFill>
                <a:cs typeface="B Vahid" panose="00000700000000000000" pitchFamily="2" charset="-78"/>
              </a:rPr>
              <a:t>یادگیری</a:t>
            </a:r>
            <a:endParaRPr lang="en-US" sz="8000" dirty="0">
              <a:cs typeface="B Vahid" panose="000007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2483709"/>
            <a:ext cx="7766936" cy="3113902"/>
          </a:xfrm>
        </p:spPr>
        <p:txBody>
          <a:bodyPr>
            <a:normAutofit/>
          </a:bodyPr>
          <a:lstStyle/>
          <a:p>
            <a:pPr rtl="1"/>
            <a:r>
              <a:rPr lang="fa-IR" sz="4800" dirty="0">
                <a:cs typeface="B Nikoo" panose="00000400000000000000" pitchFamily="2" charset="-78"/>
              </a:rPr>
              <a:t>یادگیری فرایند تغییرات </a:t>
            </a:r>
            <a:r>
              <a:rPr lang="fa-IR" sz="4800" dirty="0" smtClean="0">
                <a:cs typeface="B Nikoo" panose="00000400000000000000" pitchFamily="2" charset="-78"/>
              </a:rPr>
              <a:t>نسبتاپایدار دررفتاریا </a:t>
            </a:r>
            <a:r>
              <a:rPr lang="fa-IR" sz="4800" dirty="0">
                <a:cs typeface="B Nikoo" panose="00000400000000000000" pitchFamily="2" charset="-78"/>
              </a:rPr>
              <a:t>توان رفتاری که حاصل تجربه است</a:t>
            </a:r>
            <a:r>
              <a:rPr lang="fa-IR" sz="4800" dirty="0" smtClean="0">
                <a:cs typeface="B Nikoo" panose="00000400000000000000" pitchFamily="2" charset="-78"/>
              </a:rPr>
              <a:t>. </a:t>
            </a:r>
            <a:r>
              <a:rPr lang="fa-IR" sz="4800" dirty="0" smtClean="0">
                <a:solidFill>
                  <a:srgbClr val="00B0F0"/>
                </a:solidFill>
                <a:cs typeface="B Nikoo" panose="00000400000000000000" pitchFamily="2" charset="-78"/>
              </a:rPr>
              <a:t>وفعالیتی درونی است</a:t>
            </a:r>
            <a:r>
              <a:rPr lang="fa-IR" sz="4800" dirty="0" smtClean="0">
                <a:solidFill>
                  <a:schemeClr val="tx1"/>
                </a:solidFill>
                <a:cs typeface="B Nikoo" panose="00000400000000000000" pitchFamily="2" charset="-78"/>
              </a:rPr>
              <a:t>.</a:t>
            </a:r>
            <a:endParaRPr lang="fa-IR" sz="4800" dirty="0">
              <a:solidFill>
                <a:schemeClr val="tx1"/>
              </a:solidFill>
              <a:cs typeface="B Nikoo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860734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679622"/>
            <a:ext cx="7766936" cy="1235675"/>
          </a:xfrm>
        </p:spPr>
        <p:txBody>
          <a:bodyPr/>
          <a:lstStyle/>
          <a:p>
            <a:pPr algn="ctr"/>
            <a:r>
              <a:rPr lang="fa-IR" sz="8000" dirty="0" smtClean="0">
                <a:cs typeface="B Vahid" panose="00000700000000000000" pitchFamily="2" charset="-78"/>
              </a:rPr>
              <a:t>مسئولان</a:t>
            </a:r>
            <a:endParaRPr lang="en-US" sz="8000" dirty="0">
              <a:cs typeface="B Vahid" panose="000007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2854411"/>
            <a:ext cx="7766936" cy="2293322"/>
          </a:xfrm>
        </p:spPr>
        <p:txBody>
          <a:bodyPr>
            <a:normAutofit/>
          </a:bodyPr>
          <a:lstStyle/>
          <a:p>
            <a:pPr algn="ctr"/>
            <a:r>
              <a:rPr lang="fa-IR" sz="6600" dirty="0">
                <a:cs typeface="B Nikoo" panose="00000400000000000000" pitchFamily="2" charset="-78"/>
              </a:rPr>
              <a:t>آموزش،تدریس ویادگیری کیست؟</a:t>
            </a:r>
            <a:endParaRPr lang="en-US" sz="6600" dirty="0">
              <a:cs typeface="B Nikoo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021147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815546"/>
            <a:ext cx="7766936" cy="1643449"/>
          </a:xfrm>
        </p:spPr>
        <p:txBody>
          <a:bodyPr/>
          <a:lstStyle/>
          <a:p>
            <a:pPr algn="ctr" rtl="1"/>
            <a:r>
              <a:rPr lang="fa-IR" dirty="0" smtClean="0">
                <a:cs typeface="B Vahid" panose="00000700000000000000" pitchFamily="2" charset="-78"/>
              </a:rPr>
              <a:t>آموزش،تدریس : </a:t>
            </a:r>
            <a:r>
              <a:rPr lang="fa-IR" dirty="0" smtClean="0">
                <a:solidFill>
                  <a:srgbClr val="00B0F0"/>
                </a:solidFill>
                <a:cs typeface="B Vahid" panose="00000700000000000000" pitchFamily="2" charset="-78"/>
              </a:rPr>
              <a:t>معلم</a:t>
            </a:r>
            <a:endParaRPr lang="en-US" dirty="0">
              <a:solidFill>
                <a:srgbClr val="00B0F0"/>
              </a:solidFill>
              <a:cs typeface="B Vahid" panose="000007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3076832"/>
            <a:ext cx="6957312" cy="2755557"/>
          </a:xfrm>
        </p:spPr>
        <p:txBody>
          <a:bodyPr>
            <a:normAutofit/>
          </a:bodyPr>
          <a:lstStyle/>
          <a:p>
            <a:pPr algn="ctr" rtl="1"/>
            <a:r>
              <a:rPr lang="fa-IR" sz="6000" dirty="0" smtClean="0">
                <a:solidFill>
                  <a:srgbClr val="FF0000"/>
                </a:solidFill>
                <a:cs typeface="B Nikoo" panose="00000400000000000000" pitchFamily="2" charset="-78"/>
              </a:rPr>
              <a:t>یادگیری</a:t>
            </a:r>
            <a:r>
              <a:rPr lang="fa-IR" sz="6000" dirty="0" smtClean="0">
                <a:cs typeface="B Nikoo" panose="00000400000000000000" pitchFamily="2" charset="-78"/>
              </a:rPr>
              <a:t>  دانشجو و</a:t>
            </a:r>
          </a:p>
          <a:p>
            <a:pPr algn="ctr" rtl="1"/>
            <a:r>
              <a:rPr lang="fa-IR" sz="6000" dirty="0" smtClean="0">
                <a:cs typeface="B Nikoo" panose="00000400000000000000" pitchFamily="2" charset="-78"/>
              </a:rPr>
              <a:t>دانش آموز</a:t>
            </a:r>
            <a:endParaRPr lang="en-US" sz="6000" dirty="0">
              <a:cs typeface="B Nikoo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47805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667265"/>
            <a:ext cx="7766936" cy="1272747"/>
          </a:xfrm>
        </p:spPr>
        <p:txBody>
          <a:bodyPr/>
          <a:lstStyle/>
          <a:p>
            <a:pPr algn="ctr" rtl="1"/>
            <a:r>
              <a:rPr lang="fa-IR" sz="8000" dirty="0" smtClean="0">
                <a:cs typeface="B Vahid" panose="00000700000000000000" pitchFamily="2" charset="-78"/>
              </a:rPr>
              <a:t>محتوای آموزش</a:t>
            </a:r>
            <a:endParaRPr lang="en-US" sz="8000" dirty="0">
              <a:cs typeface="B Vahid" panose="000007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3225115"/>
            <a:ext cx="7766936" cy="1922618"/>
          </a:xfrm>
        </p:spPr>
        <p:txBody>
          <a:bodyPr>
            <a:normAutofit/>
          </a:bodyPr>
          <a:lstStyle/>
          <a:p>
            <a:pPr algn="ctr" rtl="1"/>
            <a:r>
              <a:rPr lang="fa-IR" sz="5400" dirty="0" smtClean="0">
                <a:cs typeface="B Nikoo" panose="00000400000000000000" pitchFamily="2" charset="-78"/>
              </a:rPr>
              <a:t>چه بخش هائی از محتوا </a:t>
            </a:r>
            <a:r>
              <a:rPr lang="fa-IR" sz="5400" dirty="0">
                <a:cs typeface="B Nikoo" panose="00000400000000000000" pitchFamily="2" charset="-78"/>
              </a:rPr>
              <a:t>باید تدریس </a:t>
            </a:r>
            <a:r>
              <a:rPr lang="fa-IR" sz="5400" dirty="0" smtClean="0">
                <a:cs typeface="B Nikoo" panose="00000400000000000000" pitchFamily="2" charset="-78"/>
              </a:rPr>
              <a:t>شود؟</a:t>
            </a:r>
            <a:endParaRPr lang="en-US" sz="5400" dirty="0">
              <a:cs typeface="B Nikoo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813413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902043"/>
            <a:ext cx="7766936" cy="1223319"/>
          </a:xfrm>
        </p:spPr>
        <p:txBody>
          <a:bodyPr/>
          <a:lstStyle/>
          <a:p>
            <a:pPr algn="ctr" rtl="1"/>
            <a:r>
              <a:rPr lang="fa-IR" sz="8000" dirty="0" smtClean="0">
                <a:solidFill>
                  <a:srgbClr val="C00000"/>
                </a:solidFill>
                <a:cs typeface="B Vahid" panose="00000700000000000000" pitchFamily="2" charset="-78"/>
              </a:rPr>
              <a:t>نظریه برونر</a:t>
            </a:r>
            <a:endParaRPr lang="en-US" sz="8000" dirty="0">
              <a:solidFill>
                <a:srgbClr val="C00000"/>
              </a:solidFill>
              <a:cs typeface="B Vahid" panose="000007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2903838"/>
            <a:ext cx="7766936" cy="2644345"/>
          </a:xfrm>
        </p:spPr>
        <p:txBody>
          <a:bodyPr>
            <a:normAutofit/>
          </a:bodyPr>
          <a:lstStyle/>
          <a:p>
            <a:pPr algn="ctr" rtl="1"/>
            <a:r>
              <a:rPr lang="fa-IR" sz="6000" dirty="0" smtClean="0">
                <a:solidFill>
                  <a:srgbClr val="00B0F0"/>
                </a:solidFill>
                <a:cs typeface="B Nikoo" panose="00000400000000000000" pitchFamily="2" charset="-78"/>
              </a:rPr>
              <a:t> تاکیدبراصول </a:t>
            </a:r>
            <a:r>
              <a:rPr lang="fa-IR" sz="6000" dirty="0">
                <a:solidFill>
                  <a:srgbClr val="00B0F0"/>
                </a:solidFill>
                <a:cs typeface="B Nikoo" panose="00000400000000000000" pitchFamily="2" charset="-78"/>
              </a:rPr>
              <a:t>اساسی </a:t>
            </a:r>
            <a:r>
              <a:rPr lang="fa-IR" sz="6000" dirty="0" smtClean="0">
                <a:solidFill>
                  <a:srgbClr val="00B0F0"/>
                </a:solidFill>
                <a:cs typeface="B Nikoo" panose="00000400000000000000" pitchFamily="2" charset="-78"/>
              </a:rPr>
              <a:t>موضوع</a:t>
            </a:r>
            <a:endParaRPr lang="fa-IR" sz="6000" dirty="0">
              <a:solidFill>
                <a:srgbClr val="00B0F0"/>
              </a:solidFill>
              <a:cs typeface="B Nikoo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538095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679622"/>
            <a:ext cx="7766936" cy="1223319"/>
          </a:xfrm>
        </p:spPr>
        <p:txBody>
          <a:bodyPr/>
          <a:lstStyle/>
          <a:p>
            <a:pPr algn="ctr" rtl="1"/>
            <a:r>
              <a:rPr lang="fa-IR" sz="8000" dirty="0" smtClean="0">
                <a:cs typeface="B Vahid" panose="00000700000000000000" pitchFamily="2" charset="-78"/>
              </a:rPr>
              <a:t>گشتالت</a:t>
            </a:r>
            <a:endParaRPr lang="en-US" sz="8000" dirty="0">
              <a:cs typeface="B Vahid" panose="000007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1535" y="2903839"/>
            <a:ext cx="8112468" cy="2928550"/>
          </a:xfrm>
        </p:spPr>
        <p:txBody>
          <a:bodyPr>
            <a:noAutofit/>
          </a:bodyPr>
          <a:lstStyle/>
          <a:p>
            <a:pPr algn="ctr" rtl="1"/>
            <a:r>
              <a:rPr lang="fa-IR" sz="8000" dirty="0">
                <a:cs typeface="B Nikoo" panose="00000400000000000000" pitchFamily="2" charset="-78"/>
              </a:rPr>
              <a:t>هدف ازیادگیری رسیدن به بینش</a:t>
            </a:r>
            <a:endParaRPr lang="en-US" sz="8000" dirty="0">
              <a:cs typeface="B Nikoo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68845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1161535"/>
            <a:ext cx="7766936" cy="1383957"/>
          </a:xfrm>
        </p:spPr>
        <p:txBody>
          <a:bodyPr/>
          <a:lstStyle/>
          <a:p>
            <a:pPr algn="ctr" rtl="1"/>
            <a:r>
              <a:rPr lang="fa-IR" sz="8000" dirty="0" smtClean="0">
                <a:cs typeface="B Vahid" panose="00000700000000000000" pitchFamily="2" charset="-78"/>
              </a:rPr>
              <a:t>روش های یاگیری</a:t>
            </a:r>
            <a:endParaRPr lang="en-US" sz="8000" dirty="0">
              <a:cs typeface="B Vahid" panose="000007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2616" y="2916195"/>
            <a:ext cx="8835081" cy="3188043"/>
          </a:xfrm>
        </p:spPr>
        <p:txBody>
          <a:bodyPr>
            <a:normAutofit/>
          </a:bodyPr>
          <a:lstStyle/>
          <a:p>
            <a:pPr rtl="1"/>
            <a:r>
              <a:rPr lang="fa-IR" sz="4800" dirty="0" smtClean="0">
                <a:cs typeface="B Nikoo" panose="00000400000000000000" pitchFamily="2" charset="-78"/>
              </a:rPr>
              <a:t>1- استفاده ازروش </a:t>
            </a:r>
            <a:r>
              <a:rPr lang="fa-IR" sz="4800" dirty="0">
                <a:cs typeface="B Nikoo" panose="00000400000000000000" pitchFamily="2" charset="-78"/>
              </a:rPr>
              <a:t>سقراطی استفاده شود</a:t>
            </a:r>
            <a:r>
              <a:rPr lang="fa-IR" sz="4800" dirty="0" smtClean="0">
                <a:cs typeface="B Nikoo" panose="00000400000000000000" pitchFamily="2" charset="-78"/>
              </a:rPr>
              <a:t>.</a:t>
            </a:r>
          </a:p>
          <a:p>
            <a:pPr rtl="1"/>
            <a:r>
              <a:rPr lang="fa-IR" sz="4800" dirty="0" smtClean="0">
                <a:cs typeface="B Nikoo" panose="00000400000000000000" pitchFamily="2" charset="-78"/>
              </a:rPr>
              <a:t>2- استفاده ازراهبرد های فراشناختی</a:t>
            </a:r>
            <a:endParaRPr lang="fa-IR" sz="4800" dirty="0">
              <a:cs typeface="B Nikoo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199339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506627"/>
            <a:ext cx="7766936" cy="1482811"/>
          </a:xfrm>
        </p:spPr>
        <p:txBody>
          <a:bodyPr/>
          <a:lstStyle/>
          <a:p>
            <a:pPr algn="ctr" rtl="1"/>
            <a:r>
              <a:rPr lang="fa-IR" sz="8000" dirty="0" smtClean="0">
                <a:cs typeface="B Vahid" panose="00000700000000000000" pitchFamily="2" charset="-78"/>
              </a:rPr>
              <a:t>شرایط وموقعیت یادگیری</a:t>
            </a:r>
            <a:endParaRPr lang="en-US" sz="8000" dirty="0">
              <a:cs typeface="B Vahid" panose="000007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2496065"/>
            <a:ext cx="7766936" cy="3669957"/>
          </a:xfrm>
        </p:spPr>
        <p:txBody>
          <a:bodyPr>
            <a:normAutofit lnSpcReduction="10000"/>
          </a:bodyPr>
          <a:lstStyle/>
          <a:p>
            <a:pPr rtl="1"/>
            <a:r>
              <a:rPr lang="fa-IR" sz="3600" dirty="0" smtClean="0">
                <a:cs typeface="B Nikoo" panose="00000400000000000000" pitchFamily="2" charset="-78"/>
              </a:rPr>
              <a:t>1-رعایت شرایط یاگیرنده</a:t>
            </a:r>
          </a:p>
          <a:p>
            <a:pPr rtl="1"/>
            <a:r>
              <a:rPr lang="fa-IR" sz="3600" dirty="0" smtClean="0">
                <a:cs typeface="B Nikoo" panose="00000400000000000000" pitchFamily="2" charset="-78"/>
              </a:rPr>
              <a:t>2- ایجاد انگیزه دریاگیرنده</a:t>
            </a:r>
          </a:p>
          <a:p>
            <a:pPr rtl="1"/>
            <a:r>
              <a:rPr lang="fa-IR" sz="3600" dirty="0" smtClean="0">
                <a:cs typeface="B Nikoo" panose="00000400000000000000" pitchFamily="2" charset="-78"/>
              </a:rPr>
              <a:t>3- </a:t>
            </a:r>
            <a:r>
              <a:rPr lang="fa-IR" sz="3600" dirty="0">
                <a:cs typeface="B Nikoo" panose="00000400000000000000" pitchFamily="2" charset="-78"/>
              </a:rPr>
              <a:t>آزادگذاردن یادگیرنده برای دستکاری،تجربه و...</a:t>
            </a:r>
          </a:p>
          <a:p>
            <a:pPr rtl="1"/>
            <a:r>
              <a:rPr lang="fa-IR" sz="3600" dirty="0" smtClean="0">
                <a:cs typeface="B Nikoo" panose="00000400000000000000" pitchFamily="2" charset="-78"/>
              </a:rPr>
              <a:t>4- </a:t>
            </a:r>
            <a:r>
              <a:rPr lang="fa-IR" sz="3600" dirty="0">
                <a:cs typeface="B Nikoo" panose="00000400000000000000" pitchFamily="2" charset="-78"/>
              </a:rPr>
              <a:t>معلم نباید بطور مستقیم نیاز یادگیرنده ها برطرف کند بلکه باید زمینه رافراهم نماید.</a:t>
            </a:r>
            <a:endParaRPr lang="en-US" sz="3600" dirty="0">
              <a:cs typeface="B Nikoo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867648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1161535"/>
            <a:ext cx="7766936" cy="1062681"/>
          </a:xfrm>
        </p:spPr>
        <p:txBody>
          <a:bodyPr/>
          <a:lstStyle/>
          <a:p>
            <a:pPr rtl="1"/>
            <a:r>
              <a:rPr lang="fa-IR" dirty="0" smtClean="0">
                <a:cs typeface="B Nikoo" panose="00000400000000000000" pitchFamily="2" charset="-78"/>
              </a:rPr>
              <a:t>روش سقراطی :پرسش های پی درپی درخصوص موضوع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2669059"/>
            <a:ext cx="7982922" cy="3978876"/>
          </a:xfrm>
        </p:spPr>
        <p:txBody>
          <a:bodyPr>
            <a:normAutofit fontScale="70000" lnSpcReduction="20000"/>
          </a:bodyPr>
          <a:lstStyle/>
          <a:p>
            <a:pPr rtl="1"/>
            <a:r>
              <a:rPr lang="fa-IR" sz="3200" dirty="0">
                <a:solidFill>
                  <a:srgbClr val="FF0000"/>
                </a:solidFill>
                <a:cs typeface="B Nikoo" panose="00000400000000000000" pitchFamily="2" charset="-78"/>
              </a:rPr>
              <a:t>فراشناخت</a:t>
            </a:r>
            <a:r>
              <a:rPr lang="fa-IR" sz="3200" dirty="0">
                <a:cs typeface="B Nikoo" panose="00000400000000000000" pitchFamily="2" charset="-78"/>
              </a:rPr>
              <a:t>:دانستن درباره دانستن است .یاآگاهی فرد ازنظام شناختی خود درزمینه های یادگیری </a:t>
            </a:r>
            <a:r>
              <a:rPr lang="fa-IR" sz="3200" dirty="0" smtClean="0">
                <a:cs typeface="B Nikoo" panose="00000400000000000000" pitchFamily="2" charset="-78"/>
              </a:rPr>
              <a:t>است.</a:t>
            </a:r>
          </a:p>
          <a:p>
            <a:pPr rtl="1"/>
            <a:r>
              <a:rPr lang="fa-IR" sz="3200" dirty="0" smtClean="0">
                <a:cs typeface="B Nikoo" panose="00000400000000000000" pitchFamily="2" charset="-78"/>
              </a:rPr>
              <a:t>بعضی راهبرد های فراشناخت عباتند از:</a:t>
            </a:r>
          </a:p>
          <a:p>
            <a:pPr rtl="1"/>
            <a:r>
              <a:rPr lang="fa-IR" sz="3200" dirty="0">
                <a:solidFill>
                  <a:srgbClr val="FF0000"/>
                </a:solidFill>
                <a:cs typeface="B Nikoo" panose="00000400000000000000" pitchFamily="2" charset="-78"/>
              </a:rPr>
              <a:t>1- روش زمینه یابی </a:t>
            </a:r>
            <a:r>
              <a:rPr lang="en-US" sz="3200" dirty="0">
                <a:solidFill>
                  <a:srgbClr val="FF0000"/>
                </a:solidFill>
                <a:cs typeface="B Nikoo" panose="00000400000000000000" pitchFamily="2" charset="-78"/>
              </a:rPr>
              <a:t>PQ4R</a:t>
            </a:r>
            <a:r>
              <a:rPr lang="fa-IR" sz="3200" dirty="0">
                <a:solidFill>
                  <a:srgbClr val="FF0000"/>
                </a:solidFill>
                <a:cs typeface="B Nikoo" panose="00000400000000000000" pitchFamily="2" charset="-78"/>
              </a:rPr>
              <a:t>:شامل</a:t>
            </a:r>
          </a:p>
          <a:p>
            <a:pPr rtl="1"/>
            <a:r>
              <a:rPr lang="fa-IR" sz="3200" dirty="0">
                <a:solidFill>
                  <a:srgbClr val="FF0000"/>
                </a:solidFill>
                <a:cs typeface="B Nikoo" panose="00000400000000000000" pitchFamily="2" charset="-78"/>
              </a:rPr>
              <a:t>1- پیش خوانی </a:t>
            </a:r>
            <a:r>
              <a:rPr lang="fa-IR" sz="3200" dirty="0">
                <a:cs typeface="B Nikoo" panose="00000400000000000000" pitchFamily="2" charset="-78"/>
              </a:rPr>
              <a:t>یعنی نگاهی کلی به مطالب،فصول،نکات اصلی،اصطلاح ها و...</a:t>
            </a:r>
          </a:p>
          <a:p>
            <a:pPr rtl="1"/>
            <a:r>
              <a:rPr lang="fa-IR" sz="3200" dirty="0">
                <a:solidFill>
                  <a:srgbClr val="FF0000"/>
                </a:solidFill>
                <a:cs typeface="B Nikoo" panose="00000400000000000000" pitchFamily="2" charset="-78"/>
              </a:rPr>
              <a:t>2- سوال </a:t>
            </a:r>
            <a:r>
              <a:rPr lang="fa-IR" sz="3200" dirty="0">
                <a:cs typeface="B Nikoo" panose="00000400000000000000" pitchFamily="2" charset="-78"/>
              </a:rPr>
              <a:t>مطرح شده </a:t>
            </a:r>
          </a:p>
          <a:p>
            <a:pPr rtl="1"/>
            <a:r>
              <a:rPr lang="fa-IR" sz="3200" dirty="0">
                <a:solidFill>
                  <a:srgbClr val="FF0000"/>
                </a:solidFill>
                <a:cs typeface="B Nikoo" panose="00000400000000000000" pitchFamily="2" charset="-78"/>
              </a:rPr>
              <a:t>3- خواندن </a:t>
            </a:r>
            <a:r>
              <a:rPr lang="fa-IR" sz="3200" dirty="0">
                <a:cs typeface="B Nikoo" panose="00000400000000000000" pitchFamily="2" charset="-78"/>
              </a:rPr>
              <a:t>مطلب</a:t>
            </a:r>
          </a:p>
          <a:p>
            <a:pPr rtl="1"/>
            <a:r>
              <a:rPr lang="fa-IR" sz="3200" dirty="0">
                <a:solidFill>
                  <a:srgbClr val="FF0000"/>
                </a:solidFill>
                <a:cs typeface="B Nikoo" panose="00000400000000000000" pitchFamily="2" charset="-78"/>
              </a:rPr>
              <a:t>4-تفکر</a:t>
            </a:r>
            <a:r>
              <a:rPr lang="fa-IR" sz="3200" dirty="0">
                <a:cs typeface="B Nikoo" panose="00000400000000000000" pitchFamily="2" charset="-78"/>
              </a:rPr>
              <a:t>یعنی معنا دادن به مطالب</a:t>
            </a:r>
          </a:p>
          <a:p>
            <a:pPr rtl="1"/>
            <a:r>
              <a:rPr lang="fa-IR" sz="3200" dirty="0">
                <a:solidFill>
                  <a:srgbClr val="FF0000"/>
                </a:solidFill>
                <a:cs typeface="B Nikoo" panose="00000400000000000000" pitchFamily="2" charset="-78"/>
              </a:rPr>
              <a:t> 5– ازبر خوانی </a:t>
            </a:r>
            <a:r>
              <a:rPr lang="fa-IR" sz="3200" dirty="0">
                <a:cs typeface="B Nikoo" panose="00000400000000000000" pitchFamily="2" charset="-78"/>
              </a:rPr>
              <a:t>و</a:t>
            </a:r>
          </a:p>
          <a:p>
            <a:pPr rtl="1"/>
            <a:r>
              <a:rPr lang="fa-IR" sz="3200" dirty="0">
                <a:solidFill>
                  <a:srgbClr val="FF0000"/>
                </a:solidFill>
                <a:cs typeface="B Nikoo" panose="00000400000000000000" pitchFamily="2" charset="-78"/>
              </a:rPr>
              <a:t>6- مرور کردن</a:t>
            </a:r>
          </a:p>
        </p:txBody>
      </p:sp>
    </p:spTree>
    <p:extLst>
      <p:ext uri="{BB962C8B-B14F-4D97-AF65-F5344CB8AC3E}">
        <p14:creationId xmlns:p14="http://schemas.microsoft.com/office/powerpoint/2010/main" val="32278733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1173892"/>
            <a:ext cx="7766936" cy="1396313"/>
          </a:xfrm>
        </p:spPr>
        <p:txBody>
          <a:bodyPr/>
          <a:lstStyle/>
          <a:p>
            <a:pPr algn="ctr" rtl="1"/>
            <a:r>
              <a:rPr lang="fa-IR" sz="8000" dirty="0" smtClean="0">
                <a:cs typeface="B Vahid" panose="00000700000000000000" pitchFamily="2" charset="-78"/>
              </a:rPr>
              <a:t>تمنا ازخدا</a:t>
            </a:r>
            <a:endParaRPr lang="en-US" sz="8000" dirty="0">
              <a:cs typeface="B Vahid" panose="000007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2916195"/>
            <a:ext cx="7766936" cy="2953264"/>
          </a:xfrm>
        </p:spPr>
        <p:txBody>
          <a:bodyPr>
            <a:normAutofit/>
          </a:bodyPr>
          <a:lstStyle/>
          <a:p>
            <a:pPr rtl="1"/>
            <a:r>
              <a:rPr lang="fa-IR" sz="3200" dirty="0" smtClean="0">
                <a:cs typeface="B Nikoo" panose="00000400000000000000" pitchFamily="2" charset="-78"/>
              </a:rPr>
              <a:t>یار ومددکار ما برای انجام وظایف هرکدام از ما باشد.</a:t>
            </a:r>
          </a:p>
          <a:p>
            <a:pPr algn="ctr" rtl="1"/>
            <a:r>
              <a:rPr lang="fa-IR" sz="8000" dirty="0" smtClean="0">
                <a:solidFill>
                  <a:srgbClr val="FF0000"/>
                </a:solidFill>
                <a:cs typeface="B Nikoo" panose="00000400000000000000" pitchFamily="2" charset="-78"/>
              </a:rPr>
              <a:t>آمین</a:t>
            </a:r>
            <a:endParaRPr lang="en-US" sz="8000" dirty="0">
              <a:solidFill>
                <a:srgbClr val="FF0000"/>
              </a:solidFill>
              <a:cs typeface="B Nikoo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2601175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98</TotalTime>
  <Words>272</Words>
  <Application>Microsoft Office PowerPoint</Application>
  <PresentationFormat>Custom</PresentationFormat>
  <Paragraphs>46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Facet</vt:lpstr>
      <vt:lpstr>                                                                                                                                                         به نام خدا</vt:lpstr>
      <vt:lpstr>آموزش یا</vt:lpstr>
      <vt:lpstr>آموزش</vt:lpstr>
      <vt:lpstr>تدریس</vt:lpstr>
      <vt:lpstr>اهداف</vt:lpstr>
      <vt:lpstr>اهداف</vt:lpstr>
      <vt:lpstr>یادگیری</vt:lpstr>
      <vt:lpstr>مسئولان</vt:lpstr>
      <vt:lpstr>آموزش،تدریس : معلم</vt:lpstr>
      <vt:lpstr>محتوای آموزش</vt:lpstr>
      <vt:lpstr>نظریه برونر</vt:lpstr>
      <vt:lpstr>گشتالت</vt:lpstr>
      <vt:lpstr>روش های یاگیری</vt:lpstr>
      <vt:lpstr>شرایط وموقعیت یادگیری</vt:lpstr>
      <vt:lpstr>روش سقراطی :پرسش های پی درپی درخصوص موضوع</vt:lpstr>
      <vt:lpstr>تمنا ازخدا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وظیفه معلم چیست؟</dc:title>
  <dc:creator>256</dc:creator>
  <cp:lastModifiedBy>Windows User</cp:lastModifiedBy>
  <cp:revision>14</cp:revision>
  <dcterms:created xsi:type="dcterms:W3CDTF">2017-09-25T05:16:29Z</dcterms:created>
  <dcterms:modified xsi:type="dcterms:W3CDTF">2020-05-23T03:57:21Z</dcterms:modified>
</cp:coreProperties>
</file>