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49" r:id="rId1"/>
  </p:sldMasterIdLst>
  <p:sldIdLst>
    <p:sldId id="272" r:id="rId2"/>
    <p:sldId id="257" r:id="rId3"/>
    <p:sldId id="258" r:id="rId4"/>
    <p:sldId id="259" r:id="rId5"/>
    <p:sldId id="260" r:id="rId6"/>
    <p:sldId id="261" r:id="rId7"/>
    <p:sldId id="262" r:id="rId8"/>
    <p:sldId id="263" r:id="rId9"/>
    <p:sldId id="264" r:id="rId10"/>
    <p:sldId id="265" r:id="rId11"/>
    <p:sldId id="266" r:id="rId12"/>
    <p:sldId id="267" r:id="rId13"/>
    <p:sldId id="268" r:id="rId14"/>
    <p:sldId id="271" r:id="rId15"/>
    <p:sldId id="273" r:id="rId16"/>
    <p:sldId id="274" r:id="rId17"/>
    <p:sldId id="275" r:id="rId18"/>
    <p:sldId id="276" r:id="rId19"/>
    <p:sldId id="284" r:id="rId20"/>
    <p:sldId id="277" r:id="rId21"/>
    <p:sldId id="285" r:id="rId22"/>
    <p:sldId id="278" r:id="rId23"/>
    <p:sldId id="279" r:id="rId24"/>
    <p:sldId id="280" r:id="rId25"/>
    <p:sldId id="281" r:id="rId26"/>
    <p:sldId id="282" r:id="rId27"/>
    <p:sldId id="283" r:id="rId28"/>
    <p:sldId id="270"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3" autoAdjust="0"/>
    <p:restoredTop sz="94660"/>
  </p:normalViewPr>
  <p:slideViewPr>
    <p:cSldViewPr snapToGrid="0">
      <p:cViewPr varScale="1">
        <p:scale>
          <a:sx n="74" d="100"/>
          <a:sy n="74" d="100"/>
        </p:scale>
        <p:origin x="-54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C6A9C2B-33C4-4AF3-B0D8-3E24DCA13FA7}"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D14430-84E6-4C98-9FC8-BAD959EABFE9}" type="slidenum">
              <a:rPr lang="en-US" smtClean="0"/>
              <a:t>‹#›</a:t>
            </a:fld>
            <a:endParaRPr lang="en-US"/>
          </a:p>
        </p:txBody>
      </p:sp>
    </p:spTree>
    <p:extLst>
      <p:ext uri="{BB962C8B-B14F-4D97-AF65-F5344CB8AC3E}">
        <p14:creationId xmlns:p14="http://schemas.microsoft.com/office/powerpoint/2010/main" val="318810523"/>
      </p:ext>
    </p:extLst>
  </p:cSld>
  <p:clrMapOvr>
    <a:masterClrMapping/>
  </p:clrMapOvr>
  <p:extLst>
    <p:ext uri="{DCECCB84-F9BA-43D5-87BE-67443E8EF086}">
      <p15:sldGuideLst xmlns:p15="http://schemas.microsoft.com/office/powerpoint/2012/main" xmlns=""/>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C6A9C2B-33C4-4AF3-B0D8-3E24DCA13FA7}"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D14430-84E6-4C98-9FC8-BAD959EABFE9}" type="slidenum">
              <a:rPr lang="en-US" smtClean="0"/>
              <a:t>‹#›</a:t>
            </a:fld>
            <a:endParaRPr lang="en-US"/>
          </a:p>
        </p:txBody>
      </p:sp>
    </p:spTree>
    <p:extLst>
      <p:ext uri="{BB962C8B-B14F-4D97-AF65-F5344CB8AC3E}">
        <p14:creationId xmlns:p14="http://schemas.microsoft.com/office/powerpoint/2010/main" val="32788298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C6A9C2B-33C4-4AF3-B0D8-3E24DCA13FA7}"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D14430-84E6-4C98-9FC8-BAD959EABFE9}" type="slidenum">
              <a:rPr lang="en-US" smtClean="0"/>
              <a:t>‹#›</a:t>
            </a:fld>
            <a:endParaRPr lang="en-US"/>
          </a:p>
        </p:txBody>
      </p:sp>
    </p:spTree>
    <p:extLst>
      <p:ext uri="{BB962C8B-B14F-4D97-AF65-F5344CB8AC3E}">
        <p14:creationId xmlns:p14="http://schemas.microsoft.com/office/powerpoint/2010/main" val="2877209104"/>
      </p:ext>
    </p:extLst>
  </p:cSld>
  <p:clrMapOvr>
    <a:masterClrMapping/>
  </p:clrMapOvr>
  <p:extLst>
    <p:ext uri="{DCECCB84-F9BA-43D5-87BE-67443E8EF086}">
      <p15:sldGuideLst xmlns:p15="http://schemas.microsoft.com/office/powerpoint/2012/main" xmlns=""/>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C6A9C2B-33C4-4AF3-B0D8-3E24DCA13FA7}" type="datetimeFigureOut">
              <a:rPr lang="en-US" smtClean="0"/>
              <a:t>6/16/2020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8D14430-84E6-4C98-9FC8-BAD959EABFE9}" type="slidenum">
              <a:rPr lang="en-US" smtClean="0"/>
              <a:t>‹#›</a:t>
            </a:fld>
            <a:endParaRPr lang="en-US"/>
          </a:p>
        </p:txBody>
      </p:sp>
    </p:spTree>
    <p:extLst>
      <p:ext uri="{BB962C8B-B14F-4D97-AF65-F5344CB8AC3E}">
        <p14:creationId xmlns:p14="http://schemas.microsoft.com/office/powerpoint/2010/main" val="5196268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C6A9C2B-33C4-4AF3-B0D8-3E24DCA13FA7}" type="datetimeFigureOut">
              <a:rPr lang="en-US" smtClean="0"/>
              <a:t>6/16/2020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8D14430-84E6-4C98-9FC8-BAD959EABFE9}" type="slidenum">
              <a:rPr lang="en-US" smtClean="0"/>
              <a:t>‹#›</a:t>
            </a:fld>
            <a:endParaRPr lang="en-US"/>
          </a:p>
        </p:txBody>
      </p:sp>
    </p:spTree>
    <p:extLst>
      <p:ext uri="{BB962C8B-B14F-4D97-AF65-F5344CB8AC3E}">
        <p14:creationId xmlns:p14="http://schemas.microsoft.com/office/powerpoint/2010/main" val="26066072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C6A9C2B-33C4-4AF3-B0D8-3E24DCA13FA7}" type="datetimeFigureOut">
              <a:rPr lang="en-US" smtClean="0"/>
              <a:t>6/16/2020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8D14430-84E6-4C98-9FC8-BAD959EABFE9}" type="slidenum">
              <a:rPr lang="en-US" smtClean="0"/>
              <a:t>‹#›</a:t>
            </a:fld>
            <a:endParaRPr lang="en-US"/>
          </a:p>
        </p:txBody>
      </p:sp>
    </p:spTree>
    <p:extLst>
      <p:ext uri="{BB962C8B-B14F-4D97-AF65-F5344CB8AC3E}">
        <p14:creationId xmlns:p14="http://schemas.microsoft.com/office/powerpoint/2010/main" val="605827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6A9C2B-33C4-4AF3-B0D8-3E24DCA13FA7}" type="datetimeFigureOut">
              <a:rPr lang="en-US" smtClean="0"/>
              <a:t>6/16/2020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8D14430-84E6-4C98-9FC8-BAD959EABFE9}" type="slidenum">
              <a:rPr lang="en-US" smtClean="0"/>
              <a:t>‹#›</a:t>
            </a:fld>
            <a:endParaRPr lang="en-US"/>
          </a:p>
        </p:txBody>
      </p:sp>
    </p:spTree>
    <p:extLst>
      <p:ext uri="{BB962C8B-B14F-4D97-AF65-F5344CB8AC3E}">
        <p14:creationId xmlns:p14="http://schemas.microsoft.com/office/powerpoint/2010/main" val="3849296088"/>
      </p:ext>
    </p:extLst>
  </p:cSld>
  <p:clrMapOvr>
    <a:masterClrMapping/>
  </p:clrMapOvr>
  <p:extLst>
    <p:ext uri="{DCECCB84-F9BA-43D5-87BE-67443E8EF086}">
      <p15:sldGuideLst xmlns:p15="http://schemas.microsoft.com/office/powerpoint/2012/main" xmlns=""/>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C6A9C2B-33C4-4AF3-B0D8-3E24DCA13FA7}" type="datetimeFigureOut">
              <a:rPr lang="en-US" smtClean="0"/>
              <a:t>6/16/2020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8D14430-84E6-4C98-9FC8-BAD959EABFE9}" type="slidenum">
              <a:rPr lang="en-US" smtClean="0"/>
              <a:t>‹#›</a:t>
            </a:fld>
            <a:endParaRPr lang="en-US"/>
          </a:p>
        </p:txBody>
      </p:sp>
    </p:spTree>
    <p:extLst>
      <p:ext uri="{BB962C8B-B14F-4D97-AF65-F5344CB8AC3E}">
        <p14:creationId xmlns:p14="http://schemas.microsoft.com/office/powerpoint/2010/main" val="3044706077"/>
      </p:ext>
    </p:extLst>
  </p:cSld>
  <p:clrMapOvr>
    <a:masterClrMapping/>
  </p:clrMapOvr>
  <p:extLst>
    <p:ext uri="{DCECCB84-F9BA-43D5-87BE-67443E8EF086}">
      <p15:sldGuideLst xmlns:p15="http://schemas.microsoft.com/office/powerpoint/2012/main" xmlns=""/>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C6A9C2B-33C4-4AF3-B0D8-3E24DCA13FA7}" type="datetimeFigureOut">
              <a:rPr lang="en-US" smtClean="0"/>
              <a:t>6/16/2020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8D14430-84E6-4C98-9FC8-BAD959EABFE9}" type="slidenum">
              <a:rPr lang="en-US" smtClean="0"/>
              <a:t>‹#›</a:t>
            </a:fld>
            <a:endParaRPr lang="en-US"/>
          </a:p>
        </p:txBody>
      </p:sp>
    </p:spTree>
    <p:extLst>
      <p:ext uri="{BB962C8B-B14F-4D97-AF65-F5344CB8AC3E}">
        <p14:creationId xmlns:p14="http://schemas.microsoft.com/office/powerpoint/2010/main" val="23767872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C6A9C2B-33C4-4AF3-B0D8-3E24DCA13FA7}"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D14430-84E6-4C98-9FC8-BAD959EABFE9}" type="slidenum">
              <a:rPr lang="en-US" smtClean="0"/>
              <a:t>‹#›</a:t>
            </a:fld>
            <a:endParaRPr lang="en-US"/>
          </a:p>
        </p:txBody>
      </p:sp>
    </p:spTree>
    <p:extLst>
      <p:ext uri="{BB962C8B-B14F-4D97-AF65-F5344CB8AC3E}">
        <p14:creationId xmlns:p14="http://schemas.microsoft.com/office/powerpoint/2010/main" val="3825769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C6A9C2B-33C4-4AF3-B0D8-3E24DCA13FA7}"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D14430-84E6-4C98-9FC8-BAD959EABFE9}"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8671947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C6A9C2B-33C4-4AF3-B0D8-3E24DCA13FA7}"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D14430-84E6-4C98-9FC8-BAD959EABFE9}" type="slidenum">
              <a:rPr lang="en-US" smtClean="0"/>
              <a:t>‹#›</a:t>
            </a:fld>
            <a:endParaRPr lang="en-US"/>
          </a:p>
        </p:txBody>
      </p:sp>
    </p:spTree>
    <p:extLst>
      <p:ext uri="{BB962C8B-B14F-4D97-AF65-F5344CB8AC3E}">
        <p14:creationId xmlns:p14="http://schemas.microsoft.com/office/powerpoint/2010/main" val="40372394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C6A9C2B-33C4-4AF3-B0D8-3E24DCA13FA7}"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D14430-84E6-4C98-9FC8-BAD959EABFE9}"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0421159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C6A9C2B-33C4-4AF3-B0D8-3E24DCA13FA7}"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D14430-84E6-4C98-9FC8-BAD959EABFE9}" type="slidenum">
              <a:rPr lang="en-US" smtClean="0"/>
              <a:t>‹#›</a:t>
            </a:fld>
            <a:endParaRPr lang="en-US"/>
          </a:p>
        </p:txBody>
      </p:sp>
    </p:spTree>
    <p:extLst>
      <p:ext uri="{BB962C8B-B14F-4D97-AF65-F5344CB8AC3E}">
        <p14:creationId xmlns:p14="http://schemas.microsoft.com/office/powerpoint/2010/main" val="36330541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C6A9C2B-33C4-4AF3-B0D8-3E24DCA13FA7}"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D14430-84E6-4C98-9FC8-BAD959EABFE9}" type="slidenum">
              <a:rPr lang="en-US" smtClean="0"/>
              <a:t>‹#›</a:t>
            </a:fld>
            <a:endParaRPr lang="en-US"/>
          </a:p>
        </p:txBody>
      </p:sp>
    </p:spTree>
    <p:extLst>
      <p:ext uri="{BB962C8B-B14F-4D97-AF65-F5344CB8AC3E}">
        <p14:creationId xmlns:p14="http://schemas.microsoft.com/office/powerpoint/2010/main" val="1762741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C6A9C2B-33C4-4AF3-B0D8-3E24DCA13FA7}"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D14430-84E6-4C98-9FC8-BAD959EABFE9}" type="slidenum">
              <a:rPr lang="en-US" smtClean="0"/>
              <a:t>‹#›</a:t>
            </a:fld>
            <a:endParaRPr lang="en-US"/>
          </a:p>
        </p:txBody>
      </p:sp>
    </p:spTree>
    <p:extLst>
      <p:ext uri="{BB962C8B-B14F-4D97-AF65-F5344CB8AC3E}">
        <p14:creationId xmlns:p14="http://schemas.microsoft.com/office/powerpoint/2010/main" val="2802181860"/>
      </p:ext>
    </p:extLst>
  </p:cSld>
  <p:clrMapOvr>
    <a:masterClrMapping/>
  </p:clrMapOvr>
  <p:extLst>
    <p:ext uri="{DCECCB84-F9BA-43D5-87BE-67443E8EF086}">
      <p15:sldGuideLst xmlns:p15="http://schemas.microsoft.com/office/powerpoint/2012/main" xmlns=""/>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C6A9C2B-33C4-4AF3-B0D8-3E24DCA13FA7}" type="datetimeFigureOut">
              <a:rPr lang="en-US" smtClean="0"/>
              <a:t>6/16/2020</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8D14430-84E6-4C98-9FC8-BAD959EABFE9}" type="slidenum">
              <a:rPr lang="en-US" smtClean="0"/>
              <a:t>‹#›</a:t>
            </a:fld>
            <a:endParaRPr lang="en-US"/>
          </a:p>
        </p:txBody>
      </p:sp>
    </p:spTree>
    <p:extLst>
      <p:ext uri="{BB962C8B-B14F-4D97-AF65-F5344CB8AC3E}">
        <p14:creationId xmlns:p14="http://schemas.microsoft.com/office/powerpoint/2010/main" val="164292634"/>
      </p:ext>
    </p:extLst>
  </p:cSld>
  <p:clrMap bg1="lt1" tx1="dk1" bg2="lt2" tx2="dk2" accent1="accent1" accent2="accent2" accent3="accent3" accent4="accent4" accent5="accent5" accent6="accent6" hlink="hlink" folHlink="folHlink"/>
  <p:sldLayoutIdLst>
    <p:sldLayoutId id="2147484050" r:id="rId1"/>
    <p:sldLayoutId id="2147484051" r:id="rId2"/>
    <p:sldLayoutId id="2147484052" r:id="rId3"/>
    <p:sldLayoutId id="2147484053" r:id="rId4"/>
    <p:sldLayoutId id="2147484054" r:id="rId5"/>
    <p:sldLayoutId id="2147484055" r:id="rId6"/>
    <p:sldLayoutId id="2147484056" r:id="rId7"/>
    <p:sldLayoutId id="2147484057" r:id="rId8"/>
    <p:sldLayoutId id="2147484058" r:id="rId9"/>
    <p:sldLayoutId id="2147484059" r:id="rId10"/>
    <p:sldLayoutId id="2147484060" r:id="rId11"/>
    <p:sldLayoutId id="2147484061" r:id="rId12"/>
    <p:sldLayoutId id="2147484062" r:id="rId13"/>
    <p:sldLayoutId id="2147484063" r:id="rId14"/>
    <p:sldLayoutId id="2147484064" r:id="rId15"/>
    <p:sldLayoutId id="214748406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862150"/>
            <a:ext cx="7766936" cy="1262742"/>
          </a:xfrm>
        </p:spPr>
        <p:txBody>
          <a:bodyPr/>
          <a:lstStyle/>
          <a:p>
            <a:pPr algn="ctr" rtl="1"/>
            <a:r>
              <a:rPr lang="fa-IR" dirty="0" smtClean="0">
                <a:cs typeface="B Nazanin" panose="00000400000000000000" pitchFamily="2" charset="-78"/>
              </a:rPr>
              <a:t>به نام خدا</a:t>
            </a:r>
            <a:endParaRPr lang="en-US" dirty="0">
              <a:cs typeface="B Nazanin" panose="00000400000000000000" pitchFamily="2" charset="-78"/>
            </a:endParaRPr>
          </a:p>
        </p:txBody>
      </p:sp>
      <p:sp>
        <p:nvSpPr>
          <p:cNvPr id="3" name="Subtitle 2"/>
          <p:cNvSpPr>
            <a:spLocks noGrp="1"/>
          </p:cNvSpPr>
          <p:nvPr>
            <p:ph type="subTitle" idx="1"/>
          </p:nvPr>
        </p:nvSpPr>
        <p:spPr>
          <a:xfrm>
            <a:off x="1507067" y="3283131"/>
            <a:ext cx="7766936" cy="1864601"/>
          </a:xfrm>
        </p:spPr>
        <p:txBody>
          <a:bodyPr>
            <a:normAutofit/>
          </a:bodyPr>
          <a:lstStyle/>
          <a:p>
            <a:pPr algn="ctr"/>
            <a:r>
              <a:rPr lang="fa-IR" sz="4800" dirty="0" smtClean="0">
                <a:cs typeface="B Nazanin" panose="00000400000000000000" pitchFamily="2" charset="-78"/>
              </a:rPr>
              <a:t>وظیفه </a:t>
            </a:r>
            <a:r>
              <a:rPr lang="fa-IR" sz="4800" dirty="0" smtClean="0">
                <a:solidFill>
                  <a:schemeClr val="accent2"/>
                </a:solidFill>
                <a:cs typeface="B Nazanin" panose="00000400000000000000" pitchFamily="2" charset="-78"/>
              </a:rPr>
              <a:t>دانشجو</a:t>
            </a:r>
            <a:r>
              <a:rPr lang="fa-IR" sz="4800" dirty="0" smtClean="0">
                <a:cs typeface="B Nazanin" panose="00000400000000000000" pitchFamily="2" charset="-78"/>
              </a:rPr>
              <a:t> و</a:t>
            </a:r>
            <a:r>
              <a:rPr lang="fa-IR" sz="4800" dirty="0" smtClean="0">
                <a:solidFill>
                  <a:srgbClr val="0070C0"/>
                </a:solidFill>
                <a:cs typeface="B Nazanin" panose="00000400000000000000" pitchFamily="2" charset="-78"/>
              </a:rPr>
              <a:t>معلم</a:t>
            </a:r>
            <a:r>
              <a:rPr lang="fa-IR" sz="4800" dirty="0" smtClean="0">
                <a:cs typeface="B Nazanin" panose="00000400000000000000" pitchFamily="2" charset="-78"/>
              </a:rPr>
              <a:t> چیست؟</a:t>
            </a:r>
            <a:endParaRPr lang="en-US" sz="4800" dirty="0">
              <a:cs typeface="B Nazanin" panose="00000400000000000000" pitchFamily="2" charset="-78"/>
            </a:endParaRPr>
          </a:p>
        </p:txBody>
      </p:sp>
    </p:spTree>
    <p:extLst>
      <p:ext uri="{BB962C8B-B14F-4D97-AF65-F5344CB8AC3E}">
        <p14:creationId xmlns:p14="http://schemas.microsoft.com/office/powerpoint/2010/main" val="17228220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877330"/>
            <a:ext cx="7766936" cy="2286000"/>
          </a:xfrm>
        </p:spPr>
        <p:txBody>
          <a:bodyPr/>
          <a:lstStyle/>
          <a:p>
            <a:pPr algn="ctr"/>
            <a:r>
              <a:rPr lang="fa-IR" sz="8000" dirty="0" smtClean="0">
                <a:cs typeface="B Nazanin" panose="00000400000000000000" pitchFamily="2" charset="-78"/>
              </a:rPr>
              <a:t>آموزش یا</a:t>
            </a:r>
            <a:endParaRPr lang="en-US" sz="8000" dirty="0">
              <a:cs typeface="B Nazanin" panose="00000400000000000000" pitchFamily="2" charset="-78"/>
            </a:endParaRPr>
          </a:p>
        </p:txBody>
      </p:sp>
      <p:sp>
        <p:nvSpPr>
          <p:cNvPr id="3" name="Subtitle 2"/>
          <p:cNvSpPr>
            <a:spLocks noGrp="1"/>
          </p:cNvSpPr>
          <p:nvPr>
            <p:ph type="subTitle" idx="1"/>
          </p:nvPr>
        </p:nvSpPr>
        <p:spPr>
          <a:xfrm>
            <a:off x="1507067" y="4050833"/>
            <a:ext cx="7766936" cy="1497351"/>
          </a:xfrm>
        </p:spPr>
        <p:txBody>
          <a:bodyPr>
            <a:noAutofit/>
          </a:bodyPr>
          <a:lstStyle/>
          <a:p>
            <a:pPr algn="ctr"/>
            <a:r>
              <a:rPr lang="fa-IR" sz="8000" dirty="0" smtClean="0">
                <a:cs typeface="B Nazanin" panose="00000400000000000000" pitchFamily="2" charset="-78"/>
              </a:rPr>
              <a:t>تدریس</a:t>
            </a:r>
            <a:endParaRPr lang="en-US" sz="8000" dirty="0">
              <a:cs typeface="B Nazanin" panose="00000400000000000000" pitchFamily="2" charset="-78"/>
            </a:endParaRPr>
          </a:p>
        </p:txBody>
      </p:sp>
    </p:spTree>
    <p:extLst>
      <p:ext uri="{BB962C8B-B14F-4D97-AF65-F5344CB8AC3E}">
        <p14:creationId xmlns:p14="http://schemas.microsoft.com/office/powerpoint/2010/main" val="17060041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1371600"/>
            <a:ext cx="7766936" cy="1248032"/>
          </a:xfrm>
        </p:spPr>
        <p:txBody>
          <a:bodyPr/>
          <a:lstStyle/>
          <a:p>
            <a:pPr algn="ctr" rtl="1"/>
            <a:r>
              <a:rPr lang="fa-IR" sz="8000" dirty="0" smtClean="0">
                <a:solidFill>
                  <a:srgbClr val="FF0000"/>
                </a:solidFill>
                <a:cs typeface="B Nazanin" panose="00000400000000000000" pitchFamily="2" charset="-78"/>
              </a:rPr>
              <a:t>آموزش</a:t>
            </a:r>
            <a:endParaRPr lang="fa-IR" sz="8000" dirty="0">
              <a:cs typeface="B Nazanin" panose="00000400000000000000" pitchFamily="2" charset="-78"/>
            </a:endParaRPr>
          </a:p>
        </p:txBody>
      </p:sp>
      <p:sp>
        <p:nvSpPr>
          <p:cNvPr id="3" name="Subtitle 2"/>
          <p:cNvSpPr>
            <a:spLocks noGrp="1"/>
          </p:cNvSpPr>
          <p:nvPr>
            <p:ph type="subTitle" idx="1"/>
          </p:nvPr>
        </p:nvSpPr>
        <p:spPr>
          <a:xfrm>
            <a:off x="1507067" y="2619632"/>
            <a:ext cx="7766936" cy="2903837"/>
          </a:xfrm>
        </p:spPr>
        <p:txBody>
          <a:bodyPr>
            <a:normAutofit/>
          </a:bodyPr>
          <a:lstStyle/>
          <a:p>
            <a:pPr rtl="1"/>
            <a:r>
              <a:rPr lang="fa-IR" sz="3600" dirty="0">
                <a:solidFill>
                  <a:srgbClr val="FF0000"/>
                </a:solidFill>
                <a:cs typeface="B Nazanin" panose="00000400000000000000" pitchFamily="2" charset="-78"/>
              </a:rPr>
              <a:t>آموزش</a:t>
            </a:r>
            <a:r>
              <a:rPr lang="fa-IR" sz="3600" dirty="0">
                <a:cs typeface="B Nazanin" panose="00000400000000000000" pitchFamily="2" charset="-78"/>
              </a:rPr>
              <a:t>:فعالیت هایی که </a:t>
            </a:r>
            <a:r>
              <a:rPr lang="fa-IR" sz="3600" dirty="0" smtClean="0">
                <a:cs typeface="B Nazanin" panose="00000400000000000000" pitchFamily="2" charset="-78"/>
              </a:rPr>
              <a:t>توسط معلم </a:t>
            </a:r>
            <a:r>
              <a:rPr lang="fa-IR" sz="3600" dirty="0" smtClean="0">
                <a:solidFill>
                  <a:srgbClr val="C00000"/>
                </a:solidFill>
                <a:cs typeface="B Nazanin" panose="00000400000000000000" pitchFamily="2" charset="-78"/>
              </a:rPr>
              <a:t>ورسانه ها </a:t>
            </a:r>
            <a:r>
              <a:rPr lang="fa-IR" sz="3600" dirty="0" smtClean="0">
                <a:cs typeface="B Nazanin" panose="00000400000000000000" pitchFamily="2" charset="-78"/>
              </a:rPr>
              <a:t>به </a:t>
            </a:r>
            <a:r>
              <a:rPr lang="fa-IR" sz="3600" dirty="0">
                <a:cs typeface="B Nazanin" panose="00000400000000000000" pitchFamily="2" charset="-78"/>
              </a:rPr>
              <a:t>قصد </a:t>
            </a:r>
            <a:r>
              <a:rPr lang="fa-IR" sz="3600" dirty="0">
                <a:solidFill>
                  <a:srgbClr val="00B0F0"/>
                </a:solidFill>
                <a:cs typeface="B Nazanin" panose="00000400000000000000" pitchFamily="2" charset="-78"/>
              </a:rPr>
              <a:t>آسان کردن یادگیری </a:t>
            </a:r>
            <a:r>
              <a:rPr lang="fa-IR" sz="3600" dirty="0">
                <a:cs typeface="B Nazanin" panose="00000400000000000000" pitchFamily="2" charset="-78"/>
              </a:rPr>
              <a:t>یادگیرندگان </a:t>
            </a:r>
            <a:r>
              <a:rPr lang="fa-IR" sz="3600" dirty="0" smtClean="0">
                <a:cs typeface="B Nazanin" panose="00000400000000000000" pitchFamily="2" charset="-78"/>
              </a:rPr>
              <a:t>که به صورت مستقیم </a:t>
            </a:r>
            <a:r>
              <a:rPr lang="fa-IR" sz="3600" dirty="0">
                <a:cs typeface="B Nazanin" panose="00000400000000000000" pitchFamily="2" charset="-78"/>
              </a:rPr>
              <a:t>وهم غیر مستقیم اجرا می شود</a:t>
            </a:r>
            <a:r>
              <a:rPr lang="fa-IR" sz="3600" dirty="0" smtClean="0">
                <a:cs typeface="B Nazanin" panose="00000400000000000000" pitchFamily="2" charset="-78"/>
              </a:rPr>
              <a:t>. آموزش </a:t>
            </a:r>
            <a:r>
              <a:rPr lang="fa-IR" sz="3600" dirty="0">
                <a:cs typeface="B Nazanin" panose="00000400000000000000" pitchFamily="2" charset="-78"/>
              </a:rPr>
              <a:t>ممکن است </a:t>
            </a:r>
            <a:r>
              <a:rPr lang="fa-IR" sz="3600" dirty="0">
                <a:solidFill>
                  <a:srgbClr val="FF0000"/>
                </a:solidFill>
                <a:cs typeface="B Nazanin" panose="00000400000000000000" pitchFamily="2" charset="-78"/>
              </a:rPr>
              <a:t>عمدی </a:t>
            </a:r>
            <a:r>
              <a:rPr lang="fa-IR" sz="3600" dirty="0" smtClean="0">
                <a:solidFill>
                  <a:srgbClr val="FF0000"/>
                </a:solidFill>
                <a:cs typeface="B Nazanin" panose="00000400000000000000" pitchFamily="2" charset="-78"/>
              </a:rPr>
              <a:t>ویاغیرعمدی </a:t>
            </a:r>
            <a:r>
              <a:rPr lang="fa-IR" sz="3600" dirty="0">
                <a:cs typeface="B Nazanin" panose="00000400000000000000" pitchFamily="2" charset="-78"/>
              </a:rPr>
              <a:t>صورت گیرد</a:t>
            </a:r>
            <a:r>
              <a:rPr lang="fa-IR" sz="3600" dirty="0">
                <a:cs typeface="B Nikoo" panose="00000400000000000000" pitchFamily="2" charset="-78"/>
              </a:rPr>
              <a:t>.</a:t>
            </a:r>
          </a:p>
        </p:txBody>
      </p:sp>
    </p:spTree>
    <p:extLst>
      <p:ext uri="{BB962C8B-B14F-4D97-AF65-F5344CB8AC3E}">
        <p14:creationId xmlns:p14="http://schemas.microsoft.com/office/powerpoint/2010/main" val="25331905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815547"/>
            <a:ext cx="7766936" cy="1173892"/>
          </a:xfrm>
        </p:spPr>
        <p:txBody>
          <a:bodyPr/>
          <a:lstStyle/>
          <a:p>
            <a:pPr algn="ctr"/>
            <a:r>
              <a:rPr lang="fa-IR" sz="8000" dirty="0" smtClean="0">
                <a:solidFill>
                  <a:srgbClr val="FF0000"/>
                </a:solidFill>
                <a:cs typeface="B Nazanin" panose="00000400000000000000" pitchFamily="2" charset="-78"/>
              </a:rPr>
              <a:t>تدریس</a:t>
            </a:r>
            <a:endParaRPr lang="en-US" sz="8000" dirty="0">
              <a:cs typeface="B Nazanin" panose="00000400000000000000" pitchFamily="2" charset="-78"/>
            </a:endParaRPr>
          </a:p>
        </p:txBody>
      </p:sp>
      <p:sp>
        <p:nvSpPr>
          <p:cNvPr id="3" name="Subtitle 2"/>
          <p:cNvSpPr>
            <a:spLocks noGrp="1"/>
          </p:cNvSpPr>
          <p:nvPr>
            <p:ph type="subTitle" idx="1"/>
          </p:nvPr>
        </p:nvSpPr>
        <p:spPr>
          <a:xfrm>
            <a:off x="1507067" y="2434281"/>
            <a:ext cx="7766936" cy="3249827"/>
          </a:xfrm>
        </p:spPr>
        <p:txBody>
          <a:bodyPr>
            <a:normAutofit/>
          </a:bodyPr>
          <a:lstStyle/>
          <a:p>
            <a:pPr algn="justLow" rtl="1"/>
            <a:r>
              <a:rPr lang="fa-IR" sz="4000" dirty="0">
                <a:solidFill>
                  <a:srgbClr val="FF0000"/>
                </a:solidFill>
                <a:cs typeface="B Nazanin" panose="00000400000000000000" pitchFamily="2" charset="-78"/>
              </a:rPr>
              <a:t>تدریس:</a:t>
            </a:r>
            <a:r>
              <a:rPr lang="fa-IR" sz="4000" dirty="0">
                <a:cs typeface="B Nazanin" panose="00000400000000000000" pitchFamily="2" charset="-78"/>
              </a:rPr>
              <a:t>تدریس عموما به فعالیت های </a:t>
            </a:r>
            <a:r>
              <a:rPr lang="fa-IR" sz="4000" dirty="0">
                <a:solidFill>
                  <a:srgbClr val="C00000"/>
                </a:solidFill>
                <a:cs typeface="B Nazanin" panose="00000400000000000000" pitchFamily="2" charset="-78"/>
              </a:rPr>
              <a:t>عمدی </a:t>
            </a:r>
            <a:r>
              <a:rPr lang="fa-IR" sz="4000" dirty="0">
                <a:cs typeface="B Nazanin" panose="00000400000000000000" pitchFamily="2" charset="-78"/>
              </a:rPr>
              <a:t>معلم درکلاس درس درحضور دانش </a:t>
            </a:r>
            <a:r>
              <a:rPr lang="fa-IR" sz="4000" dirty="0" smtClean="0">
                <a:cs typeface="B Nazanin" panose="00000400000000000000" pitchFamily="2" charset="-78"/>
              </a:rPr>
              <a:t>آموزان ودانشجویان </a:t>
            </a:r>
            <a:r>
              <a:rPr lang="fa-IR" sz="4000" dirty="0">
                <a:cs typeface="B Nazanin" panose="00000400000000000000" pitchFamily="2" charset="-78"/>
              </a:rPr>
              <a:t>گفته می شود.بنابراین همیشه به صورت مستقیم انجام می شود.دراین صورتدریس بخشی ازآموزش است</a:t>
            </a:r>
            <a:r>
              <a:rPr lang="fa-IR" sz="4000" dirty="0" smtClean="0">
                <a:cs typeface="B Nazanin" panose="00000400000000000000" pitchFamily="2" charset="-78"/>
              </a:rPr>
              <a:t>. </a:t>
            </a:r>
            <a:r>
              <a:rPr lang="fa-IR" sz="4000" dirty="0" smtClean="0">
                <a:solidFill>
                  <a:srgbClr val="00B0F0"/>
                </a:solidFill>
                <a:cs typeface="B Nazanin" panose="00000400000000000000" pitchFamily="2" charset="-78"/>
              </a:rPr>
              <a:t>ضمنا فعالیتی بیرونی است</a:t>
            </a:r>
            <a:r>
              <a:rPr lang="fa-IR" sz="4000" dirty="0" smtClean="0">
                <a:solidFill>
                  <a:srgbClr val="00B0F0"/>
                </a:solidFill>
                <a:cs typeface="B Nikoo" panose="00000400000000000000" pitchFamily="2" charset="-78"/>
              </a:rPr>
              <a:t>.</a:t>
            </a:r>
            <a:endParaRPr lang="fa-IR" sz="4000" dirty="0">
              <a:solidFill>
                <a:srgbClr val="00B0F0"/>
              </a:solidFill>
              <a:cs typeface="B Nikoo" panose="00000400000000000000" pitchFamily="2" charset="-78"/>
            </a:endParaRPr>
          </a:p>
          <a:p>
            <a:endParaRPr lang="en-US" dirty="0"/>
          </a:p>
        </p:txBody>
      </p:sp>
    </p:spTree>
    <p:extLst>
      <p:ext uri="{BB962C8B-B14F-4D97-AF65-F5344CB8AC3E}">
        <p14:creationId xmlns:p14="http://schemas.microsoft.com/office/powerpoint/2010/main" val="93530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729049"/>
            <a:ext cx="7766936" cy="1470455"/>
          </a:xfrm>
        </p:spPr>
        <p:txBody>
          <a:bodyPr/>
          <a:lstStyle/>
          <a:p>
            <a:pPr algn="ctr"/>
            <a:r>
              <a:rPr lang="fa-IR" sz="8000" dirty="0" smtClean="0">
                <a:solidFill>
                  <a:srgbClr val="C00000"/>
                </a:solidFill>
                <a:cs typeface="B Nazanin" panose="00000400000000000000" pitchFamily="2" charset="-78"/>
              </a:rPr>
              <a:t>هدف</a:t>
            </a:r>
            <a:endParaRPr lang="en-US" sz="8000" dirty="0">
              <a:solidFill>
                <a:srgbClr val="C00000"/>
              </a:solidFill>
              <a:cs typeface="B Nazanin" panose="00000400000000000000" pitchFamily="2" charset="-78"/>
            </a:endParaRPr>
          </a:p>
        </p:txBody>
      </p:sp>
      <p:sp>
        <p:nvSpPr>
          <p:cNvPr id="3" name="Subtitle 2"/>
          <p:cNvSpPr>
            <a:spLocks noGrp="1"/>
          </p:cNvSpPr>
          <p:nvPr>
            <p:ph type="subTitle" idx="1"/>
          </p:nvPr>
        </p:nvSpPr>
        <p:spPr>
          <a:xfrm>
            <a:off x="902043" y="3089189"/>
            <a:ext cx="8884508" cy="3015049"/>
          </a:xfrm>
        </p:spPr>
        <p:txBody>
          <a:bodyPr>
            <a:noAutofit/>
          </a:bodyPr>
          <a:lstStyle/>
          <a:p>
            <a:r>
              <a:rPr lang="fa-IR" sz="8000" dirty="0" smtClean="0">
                <a:solidFill>
                  <a:srgbClr val="00B0F0"/>
                </a:solidFill>
                <a:cs typeface="B Nazanin" panose="00000400000000000000" pitchFamily="2" charset="-78"/>
              </a:rPr>
              <a:t>آموزش</a:t>
            </a:r>
            <a:r>
              <a:rPr lang="fa-IR" sz="8000" dirty="0" smtClean="0">
                <a:cs typeface="B Nazanin" panose="00000400000000000000" pitchFamily="2" charset="-78"/>
              </a:rPr>
              <a:t> و</a:t>
            </a:r>
            <a:r>
              <a:rPr lang="fa-IR" sz="8000" dirty="0" smtClean="0">
                <a:solidFill>
                  <a:srgbClr val="92D050"/>
                </a:solidFill>
                <a:cs typeface="B Nazanin" panose="00000400000000000000" pitchFamily="2" charset="-78"/>
              </a:rPr>
              <a:t>تدریس </a:t>
            </a:r>
            <a:r>
              <a:rPr lang="fa-IR" sz="8000" dirty="0" smtClean="0">
                <a:cs typeface="B Nazanin" panose="00000400000000000000" pitchFamily="2" charset="-78"/>
              </a:rPr>
              <a:t>چیست؟</a:t>
            </a:r>
            <a:endParaRPr lang="en-US" sz="8000" dirty="0">
              <a:cs typeface="B Nazanin" panose="00000400000000000000" pitchFamily="2" charset="-78"/>
            </a:endParaRPr>
          </a:p>
        </p:txBody>
      </p:sp>
    </p:spTree>
    <p:extLst>
      <p:ext uri="{BB962C8B-B14F-4D97-AF65-F5344CB8AC3E}">
        <p14:creationId xmlns:p14="http://schemas.microsoft.com/office/powerpoint/2010/main" val="35762773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1057647"/>
            <a:ext cx="7766936" cy="1646302"/>
          </a:xfrm>
        </p:spPr>
        <p:txBody>
          <a:bodyPr/>
          <a:lstStyle/>
          <a:p>
            <a:pPr algn="ctr"/>
            <a:r>
              <a:rPr lang="fa-IR" sz="8000" dirty="0">
                <a:solidFill>
                  <a:srgbClr val="C00000"/>
                </a:solidFill>
                <a:cs typeface="B Nazanin" panose="00000400000000000000" pitchFamily="2" charset="-78"/>
              </a:rPr>
              <a:t>اهداف</a:t>
            </a:r>
            <a:endParaRPr lang="en-US" sz="8000" dirty="0">
              <a:cs typeface="B Nazanin" panose="00000400000000000000" pitchFamily="2" charset="-78"/>
            </a:endParaRPr>
          </a:p>
        </p:txBody>
      </p:sp>
      <p:sp>
        <p:nvSpPr>
          <p:cNvPr id="3" name="Subtitle 2"/>
          <p:cNvSpPr>
            <a:spLocks noGrp="1"/>
          </p:cNvSpPr>
          <p:nvPr>
            <p:ph type="subTitle" idx="1"/>
          </p:nvPr>
        </p:nvSpPr>
        <p:spPr>
          <a:xfrm>
            <a:off x="1507067" y="2792627"/>
            <a:ext cx="7766936" cy="2953265"/>
          </a:xfrm>
        </p:spPr>
        <p:txBody>
          <a:bodyPr>
            <a:normAutofit/>
          </a:bodyPr>
          <a:lstStyle/>
          <a:p>
            <a:r>
              <a:rPr lang="fa-IR" sz="8000" dirty="0" smtClean="0">
                <a:cs typeface="B Nazanin" panose="00000400000000000000" pitchFamily="2" charset="-78"/>
              </a:rPr>
              <a:t>فراهم کردن زمینه برای تسهیل یادگیری</a:t>
            </a:r>
            <a:endParaRPr lang="en-US" sz="8000" dirty="0">
              <a:cs typeface="B Nazanin" panose="00000400000000000000" pitchFamily="2" charset="-78"/>
            </a:endParaRPr>
          </a:p>
        </p:txBody>
      </p:sp>
    </p:spTree>
    <p:extLst>
      <p:ext uri="{BB962C8B-B14F-4D97-AF65-F5344CB8AC3E}">
        <p14:creationId xmlns:p14="http://schemas.microsoft.com/office/powerpoint/2010/main" val="30052562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630195"/>
            <a:ext cx="7766936" cy="1421027"/>
          </a:xfrm>
        </p:spPr>
        <p:txBody>
          <a:bodyPr/>
          <a:lstStyle/>
          <a:p>
            <a:pPr algn="ctr"/>
            <a:r>
              <a:rPr lang="fa-IR" sz="8000" dirty="0" smtClean="0">
                <a:cs typeface="B Nazanin" panose="00000400000000000000" pitchFamily="2" charset="-78"/>
              </a:rPr>
              <a:t>یادگیری</a:t>
            </a:r>
            <a:endParaRPr lang="en-US" sz="8000" dirty="0">
              <a:cs typeface="B Nazanin" panose="00000400000000000000" pitchFamily="2" charset="-78"/>
            </a:endParaRPr>
          </a:p>
        </p:txBody>
      </p:sp>
      <p:sp>
        <p:nvSpPr>
          <p:cNvPr id="3" name="Subtitle 2"/>
          <p:cNvSpPr>
            <a:spLocks noGrp="1"/>
          </p:cNvSpPr>
          <p:nvPr>
            <p:ph type="subTitle" idx="1"/>
          </p:nvPr>
        </p:nvSpPr>
        <p:spPr>
          <a:xfrm>
            <a:off x="1507067" y="2483709"/>
            <a:ext cx="7766936" cy="3113902"/>
          </a:xfrm>
        </p:spPr>
        <p:txBody>
          <a:bodyPr>
            <a:normAutofit/>
          </a:bodyPr>
          <a:lstStyle/>
          <a:p>
            <a:pPr rtl="1"/>
            <a:r>
              <a:rPr lang="fa-IR" sz="4800" dirty="0">
                <a:cs typeface="B Nazanin" panose="00000400000000000000" pitchFamily="2" charset="-78"/>
              </a:rPr>
              <a:t>یادگیری فرایند تغییرات </a:t>
            </a:r>
            <a:r>
              <a:rPr lang="fa-IR" sz="4800" dirty="0" smtClean="0">
                <a:cs typeface="B Nazanin" panose="00000400000000000000" pitchFamily="2" charset="-78"/>
              </a:rPr>
              <a:t>نسبتاپایدار دررفتاریا </a:t>
            </a:r>
            <a:r>
              <a:rPr lang="fa-IR" sz="4800" dirty="0">
                <a:cs typeface="B Nazanin" panose="00000400000000000000" pitchFamily="2" charset="-78"/>
              </a:rPr>
              <a:t>توان رفتاری که حاصل تجربه است</a:t>
            </a:r>
            <a:r>
              <a:rPr lang="fa-IR" sz="4800" dirty="0" smtClean="0">
                <a:cs typeface="B Nazanin" panose="00000400000000000000" pitchFamily="2" charset="-78"/>
              </a:rPr>
              <a:t>. </a:t>
            </a:r>
            <a:r>
              <a:rPr lang="fa-IR" sz="4800" dirty="0" smtClean="0">
                <a:solidFill>
                  <a:srgbClr val="00B0F0"/>
                </a:solidFill>
                <a:cs typeface="B Nazanin" panose="00000400000000000000" pitchFamily="2" charset="-78"/>
              </a:rPr>
              <a:t>وفعالیتی درونی است</a:t>
            </a:r>
            <a:r>
              <a:rPr lang="fa-IR" sz="4800" dirty="0" smtClean="0">
                <a:solidFill>
                  <a:schemeClr val="tx1"/>
                </a:solidFill>
                <a:cs typeface="B Nazanin" panose="00000400000000000000" pitchFamily="2" charset="-78"/>
              </a:rPr>
              <a:t>.</a:t>
            </a:r>
            <a:endParaRPr lang="fa-IR" sz="4800" dirty="0">
              <a:solidFill>
                <a:schemeClr val="tx1"/>
              </a:solidFill>
              <a:cs typeface="B Nazanin" panose="00000400000000000000" pitchFamily="2" charset="-78"/>
            </a:endParaRPr>
          </a:p>
        </p:txBody>
      </p:sp>
    </p:spTree>
    <p:extLst>
      <p:ext uri="{BB962C8B-B14F-4D97-AF65-F5344CB8AC3E}">
        <p14:creationId xmlns:p14="http://schemas.microsoft.com/office/powerpoint/2010/main" val="3186073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679622"/>
            <a:ext cx="7766936" cy="1235675"/>
          </a:xfrm>
        </p:spPr>
        <p:txBody>
          <a:bodyPr/>
          <a:lstStyle/>
          <a:p>
            <a:pPr algn="ctr"/>
            <a:r>
              <a:rPr lang="fa-IR" sz="8000" dirty="0" smtClean="0">
                <a:cs typeface="B Nazanin" panose="00000400000000000000" pitchFamily="2" charset="-78"/>
              </a:rPr>
              <a:t>مسئولان</a:t>
            </a:r>
            <a:endParaRPr lang="en-US" sz="8000" dirty="0">
              <a:cs typeface="B Nazanin" panose="00000400000000000000" pitchFamily="2" charset="-78"/>
            </a:endParaRPr>
          </a:p>
        </p:txBody>
      </p:sp>
      <p:sp>
        <p:nvSpPr>
          <p:cNvPr id="3" name="Subtitle 2"/>
          <p:cNvSpPr>
            <a:spLocks noGrp="1"/>
          </p:cNvSpPr>
          <p:nvPr>
            <p:ph type="subTitle" idx="1"/>
          </p:nvPr>
        </p:nvSpPr>
        <p:spPr>
          <a:xfrm>
            <a:off x="1507067" y="2854411"/>
            <a:ext cx="7766936" cy="2293322"/>
          </a:xfrm>
        </p:spPr>
        <p:txBody>
          <a:bodyPr>
            <a:normAutofit/>
          </a:bodyPr>
          <a:lstStyle/>
          <a:p>
            <a:pPr algn="ctr"/>
            <a:r>
              <a:rPr lang="fa-IR" sz="6600" dirty="0" smtClean="0">
                <a:cs typeface="B Nazanin" panose="00000400000000000000" pitchFamily="2" charset="-78"/>
              </a:rPr>
              <a:t>آموزش ،تدریس ویادگیری</a:t>
            </a:r>
            <a:endParaRPr lang="en-US" sz="6600" dirty="0">
              <a:cs typeface="B Nazanin" panose="00000400000000000000" pitchFamily="2" charset="-78"/>
            </a:endParaRPr>
          </a:p>
        </p:txBody>
      </p:sp>
    </p:spTree>
    <p:extLst>
      <p:ext uri="{BB962C8B-B14F-4D97-AF65-F5344CB8AC3E}">
        <p14:creationId xmlns:p14="http://schemas.microsoft.com/office/powerpoint/2010/main" val="26021147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815546"/>
            <a:ext cx="7766936" cy="1204843"/>
          </a:xfrm>
        </p:spPr>
        <p:txBody>
          <a:bodyPr/>
          <a:lstStyle/>
          <a:p>
            <a:pPr algn="ctr" rtl="1"/>
            <a:r>
              <a:rPr lang="fa-IR" dirty="0" smtClean="0">
                <a:cs typeface="B Nazanin" panose="00000400000000000000" pitchFamily="2" charset="-78"/>
              </a:rPr>
              <a:t>آموزش،تدریس : </a:t>
            </a:r>
            <a:r>
              <a:rPr lang="fa-IR" dirty="0" smtClean="0">
                <a:solidFill>
                  <a:srgbClr val="00B0F0"/>
                </a:solidFill>
                <a:cs typeface="B Nazanin" panose="00000400000000000000" pitchFamily="2" charset="-78"/>
              </a:rPr>
              <a:t>معلم</a:t>
            </a:r>
            <a:endParaRPr lang="en-US" dirty="0">
              <a:solidFill>
                <a:srgbClr val="00B0F0"/>
              </a:solidFill>
              <a:cs typeface="B Nazanin" panose="00000400000000000000" pitchFamily="2" charset="-78"/>
            </a:endParaRPr>
          </a:p>
        </p:txBody>
      </p:sp>
      <p:sp>
        <p:nvSpPr>
          <p:cNvPr id="3" name="Subtitle 2"/>
          <p:cNvSpPr>
            <a:spLocks noGrp="1"/>
          </p:cNvSpPr>
          <p:nvPr>
            <p:ph type="subTitle" idx="1"/>
          </p:nvPr>
        </p:nvSpPr>
        <p:spPr>
          <a:xfrm>
            <a:off x="1507067" y="3076832"/>
            <a:ext cx="6957312" cy="2755557"/>
          </a:xfrm>
        </p:spPr>
        <p:txBody>
          <a:bodyPr>
            <a:normAutofit/>
          </a:bodyPr>
          <a:lstStyle/>
          <a:p>
            <a:pPr algn="ctr" rtl="1"/>
            <a:r>
              <a:rPr lang="fa-IR" sz="6000" dirty="0" smtClean="0">
                <a:solidFill>
                  <a:srgbClr val="FF0000"/>
                </a:solidFill>
                <a:cs typeface="B Nazanin" panose="00000400000000000000" pitchFamily="2" charset="-78"/>
              </a:rPr>
              <a:t>یادگیری</a:t>
            </a:r>
            <a:r>
              <a:rPr lang="fa-IR" sz="6000" dirty="0" smtClean="0">
                <a:cs typeface="B Nazanin" panose="00000400000000000000" pitchFamily="2" charset="-78"/>
              </a:rPr>
              <a:t>  دانشجو و</a:t>
            </a:r>
          </a:p>
          <a:p>
            <a:pPr algn="ctr" rtl="1"/>
            <a:r>
              <a:rPr lang="fa-IR" sz="6000" dirty="0" smtClean="0">
                <a:cs typeface="B Nazanin" panose="00000400000000000000" pitchFamily="2" charset="-78"/>
              </a:rPr>
              <a:t>دانش آموز</a:t>
            </a:r>
            <a:endParaRPr lang="en-US" sz="6000" dirty="0">
              <a:cs typeface="B Nazanin" panose="00000400000000000000" pitchFamily="2" charset="-78"/>
            </a:endParaRPr>
          </a:p>
        </p:txBody>
      </p:sp>
    </p:spTree>
    <p:extLst>
      <p:ext uri="{BB962C8B-B14F-4D97-AF65-F5344CB8AC3E}">
        <p14:creationId xmlns:p14="http://schemas.microsoft.com/office/powerpoint/2010/main" val="2947805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667265"/>
            <a:ext cx="7766936" cy="1272747"/>
          </a:xfrm>
        </p:spPr>
        <p:txBody>
          <a:bodyPr/>
          <a:lstStyle/>
          <a:p>
            <a:pPr algn="ctr" rtl="1"/>
            <a:r>
              <a:rPr lang="fa-IR" sz="8000" dirty="0" smtClean="0">
                <a:cs typeface="B Nazanin" panose="00000400000000000000" pitchFamily="2" charset="-78"/>
              </a:rPr>
              <a:t>محتوای آموزش</a:t>
            </a:r>
            <a:endParaRPr lang="en-US" sz="8000" dirty="0">
              <a:cs typeface="B Nazanin" panose="00000400000000000000" pitchFamily="2" charset="-78"/>
            </a:endParaRPr>
          </a:p>
        </p:txBody>
      </p:sp>
      <p:sp>
        <p:nvSpPr>
          <p:cNvPr id="3" name="Subtitle 2"/>
          <p:cNvSpPr>
            <a:spLocks noGrp="1"/>
          </p:cNvSpPr>
          <p:nvPr>
            <p:ph type="subTitle" idx="1"/>
          </p:nvPr>
        </p:nvSpPr>
        <p:spPr>
          <a:xfrm>
            <a:off x="1507067" y="3225115"/>
            <a:ext cx="7766936" cy="1922618"/>
          </a:xfrm>
        </p:spPr>
        <p:txBody>
          <a:bodyPr>
            <a:normAutofit/>
          </a:bodyPr>
          <a:lstStyle/>
          <a:p>
            <a:pPr algn="ctr" rtl="1"/>
            <a:r>
              <a:rPr lang="fa-IR" sz="5400" dirty="0" smtClean="0">
                <a:cs typeface="B Nazanin" panose="00000400000000000000" pitchFamily="2" charset="-78"/>
              </a:rPr>
              <a:t>چه بخش هائی ازمحتوا باید تدریس شود؟</a:t>
            </a:r>
            <a:endParaRPr lang="en-US" sz="5400" dirty="0">
              <a:cs typeface="B Nazanin" panose="00000400000000000000" pitchFamily="2" charset="-78"/>
            </a:endParaRPr>
          </a:p>
        </p:txBody>
      </p:sp>
    </p:spTree>
    <p:extLst>
      <p:ext uri="{BB962C8B-B14F-4D97-AF65-F5344CB8AC3E}">
        <p14:creationId xmlns:p14="http://schemas.microsoft.com/office/powerpoint/2010/main" val="19813413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902043"/>
            <a:ext cx="7766936" cy="1223319"/>
          </a:xfrm>
        </p:spPr>
        <p:txBody>
          <a:bodyPr/>
          <a:lstStyle/>
          <a:p>
            <a:pPr algn="ctr" rtl="1"/>
            <a:r>
              <a:rPr lang="fa-IR" sz="8000" dirty="0" smtClean="0">
                <a:solidFill>
                  <a:srgbClr val="C00000"/>
                </a:solidFill>
                <a:cs typeface="B Nazanin" panose="00000400000000000000" pitchFamily="2" charset="-78"/>
              </a:rPr>
              <a:t>نظریه برونر</a:t>
            </a:r>
            <a:endParaRPr lang="en-US" sz="8000" dirty="0">
              <a:solidFill>
                <a:srgbClr val="C00000"/>
              </a:solidFill>
              <a:cs typeface="B Nazanin" panose="00000400000000000000" pitchFamily="2" charset="-78"/>
            </a:endParaRPr>
          </a:p>
        </p:txBody>
      </p:sp>
      <p:sp>
        <p:nvSpPr>
          <p:cNvPr id="3" name="Subtitle 2"/>
          <p:cNvSpPr>
            <a:spLocks noGrp="1"/>
          </p:cNvSpPr>
          <p:nvPr>
            <p:ph type="subTitle" idx="1"/>
          </p:nvPr>
        </p:nvSpPr>
        <p:spPr>
          <a:xfrm>
            <a:off x="1507067" y="2903838"/>
            <a:ext cx="7766936" cy="2644345"/>
          </a:xfrm>
        </p:spPr>
        <p:txBody>
          <a:bodyPr>
            <a:normAutofit/>
          </a:bodyPr>
          <a:lstStyle/>
          <a:p>
            <a:pPr algn="ctr" rtl="1"/>
            <a:r>
              <a:rPr lang="fa-IR" sz="6000" dirty="0" smtClean="0">
                <a:solidFill>
                  <a:srgbClr val="00B0F0"/>
                </a:solidFill>
                <a:cs typeface="B Nikoo" panose="00000400000000000000" pitchFamily="2" charset="-78"/>
              </a:rPr>
              <a:t> </a:t>
            </a:r>
            <a:r>
              <a:rPr lang="fa-IR" sz="6000" dirty="0" smtClean="0">
                <a:solidFill>
                  <a:srgbClr val="00B0F0"/>
                </a:solidFill>
                <a:cs typeface="B Nazanin" panose="00000400000000000000" pitchFamily="2" charset="-78"/>
              </a:rPr>
              <a:t>تاکیدبراصول </a:t>
            </a:r>
            <a:r>
              <a:rPr lang="fa-IR" sz="6000" dirty="0">
                <a:solidFill>
                  <a:srgbClr val="00B0F0"/>
                </a:solidFill>
                <a:cs typeface="B Nazanin" panose="00000400000000000000" pitchFamily="2" charset="-78"/>
              </a:rPr>
              <a:t>اساسی </a:t>
            </a:r>
            <a:r>
              <a:rPr lang="fa-IR" sz="6000" dirty="0" smtClean="0">
                <a:solidFill>
                  <a:srgbClr val="00B0F0"/>
                </a:solidFill>
                <a:cs typeface="B Nazanin" panose="00000400000000000000" pitchFamily="2" charset="-78"/>
              </a:rPr>
              <a:t>موضوع</a:t>
            </a:r>
            <a:endParaRPr lang="fa-IR" sz="6000" dirty="0">
              <a:solidFill>
                <a:srgbClr val="00B0F0"/>
              </a:solidFill>
              <a:cs typeface="B Nazanin" panose="00000400000000000000" pitchFamily="2" charset="-78"/>
            </a:endParaRPr>
          </a:p>
        </p:txBody>
      </p:sp>
    </p:spTree>
    <p:extLst>
      <p:ext uri="{BB962C8B-B14F-4D97-AF65-F5344CB8AC3E}">
        <p14:creationId xmlns:p14="http://schemas.microsoft.com/office/powerpoint/2010/main" val="8538095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679622"/>
            <a:ext cx="7766936" cy="1223319"/>
          </a:xfrm>
        </p:spPr>
        <p:txBody>
          <a:bodyPr/>
          <a:lstStyle/>
          <a:p>
            <a:pPr algn="ctr" rtl="1"/>
            <a:r>
              <a:rPr lang="fa-IR" sz="8000" dirty="0" smtClean="0">
                <a:cs typeface="B Nazanin" panose="00000400000000000000" pitchFamily="2" charset="-78"/>
              </a:rPr>
              <a:t>گشتالت</a:t>
            </a:r>
            <a:endParaRPr lang="en-US" sz="8000" dirty="0">
              <a:cs typeface="B Nazanin" panose="00000400000000000000" pitchFamily="2" charset="-78"/>
            </a:endParaRPr>
          </a:p>
        </p:txBody>
      </p:sp>
      <p:sp>
        <p:nvSpPr>
          <p:cNvPr id="3" name="Subtitle 2"/>
          <p:cNvSpPr>
            <a:spLocks noGrp="1"/>
          </p:cNvSpPr>
          <p:nvPr>
            <p:ph type="subTitle" idx="1"/>
          </p:nvPr>
        </p:nvSpPr>
        <p:spPr>
          <a:xfrm>
            <a:off x="1161535" y="2903839"/>
            <a:ext cx="8112468" cy="2928550"/>
          </a:xfrm>
        </p:spPr>
        <p:txBody>
          <a:bodyPr>
            <a:noAutofit/>
          </a:bodyPr>
          <a:lstStyle/>
          <a:p>
            <a:pPr algn="ctr" rtl="1"/>
            <a:r>
              <a:rPr lang="fa-IR" sz="8000" dirty="0">
                <a:cs typeface="B Nazanin" panose="00000400000000000000" pitchFamily="2" charset="-78"/>
              </a:rPr>
              <a:t>هدف ازیادگیری رسیدن به بینش</a:t>
            </a:r>
            <a:endParaRPr lang="en-US" sz="8000" dirty="0">
              <a:cs typeface="B Nazanin" panose="00000400000000000000" pitchFamily="2" charset="-78"/>
            </a:endParaRPr>
          </a:p>
        </p:txBody>
      </p:sp>
    </p:spTree>
    <p:extLst>
      <p:ext uri="{BB962C8B-B14F-4D97-AF65-F5344CB8AC3E}">
        <p14:creationId xmlns:p14="http://schemas.microsoft.com/office/powerpoint/2010/main" val="2068845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1161535"/>
            <a:ext cx="7766936" cy="1383957"/>
          </a:xfrm>
        </p:spPr>
        <p:txBody>
          <a:bodyPr/>
          <a:lstStyle/>
          <a:p>
            <a:pPr algn="ctr" rtl="1"/>
            <a:r>
              <a:rPr lang="fa-IR" sz="8000" dirty="0" smtClean="0">
                <a:cs typeface="B Nazanin" panose="00000400000000000000" pitchFamily="2" charset="-78"/>
              </a:rPr>
              <a:t>روش های یاگیری</a:t>
            </a:r>
            <a:endParaRPr lang="en-US" sz="8000" dirty="0">
              <a:cs typeface="B Nazanin" panose="00000400000000000000" pitchFamily="2" charset="-78"/>
            </a:endParaRPr>
          </a:p>
        </p:txBody>
      </p:sp>
      <p:sp>
        <p:nvSpPr>
          <p:cNvPr id="3" name="Subtitle 2"/>
          <p:cNvSpPr>
            <a:spLocks noGrp="1"/>
          </p:cNvSpPr>
          <p:nvPr>
            <p:ph type="subTitle" idx="1"/>
          </p:nvPr>
        </p:nvSpPr>
        <p:spPr>
          <a:xfrm>
            <a:off x="852616" y="2916195"/>
            <a:ext cx="8835081" cy="3188043"/>
          </a:xfrm>
        </p:spPr>
        <p:txBody>
          <a:bodyPr>
            <a:normAutofit/>
          </a:bodyPr>
          <a:lstStyle/>
          <a:p>
            <a:pPr rtl="1"/>
            <a:r>
              <a:rPr lang="fa-IR" sz="4800" dirty="0" smtClean="0">
                <a:cs typeface="B Nazanin" panose="00000400000000000000" pitchFamily="2" charset="-78"/>
              </a:rPr>
              <a:t>1- استفاده ازروش </a:t>
            </a:r>
            <a:r>
              <a:rPr lang="fa-IR" sz="4800" dirty="0">
                <a:cs typeface="B Nazanin" panose="00000400000000000000" pitchFamily="2" charset="-78"/>
              </a:rPr>
              <a:t>سقراطی استفاده شود</a:t>
            </a:r>
            <a:r>
              <a:rPr lang="fa-IR" sz="4800" dirty="0" smtClean="0">
                <a:cs typeface="B Nazanin" panose="00000400000000000000" pitchFamily="2" charset="-78"/>
              </a:rPr>
              <a:t>.</a:t>
            </a:r>
          </a:p>
          <a:p>
            <a:pPr rtl="1"/>
            <a:r>
              <a:rPr lang="fa-IR" sz="4800" dirty="0" smtClean="0">
                <a:cs typeface="B Nazanin" panose="00000400000000000000" pitchFamily="2" charset="-78"/>
              </a:rPr>
              <a:t>2- استفاده ازراهبرد های فراشناختی</a:t>
            </a:r>
            <a:endParaRPr lang="fa-IR" sz="4800" dirty="0">
              <a:cs typeface="B Nazanin" panose="00000400000000000000" pitchFamily="2" charset="-78"/>
            </a:endParaRPr>
          </a:p>
        </p:txBody>
      </p:sp>
    </p:spTree>
    <p:extLst>
      <p:ext uri="{BB962C8B-B14F-4D97-AF65-F5344CB8AC3E}">
        <p14:creationId xmlns:p14="http://schemas.microsoft.com/office/powerpoint/2010/main" val="5199339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6" y="506627"/>
            <a:ext cx="8089779" cy="1482811"/>
          </a:xfrm>
        </p:spPr>
        <p:txBody>
          <a:bodyPr/>
          <a:lstStyle/>
          <a:p>
            <a:pPr algn="ctr" rtl="1"/>
            <a:r>
              <a:rPr lang="fa-IR" sz="8000" dirty="0" smtClean="0">
                <a:cs typeface="B Nazanin" panose="00000400000000000000" pitchFamily="2" charset="-78"/>
              </a:rPr>
              <a:t>شرایط وموقعیت یادگیری</a:t>
            </a:r>
            <a:endParaRPr lang="en-US" sz="8000" dirty="0">
              <a:cs typeface="B Nazanin" panose="00000400000000000000" pitchFamily="2" charset="-78"/>
            </a:endParaRPr>
          </a:p>
        </p:txBody>
      </p:sp>
      <p:sp>
        <p:nvSpPr>
          <p:cNvPr id="3" name="Subtitle 2"/>
          <p:cNvSpPr>
            <a:spLocks noGrp="1"/>
          </p:cNvSpPr>
          <p:nvPr>
            <p:ph type="subTitle" idx="1"/>
          </p:nvPr>
        </p:nvSpPr>
        <p:spPr>
          <a:xfrm>
            <a:off x="1507067" y="2496065"/>
            <a:ext cx="7766936" cy="3669957"/>
          </a:xfrm>
        </p:spPr>
        <p:txBody>
          <a:bodyPr>
            <a:normAutofit/>
          </a:bodyPr>
          <a:lstStyle/>
          <a:p>
            <a:pPr rtl="1"/>
            <a:r>
              <a:rPr lang="fa-IR" sz="3600" dirty="0" smtClean="0">
                <a:cs typeface="B Nazanin" panose="00000400000000000000" pitchFamily="2" charset="-78"/>
              </a:rPr>
              <a:t>1-رعایت شرایط یاگیرنده</a:t>
            </a:r>
          </a:p>
          <a:p>
            <a:pPr rtl="1"/>
            <a:r>
              <a:rPr lang="fa-IR" sz="3600" dirty="0" smtClean="0">
                <a:cs typeface="B Nazanin" panose="00000400000000000000" pitchFamily="2" charset="-78"/>
              </a:rPr>
              <a:t>2- ایجاد انگیزه دریاگیرنده</a:t>
            </a:r>
          </a:p>
          <a:p>
            <a:pPr rtl="1"/>
            <a:r>
              <a:rPr lang="fa-IR" sz="3600" dirty="0" smtClean="0">
                <a:cs typeface="B Nazanin" panose="00000400000000000000" pitchFamily="2" charset="-78"/>
              </a:rPr>
              <a:t>3- </a:t>
            </a:r>
            <a:r>
              <a:rPr lang="fa-IR" sz="3600" dirty="0">
                <a:cs typeface="B Nazanin" panose="00000400000000000000" pitchFamily="2" charset="-78"/>
              </a:rPr>
              <a:t>آزادگذاردن یادگیرنده برای دستکاری،تجربه و...</a:t>
            </a:r>
          </a:p>
          <a:p>
            <a:pPr rtl="1"/>
            <a:r>
              <a:rPr lang="fa-IR" sz="3600" dirty="0" smtClean="0">
                <a:cs typeface="B Nazanin" panose="00000400000000000000" pitchFamily="2" charset="-78"/>
              </a:rPr>
              <a:t>4- </a:t>
            </a:r>
            <a:r>
              <a:rPr lang="fa-IR" sz="3600" dirty="0">
                <a:cs typeface="B Nazanin" panose="00000400000000000000" pitchFamily="2" charset="-78"/>
              </a:rPr>
              <a:t>معلم نباید بطور مستقیم نیاز یادگیرنده ها برطرف کند بلکه باید زمینه رافراهم نماید</a:t>
            </a:r>
            <a:r>
              <a:rPr lang="fa-IR" sz="3600" dirty="0">
                <a:cs typeface="B Nikoo" panose="00000400000000000000" pitchFamily="2" charset="-78"/>
              </a:rPr>
              <a:t>.</a:t>
            </a:r>
            <a:endParaRPr lang="en-US" sz="3600" dirty="0">
              <a:cs typeface="B Nikoo" panose="00000400000000000000" pitchFamily="2" charset="-78"/>
            </a:endParaRPr>
          </a:p>
        </p:txBody>
      </p:sp>
    </p:spTree>
    <p:extLst>
      <p:ext uri="{BB962C8B-B14F-4D97-AF65-F5344CB8AC3E}">
        <p14:creationId xmlns:p14="http://schemas.microsoft.com/office/powerpoint/2010/main" val="12867648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600891"/>
            <a:ext cx="7766936" cy="1140823"/>
          </a:xfrm>
        </p:spPr>
        <p:txBody>
          <a:bodyPr/>
          <a:lstStyle/>
          <a:p>
            <a:pPr rtl="1"/>
            <a:r>
              <a:rPr lang="fa-IR" dirty="0">
                <a:cs typeface="B Nazanin" panose="00000400000000000000" pitchFamily="2" charset="-78"/>
              </a:rPr>
              <a:t>چگونه بخوانید که بهتر یاد بگیرید؟</a:t>
            </a:r>
            <a:endParaRPr lang="en-US" dirty="0">
              <a:cs typeface="B Nazanin" panose="00000400000000000000" pitchFamily="2" charset="-78"/>
            </a:endParaRPr>
          </a:p>
        </p:txBody>
      </p:sp>
      <p:sp>
        <p:nvSpPr>
          <p:cNvPr id="3" name="Subtitle 2"/>
          <p:cNvSpPr>
            <a:spLocks noGrp="1"/>
          </p:cNvSpPr>
          <p:nvPr>
            <p:ph type="subTitle" idx="1"/>
          </p:nvPr>
        </p:nvSpPr>
        <p:spPr>
          <a:xfrm>
            <a:off x="1507067" y="2203269"/>
            <a:ext cx="7766936" cy="3918857"/>
          </a:xfrm>
        </p:spPr>
        <p:txBody>
          <a:bodyPr/>
          <a:lstStyle/>
          <a:p>
            <a:r>
              <a:rPr lang="fa-IR" dirty="0"/>
              <a:t> </a:t>
            </a:r>
            <a:r>
              <a:rPr lang="fa-IR" sz="4400" dirty="0">
                <a:cs typeface="B Nazanin" panose="00000400000000000000" pitchFamily="2" charset="-78"/>
              </a:rPr>
              <a:t>شما باید مطالب این کتاب را یاد بگیریرد وحداقل تا جلسه امتحان درحافظه نگهدارید.برای نیل به این هدف لازم است راه درست یادگرفتن و نگهداری درحافظه را بدانید.</a:t>
            </a:r>
            <a:endParaRPr lang="en-US" sz="4400" dirty="0">
              <a:cs typeface="B Nazanin" panose="00000400000000000000" pitchFamily="2" charset="-78"/>
            </a:endParaRPr>
          </a:p>
        </p:txBody>
      </p:sp>
    </p:spTree>
    <p:extLst>
      <p:ext uri="{BB962C8B-B14F-4D97-AF65-F5344CB8AC3E}">
        <p14:creationId xmlns:p14="http://schemas.microsoft.com/office/powerpoint/2010/main" val="6193830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93855" y="330926"/>
            <a:ext cx="7880148" cy="1959428"/>
          </a:xfrm>
        </p:spPr>
        <p:txBody>
          <a:bodyPr/>
          <a:lstStyle/>
          <a:p>
            <a:pPr algn="ctr"/>
            <a:r>
              <a:rPr lang="fa-IR" dirty="0" smtClean="0">
                <a:cs typeface="B Nazanin" panose="00000400000000000000" pitchFamily="2" charset="-78"/>
              </a:rPr>
              <a:t/>
            </a:r>
            <a:br>
              <a:rPr lang="fa-IR" dirty="0" smtClean="0">
                <a:cs typeface="B Nazanin" panose="00000400000000000000" pitchFamily="2" charset="-78"/>
              </a:rPr>
            </a:br>
            <a:r>
              <a:rPr lang="fa-IR" dirty="0">
                <a:cs typeface="B Nazanin" panose="00000400000000000000" pitchFamily="2" charset="-78"/>
              </a:rPr>
              <a:t/>
            </a:r>
            <a:br>
              <a:rPr lang="fa-IR" dirty="0">
                <a:cs typeface="B Nazanin" panose="00000400000000000000" pitchFamily="2" charset="-78"/>
              </a:rPr>
            </a:br>
            <a:r>
              <a:rPr lang="fa-IR" dirty="0" smtClean="0">
                <a:cs typeface="B Nazanin" panose="00000400000000000000" pitchFamily="2" charset="-78"/>
              </a:rPr>
              <a:t/>
            </a:r>
            <a:br>
              <a:rPr lang="fa-IR" dirty="0" smtClean="0">
                <a:cs typeface="B Nazanin" panose="00000400000000000000" pitchFamily="2" charset="-78"/>
              </a:rPr>
            </a:br>
            <a:r>
              <a:rPr lang="fa-IR" dirty="0">
                <a:cs typeface="B Nazanin" panose="00000400000000000000" pitchFamily="2" charset="-78"/>
              </a:rPr>
              <a:t/>
            </a:r>
            <a:br>
              <a:rPr lang="fa-IR" dirty="0">
                <a:cs typeface="B Nazanin" panose="00000400000000000000" pitchFamily="2" charset="-78"/>
              </a:rPr>
            </a:br>
            <a:r>
              <a:rPr lang="fa-IR" dirty="0" smtClean="0">
                <a:cs typeface="B Nazanin" panose="00000400000000000000" pitchFamily="2" charset="-78"/>
              </a:rPr>
              <a:t/>
            </a:r>
            <a:br>
              <a:rPr lang="fa-IR" dirty="0" smtClean="0">
                <a:cs typeface="B Nazanin" panose="00000400000000000000" pitchFamily="2" charset="-78"/>
              </a:rPr>
            </a:br>
            <a:r>
              <a:rPr lang="fa-IR" dirty="0" smtClean="0">
                <a:cs typeface="B Nazanin" panose="00000400000000000000" pitchFamily="2" charset="-78"/>
              </a:rPr>
              <a:t>فراشناخت</a:t>
            </a:r>
            <a:r>
              <a:rPr lang="fa-IR" dirty="0">
                <a:cs typeface="B Nazanin" panose="00000400000000000000" pitchFamily="2" charset="-78"/>
              </a:rPr>
              <a:t>:</a:t>
            </a:r>
            <a:r>
              <a:rPr lang="en-US" dirty="0"/>
              <a:t/>
            </a:r>
            <a:br>
              <a:rPr lang="en-US" dirty="0"/>
            </a:br>
            <a:endParaRPr lang="en-US" dirty="0"/>
          </a:p>
        </p:txBody>
      </p:sp>
      <p:sp>
        <p:nvSpPr>
          <p:cNvPr id="3" name="Subtitle 2"/>
          <p:cNvSpPr>
            <a:spLocks noGrp="1"/>
          </p:cNvSpPr>
          <p:nvPr>
            <p:ph type="subTitle" idx="1"/>
          </p:nvPr>
        </p:nvSpPr>
        <p:spPr>
          <a:xfrm>
            <a:off x="1507067" y="2438400"/>
            <a:ext cx="7766936" cy="3840479"/>
          </a:xfrm>
        </p:spPr>
        <p:txBody>
          <a:bodyPr>
            <a:normAutofit/>
          </a:bodyPr>
          <a:lstStyle/>
          <a:p>
            <a:pPr rtl="1"/>
            <a:r>
              <a:rPr lang="fa-IR" sz="2400" dirty="0">
                <a:cs typeface="B Nazanin" panose="00000400000000000000" pitchFamily="2" charset="-78"/>
              </a:rPr>
              <a:t>دانش مقدماتی برای بهره مندی بیشتر ازمطالعه ،دانش فراشناختی می باشد.فراشناخت یعنی دانش فرد درباره چگونگی یادگیری خودش.به عنوان مثال فردی رانندگی بلد است واتومبیل را خوب می راند،اما هیچ آگاهی نسبت به عملکرد موتورندارد.این فرد ،علت کاهش کشش موتور ،داغ کردن آن،ریپ زدن موتورو...نمی داند تا به موقع اگر موتور مشکل پیداکرد درمورد آن ها اقدام کند. حال راننده دیگری را فرض کنیدکه از نحوه کارکرد موتورکاملا آگاه است.این فرد اگر اختلالی درکار موتور ملاحظه کند به سرعت عکس العمل مناسب را ازخود نشان می دهد.دانش فرا شناخت موجب می شود فرد روش ومیزان یادگیری خودرا مدیریت کند. توصیه می شود این مبحث را دانشجویان عزیز درکتاب های روان شناسی تربیتی مطالعه کنند.بعدا درمورد یکی ازراهبرد های فراشناختی توضیح می دهیم. </a:t>
            </a:r>
            <a:endParaRPr lang="en-US" sz="2400" dirty="0">
              <a:cs typeface="B Nazanin" panose="00000400000000000000" pitchFamily="2" charset="-78"/>
            </a:endParaRPr>
          </a:p>
        </p:txBody>
      </p:sp>
    </p:spTree>
    <p:extLst>
      <p:ext uri="{BB962C8B-B14F-4D97-AF65-F5344CB8AC3E}">
        <p14:creationId xmlns:p14="http://schemas.microsoft.com/office/powerpoint/2010/main" val="1189771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200" y="583474"/>
            <a:ext cx="8054803" cy="1045029"/>
          </a:xfrm>
        </p:spPr>
        <p:txBody>
          <a:bodyPr/>
          <a:lstStyle/>
          <a:p>
            <a:pPr algn="ctr" rtl="1"/>
            <a:r>
              <a:rPr lang="fa-IR" dirty="0">
                <a:cs typeface="B Nazanin" panose="00000400000000000000" pitchFamily="2" charset="-78"/>
              </a:rPr>
              <a:t>فرصت یادگیری:</a:t>
            </a:r>
            <a:endParaRPr lang="en-US" dirty="0">
              <a:cs typeface="B Nazanin" panose="00000400000000000000" pitchFamily="2" charset="-78"/>
            </a:endParaRPr>
          </a:p>
        </p:txBody>
      </p:sp>
      <p:sp>
        <p:nvSpPr>
          <p:cNvPr id="3" name="Subtitle 2"/>
          <p:cNvSpPr>
            <a:spLocks noGrp="1"/>
          </p:cNvSpPr>
          <p:nvPr>
            <p:ph type="subTitle" idx="1"/>
          </p:nvPr>
        </p:nvSpPr>
        <p:spPr>
          <a:xfrm>
            <a:off x="1507067" y="1915887"/>
            <a:ext cx="7766936" cy="4589416"/>
          </a:xfrm>
        </p:spPr>
        <p:txBody>
          <a:bodyPr>
            <a:normAutofit/>
          </a:bodyPr>
          <a:lstStyle/>
          <a:p>
            <a:pPr rtl="1"/>
            <a:r>
              <a:rPr lang="fa-IR" sz="3200" dirty="0">
                <a:cs typeface="B Nazanin" panose="00000400000000000000" pitchFamily="2" charset="-78"/>
              </a:rPr>
              <a:t>برای آن که مطلبی درحافظه باقی بماند وزود ازبین نرود ،لازم است که مجال جا افتادن پیدا کند،مانند جا افتادن ترشی که باید مدتی بگذردتا قابل خوردن باشد.بنا براین ،به آنچه یاد می گیرید فرصت بدهید تاتحکیم یابد.مثال زیر مسئله راروشنترمی کند:کسی که تصادف می کند وازناحیه سر ضربه خورده است،معمولا لحظه های پیش ازتصادف را بیاد نمی آورند،زیرا یادگیری های آن لحظه ها فرصت تحکیم وجا افتادن پیدانکرده اند.</a:t>
            </a:r>
            <a:endParaRPr lang="en-US" sz="3200" dirty="0">
              <a:cs typeface="B Nazanin" panose="00000400000000000000" pitchFamily="2" charset="-78"/>
            </a:endParaRPr>
          </a:p>
        </p:txBody>
      </p:sp>
    </p:spTree>
    <p:extLst>
      <p:ext uri="{BB962C8B-B14F-4D97-AF65-F5344CB8AC3E}">
        <p14:creationId xmlns:p14="http://schemas.microsoft.com/office/powerpoint/2010/main" val="32826652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418012"/>
            <a:ext cx="7766936" cy="731519"/>
          </a:xfrm>
        </p:spPr>
        <p:txBody>
          <a:bodyPr/>
          <a:lstStyle/>
          <a:p>
            <a:pPr algn="ctr" rtl="1"/>
            <a:r>
              <a:rPr lang="fa-IR" dirty="0">
                <a:cs typeface="B Nazanin" panose="00000400000000000000" pitchFamily="2" charset="-78"/>
              </a:rPr>
              <a:t>فراموشی:</a:t>
            </a:r>
            <a:endParaRPr lang="en-US" dirty="0">
              <a:cs typeface="B Nazanin" panose="00000400000000000000" pitchFamily="2" charset="-78"/>
            </a:endParaRPr>
          </a:p>
        </p:txBody>
      </p:sp>
      <p:sp>
        <p:nvSpPr>
          <p:cNvPr id="3" name="Subtitle 2"/>
          <p:cNvSpPr>
            <a:spLocks noGrp="1"/>
          </p:cNvSpPr>
          <p:nvPr>
            <p:ph type="subTitle" idx="1"/>
          </p:nvPr>
        </p:nvSpPr>
        <p:spPr>
          <a:xfrm>
            <a:off x="687976" y="1410789"/>
            <a:ext cx="9004663" cy="5181600"/>
          </a:xfrm>
        </p:spPr>
        <p:txBody>
          <a:bodyPr>
            <a:noAutofit/>
          </a:bodyPr>
          <a:lstStyle/>
          <a:p>
            <a:pPr rtl="1"/>
            <a:r>
              <a:rPr lang="fa-IR" sz="3200" dirty="0">
                <a:cs typeface="B Nazanin" panose="00000400000000000000" pitchFamily="2" charset="-78"/>
              </a:rPr>
              <a:t>فراموشی چند علت داردبعضی از آن ها عباتنداز:</a:t>
            </a:r>
            <a:endParaRPr lang="en-US" sz="3200" dirty="0">
              <a:cs typeface="B Nazanin" panose="00000400000000000000" pitchFamily="2" charset="-78"/>
            </a:endParaRPr>
          </a:p>
          <a:p>
            <a:pPr rtl="1"/>
            <a:r>
              <a:rPr lang="fa-IR" sz="3200" dirty="0">
                <a:solidFill>
                  <a:srgbClr val="FF0000"/>
                </a:solidFill>
                <a:cs typeface="B Nazanin" panose="00000400000000000000" pitchFamily="2" charset="-78"/>
              </a:rPr>
              <a:t>1- تداخل:  </a:t>
            </a:r>
            <a:r>
              <a:rPr lang="fa-IR" sz="3200" dirty="0">
                <a:cs typeface="B Nazanin" panose="00000400000000000000" pitchFamily="2" charset="-78"/>
              </a:rPr>
              <a:t>اگر مطلبی رایادگرفته باشید ،بدنبال آن مطلب دیگری را یاد بگیرید ،یادآوری مطلب اول دشوار می شود.باید ازاین تداخل جلوگیری کرد.کسی کار های زیادی دارد بیشتر فراموش می کند زیرا تداخل مطالب بوجود می آید.</a:t>
            </a:r>
            <a:endParaRPr lang="en-US" sz="3200" dirty="0">
              <a:cs typeface="B Nazanin" panose="00000400000000000000" pitchFamily="2" charset="-78"/>
            </a:endParaRPr>
          </a:p>
          <a:p>
            <a:pPr rtl="1"/>
            <a:r>
              <a:rPr lang="fa-IR" sz="3200" dirty="0">
                <a:solidFill>
                  <a:srgbClr val="FF0000"/>
                </a:solidFill>
                <a:cs typeface="B Nazanin" panose="00000400000000000000" pitchFamily="2" charset="-78"/>
              </a:rPr>
              <a:t>2- شباهت: </a:t>
            </a:r>
            <a:r>
              <a:rPr lang="fa-IR" sz="3200" dirty="0">
                <a:cs typeface="B Nazanin" panose="00000400000000000000" pitchFamily="2" charset="-78"/>
              </a:rPr>
              <a:t>اگر دومطلب شباهت باهم داشته باشند یادآوری خاص هریک را دشوار می کند.برای کاهش این اثر ازیادگیری تمیزی استفاده کرد.</a:t>
            </a:r>
            <a:endParaRPr lang="en-US" sz="3200" dirty="0">
              <a:cs typeface="B Nazanin" panose="00000400000000000000" pitchFamily="2" charset="-78"/>
            </a:endParaRPr>
          </a:p>
          <a:p>
            <a:pPr rtl="1"/>
            <a:r>
              <a:rPr lang="fa-IR" sz="3200" dirty="0">
                <a:solidFill>
                  <a:srgbClr val="FF0000"/>
                </a:solidFill>
                <a:cs typeface="B Nazanin" panose="00000400000000000000" pitchFamily="2" charset="-78"/>
              </a:rPr>
              <a:t>3- استفاده نکردن : </a:t>
            </a:r>
            <a:r>
              <a:rPr lang="fa-IR" sz="3200" dirty="0">
                <a:cs typeface="B Nazanin" panose="00000400000000000000" pitchFamily="2" charset="-78"/>
              </a:rPr>
              <a:t>اگر ازآنچه یادگرفته شده است استفاده نشود فراموش خواهد شد</a:t>
            </a:r>
            <a:r>
              <a:rPr lang="fa-IR" sz="3200" dirty="0" smtClean="0">
                <a:cs typeface="B Nazanin" panose="00000400000000000000" pitchFamily="2" charset="-78"/>
              </a:rPr>
              <a:t>.</a:t>
            </a:r>
          </a:p>
        </p:txBody>
      </p:sp>
    </p:spTree>
    <p:extLst>
      <p:ext uri="{BB962C8B-B14F-4D97-AF65-F5344CB8AC3E}">
        <p14:creationId xmlns:p14="http://schemas.microsoft.com/office/powerpoint/2010/main" val="2531539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670560"/>
            <a:ext cx="7766936" cy="1010194"/>
          </a:xfrm>
        </p:spPr>
        <p:txBody>
          <a:bodyPr/>
          <a:lstStyle/>
          <a:p>
            <a:pPr algn="ctr"/>
            <a:r>
              <a:rPr lang="fa-IR" dirty="0">
                <a:solidFill>
                  <a:srgbClr val="90C226"/>
                </a:solidFill>
                <a:cs typeface="B Nazanin" panose="00000400000000000000" pitchFamily="2" charset="-78"/>
              </a:rPr>
              <a:t>فراموشی:</a:t>
            </a:r>
            <a:endParaRPr lang="en-US" dirty="0"/>
          </a:p>
        </p:txBody>
      </p:sp>
      <p:sp>
        <p:nvSpPr>
          <p:cNvPr id="3" name="Subtitle 2"/>
          <p:cNvSpPr>
            <a:spLocks noGrp="1"/>
          </p:cNvSpPr>
          <p:nvPr>
            <p:ph type="subTitle" idx="1"/>
          </p:nvPr>
        </p:nvSpPr>
        <p:spPr>
          <a:xfrm>
            <a:off x="966651" y="2133600"/>
            <a:ext cx="8307352" cy="3936273"/>
          </a:xfrm>
        </p:spPr>
        <p:txBody>
          <a:bodyPr>
            <a:noAutofit/>
          </a:bodyPr>
          <a:lstStyle/>
          <a:p>
            <a:pPr lvl="0" rtl="1">
              <a:buClr>
                <a:srgbClr val="90C226"/>
              </a:buClr>
            </a:pPr>
            <a:r>
              <a:rPr lang="fa-IR" sz="3200" dirty="0">
                <a:solidFill>
                  <a:srgbClr val="FF0000"/>
                </a:solidFill>
                <a:cs typeface="B Nazanin" panose="00000400000000000000" pitchFamily="2" charset="-78"/>
              </a:rPr>
              <a:t>4- فکر کردن: </a:t>
            </a:r>
            <a:r>
              <a:rPr lang="fa-IR" sz="3200" dirty="0">
                <a:solidFill>
                  <a:prstClr val="black">
                    <a:lumMod val="50000"/>
                    <a:lumOff val="50000"/>
                  </a:prstClr>
                </a:solidFill>
                <a:cs typeface="B Nazanin" panose="00000400000000000000" pitchFamily="2" charset="-78"/>
              </a:rPr>
              <a:t>اگر مطلبی قابل کاربرد نبود به آن فکر کنید.</a:t>
            </a:r>
            <a:endParaRPr lang="en-US" sz="3200" dirty="0">
              <a:solidFill>
                <a:prstClr val="black">
                  <a:lumMod val="50000"/>
                  <a:lumOff val="50000"/>
                </a:prstClr>
              </a:solidFill>
              <a:cs typeface="B Nazanin" panose="00000400000000000000" pitchFamily="2" charset="-78"/>
            </a:endParaRPr>
          </a:p>
          <a:p>
            <a:pPr lvl="0" rtl="1">
              <a:buClr>
                <a:srgbClr val="90C226"/>
              </a:buClr>
            </a:pPr>
            <a:r>
              <a:rPr lang="fa-IR" sz="3200" dirty="0">
                <a:solidFill>
                  <a:prstClr val="black">
                    <a:lumMod val="50000"/>
                    <a:lumOff val="50000"/>
                  </a:prstClr>
                </a:solidFill>
                <a:cs typeface="B Nazanin" panose="00000400000000000000" pitchFamily="2" charset="-78"/>
              </a:rPr>
              <a:t>بسیاری،حتی آنانی که ازضریب هوشی بالائی برخوردارند، خیال می کنند باید دریک زمان یک کتاب را ازفصل اول تاآخر بخوانند وچند بارتکرار کنند وآنرا یاد بگیرند ودرجلسه آمتحان هم آن ها را بیاد بیاورند! این امکان ندارد،زیرا یاد گیری بعدی در یادگیری های قبلی تداخل می کند وتمر کز روی اجزاء رابخصوص برای سوال های چند گزینه ای ازبین می برد(سوال های دانشجویان درجلسه امتحان برای مشخص کردن جند موضوع بیان گر تداخل است).</a:t>
            </a:r>
            <a:endParaRPr lang="en-US" sz="3200" dirty="0">
              <a:solidFill>
                <a:prstClr val="black">
                  <a:lumMod val="50000"/>
                  <a:lumOff val="50000"/>
                </a:prstClr>
              </a:solidFill>
              <a:cs typeface="B Nazanin" panose="00000400000000000000" pitchFamily="2" charset="-78"/>
            </a:endParaRPr>
          </a:p>
        </p:txBody>
      </p:sp>
    </p:spTree>
    <p:extLst>
      <p:ext uri="{BB962C8B-B14F-4D97-AF65-F5344CB8AC3E}">
        <p14:creationId xmlns:p14="http://schemas.microsoft.com/office/powerpoint/2010/main" val="6167560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235132"/>
            <a:ext cx="7766936" cy="1149532"/>
          </a:xfrm>
        </p:spPr>
        <p:txBody>
          <a:bodyPr/>
          <a:lstStyle/>
          <a:p>
            <a:pPr algn="ctr"/>
            <a:r>
              <a:rPr lang="fa-IR" dirty="0">
                <a:cs typeface="B Nazanin" panose="00000400000000000000" pitchFamily="2" charset="-78"/>
              </a:rPr>
              <a:t>فراموشی:</a:t>
            </a:r>
            <a:endParaRPr lang="en-US" dirty="0"/>
          </a:p>
        </p:txBody>
      </p:sp>
      <p:sp>
        <p:nvSpPr>
          <p:cNvPr id="3" name="Subtitle 2"/>
          <p:cNvSpPr>
            <a:spLocks noGrp="1"/>
          </p:cNvSpPr>
          <p:nvPr>
            <p:ph type="subTitle" idx="1"/>
          </p:nvPr>
        </p:nvSpPr>
        <p:spPr>
          <a:xfrm>
            <a:off x="853440" y="1959428"/>
            <a:ext cx="8420563" cy="4772297"/>
          </a:xfrm>
        </p:spPr>
        <p:txBody>
          <a:bodyPr>
            <a:normAutofit/>
          </a:bodyPr>
          <a:lstStyle/>
          <a:p>
            <a:pPr rtl="1"/>
            <a:r>
              <a:rPr lang="fa-IR" sz="3200" dirty="0">
                <a:solidFill>
                  <a:srgbClr val="FF0000"/>
                </a:solidFill>
                <a:cs typeface="B Nazanin" panose="00000400000000000000" pitchFamily="2" charset="-78"/>
              </a:rPr>
              <a:t>4- فکر کردن: </a:t>
            </a:r>
            <a:r>
              <a:rPr lang="fa-IR" sz="3200" dirty="0">
                <a:cs typeface="B Nazanin" panose="00000400000000000000" pitchFamily="2" charset="-78"/>
              </a:rPr>
              <a:t>اگر مطلبی قابل کاربرد نبود به آن فکر کنید.</a:t>
            </a:r>
            <a:endParaRPr lang="en-US" sz="3200" dirty="0">
              <a:cs typeface="B Nazanin" panose="00000400000000000000" pitchFamily="2" charset="-78"/>
            </a:endParaRPr>
          </a:p>
          <a:p>
            <a:pPr rtl="1"/>
            <a:r>
              <a:rPr lang="fa-IR" sz="3200" dirty="0">
                <a:cs typeface="B Nazanin" panose="00000400000000000000" pitchFamily="2" charset="-78"/>
              </a:rPr>
              <a:t>بسیاری،حتی آنانی که ازضریب هوشی بالائی برخوردارند، خیال می کنند باید دریک زمان یک کتاب را ازفصل اول تاآخر بخوانند وچند بارتکرار کنند وآنرا یاد بگیرند ودرجلسه آمتحان هم آن ها را بیاد بیاورند! این امکان ندارد،زیرا یاد گیری بعدی در یادگیری های قبلی تداخل می کند وتمر کز روی اجزاء رابخصوص برای سوال های چند گزینه ای ازبین می برد(سوال های دانشجویان درجلسه امتحان برای مشخص کردن جند موضوع بیان گر تداخل است).</a:t>
            </a:r>
            <a:endParaRPr lang="en-US" sz="3200" dirty="0">
              <a:cs typeface="B Nazanin" panose="00000400000000000000" pitchFamily="2" charset="-78"/>
            </a:endParaRPr>
          </a:p>
          <a:p>
            <a:pPr rtl="1"/>
            <a:endParaRPr lang="fa-IR" sz="2000" dirty="0" smtClean="0">
              <a:cs typeface="B Nazanin" panose="00000400000000000000" pitchFamily="2" charset="-78"/>
            </a:endParaRPr>
          </a:p>
        </p:txBody>
      </p:sp>
    </p:spTree>
    <p:extLst>
      <p:ext uri="{BB962C8B-B14F-4D97-AF65-F5344CB8AC3E}">
        <p14:creationId xmlns:p14="http://schemas.microsoft.com/office/powerpoint/2010/main" val="9514954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496389"/>
            <a:ext cx="7766936" cy="1410789"/>
          </a:xfrm>
        </p:spPr>
        <p:txBody>
          <a:bodyPr/>
          <a:lstStyle/>
          <a:p>
            <a:pPr algn="ctr"/>
            <a:r>
              <a:rPr lang="fa-IR" dirty="0">
                <a:solidFill>
                  <a:srgbClr val="90C226"/>
                </a:solidFill>
                <a:cs typeface="B Nazanin" panose="00000400000000000000" pitchFamily="2" charset="-78"/>
              </a:rPr>
              <a:t>فراموشی:</a:t>
            </a:r>
            <a:endParaRPr lang="en-US" dirty="0"/>
          </a:p>
        </p:txBody>
      </p:sp>
      <p:sp>
        <p:nvSpPr>
          <p:cNvPr id="3" name="Subtitle 2"/>
          <p:cNvSpPr>
            <a:spLocks noGrp="1"/>
          </p:cNvSpPr>
          <p:nvPr>
            <p:ph type="subTitle" idx="1"/>
          </p:nvPr>
        </p:nvSpPr>
        <p:spPr>
          <a:xfrm>
            <a:off x="644434" y="2133601"/>
            <a:ext cx="8629569" cy="4197530"/>
          </a:xfrm>
        </p:spPr>
        <p:txBody>
          <a:bodyPr>
            <a:normAutofit/>
          </a:bodyPr>
          <a:lstStyle/>
          <a:p>
            <a:pPr lvl="0" rtl="1">
              <a:buClr>
                <a:srgbClr val="90C226"/>
              </a:buClr>
            </a:pPr>
            <a:endParaRPr lang="fa-IR" sz="3200" dirty="0">
              <a:solidFill>
                <a:prstClr val="black">
                  <a:lumMod val="50000"/>
                  <a:lumOff val="50000"/>
                </a:prstClr>
              </a:solidFill>
              <a:cs typeface="B Nazanin" panose="00000400000000000000" pitchFamily="2" charset="-78"/>
            </a:endParaRPr>
          </a:p>
          <a:p>
            <a:pPr lvl="0" rtl="1">
              <a:buClr>
                <a:srgbClr val="90C226"/>
              </a:buClr>
            </a:pPr>
            <a:r>
              <a:rPr lang="fa-IR" sz="3200" dirty="0">
                <a:solidFill>
                  <a:srgbClr val="FF0000"/>
                </a:solidFill>
                <a:cs typeface="B Nazanin" panose="00000400000000000000" pitchFamily="2" charset="-78"/>
              </a:rPr>
              <a:t>5- اول کل : </a:t>
            </a:r>
            <a:r>
              <a:rPr lang="fa-IR" sz="3200" dirty="0">
                <a:solidFill>
                  <a:prstClr val="black">
                    <a:lumMod val="50000"/>
                    <a:lumOff val="50000"/>
                  </a:prstClr>
                </a:solidFill>
                <a:cs typeface="B Nazanin" panose="00000400000000000000" pitchFamily="2" charset="-78"/>
              </a:rPr>
              <a:t>تمرکز روی اجزاء مانع درک کل موضوع می شود.کل چیزی بیشتر ازمجموع اجزاء آن دارد. سعی شود ابتدا کل مطلب یک فصل یاگرفته شود وتصویری  ازآن درذهن ساخته شود.درغیر این صورت دنشجو بین مطالب مختلف سرگردان خواهد شد. زیرا هانطور که گفته شد، یاد گیری بعدی در یادگیری های قبلی تداخل می کند .تاکنون هیچ کتاب علمی به صورت خواندن اجزاءبدون داشتن نمائی ازکل موضوع یادگرفته نشده است. </a:t>
            </a:r>
          </a:p>
        </p:txBody>
      </p:sp>
    </p:spTree>
    <p:extLst>
      <p:ext uri="{BB962C8B-B14F-4D97-AF65-F5344CB8AC3E}">
        <p14:creationId xmlns:p14="http://schemas.microsoft.com/office/powerpoint/2010/main" val="15676432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426720"/>
            <a:ext cx="7766936" cy="801189"/>
          </a:xfrm>
        </p:spPr>
        <p:txBody>
          <a:bodyPr/>
          <a:lstStyle/>
          <a:p>
            <a:pPr algn="ctr" rtl="1"/>
            <a:r>
              <a:rPr lang="fa-IR" dirty="0">
                <a:cs typeface="B Nazanin" panose="00000400000000000000" pitchFamily="2" charset="-78"/>
              </a:rPr>
              <a:t>روش مطالعه برای انواع سوال ها:</a:t>
            </a:r>
            <a:endParaRPr lang="en-US" dirty="0">
              <a:cs typeface="B Nazanin" panose="00000400000000000000" pitchFamily="2" charset="-78"/>
            </a:endParaRPr>
          </a:p>
        </p:txBody>
      </p:sp>
      <p:sp>
        <p:nvSpPr>
          <p:cNvPr id="3" name="Subtitle 2"/>
          <p:cNvSpPr>
            <a:spLocks noGrp="1"/>
          </p:cNvSpPr>
          <p:nvPr>
            <p:ph type="subTitle" idx="1"/>
          </p:nvPr>
        </p:nvSpPr>
        <p:spPr>
          <a:xfrm>
            <a:off x="1053737" y="1715589"/>
            <a:ext cx="8220266" cy="4615542"/>
          </a:xfrm>
        </p:spPr>
        <p:txBody>
          <a:bodyPr>
            <a:normAutofit/>
          </a:bodyPr>
          <a:lstStyle/>
          <a:p>
            <a:pPr rtl="1"/>
            <a:r>
              <a:rPr lang="fa-IR" sz="3600" dirty="0">
                <a:cs typeface="B Nazanin" panose="00000400000000000000" pitchFamily="2" charset="-78"/>
              </a:rPr>
              <a:t>برای انواع سوال ها (تشریحی،چندگزینه ای،صحیح وغلط و...) باید با روش های خاص آن هامطالعه کرد.دراین مورد برای سوال های تشریحی درک مطلب واصول اساسی موضوع مهم است؛ وبرای سوال های انتخابی، توجه به اجزاء لازم است. بنابراین ابتدا کل مطلب وسپس تمرکز روی آجزاء آن صورت گیرد.البته برای هرکدام باید زمان لازم را درنظر گرفت </a:t>
            </a:r>
            <a:r>
              <a:rPr lang="fa-IR" sz="3600" dirty="0">
                <a:solidFill>
                  <a:srgbClr val="FF0000"/>
                </a:solidFill>
                <a:cs typeface="B Nazanin" panose="00000400000000000000" pitchFamily="2" charset="-78"/>
              </a:rPr>
              <a:t>تا مثل سیر ترشی جا بیفتد.</a:t>
            </a:r>
            <a:endParaRPr lang="en-US" sz="3600" dirty="0">
              <a:solidFill>
                <a:srgbClr val="FF0000"/>
              </a:solidFill>
              <a:cs typeface="B Nazanin" panose="00000400000000000000" pitchFamily="2" charset="-78"/>
            </a:endParaRPr>
          </a:p>
        </p:txBody>
      </p:sp>
    </p:spTree>
    <p:extLst>
      <p:ext uri="{BB962C8B-B14F-4D97-AF65-F5344CB8AC3E}">
        <p14:creationId xmlns:p14="http://schemas.microsoft.com/office/powerpoint/2010/main" val="32024640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1154" y="365761"/>
            <a:ext cx="8202849" cy="975360"/>
          </a:xfrm>
        </p:spPr>
        <p:txBody>
          <a:bodyPr/>
          <a:lstStyle/>
          <a:p>
            <a:pPr algn="ctr" rtl="1"/>
            <a:r>
              <a:rPr lang="fa-IR" dirty="0">
                <a:cs typeface="B Nazanin" panose="00000400000000000000" pitchFamily="2" charset="-78"/>
              </a:rPr>
              <a:t>راهبرد فراشناختی دریاگیری:</a:t>
            </a:r>
            <a:endParaRPr lang="en-US" dirty="0">
              <a:cs typeface="B Nazanin" panose="00000400000000000000" pitchFamily="2" charset="-78"/>
            </a:endParaRPr>
          </a:p>
        </p:txBody>
      </p:sp>
      <p:sp>
        <p:nvSpPr>
          <p:cNvPr id="3" name="Subtitle 2"/>
          <p:cNvSpPr>
            <a:spLocks noGrp="1"/>
          </p:cNvSpPr>
          <p:nvPr>
            <p:ph type="subTitle" idx="1"/>
          </p:nvPr>
        </p:nvSpPr>
        <p:spPr>
          <a:xfrm>
            <a:off x="731520" y="1776549"/>
            <a:ext cx="8542483" cy="4615542"/>
          </a:xfrm>
        </p:spPr>
        <p:txBody>
          <a:bodyPr>
            <a:normAutofit/>
          </a:bodyPr>
          <a:lstStyle/>
          <a:p>
            <a:pPr rtl="1"/>
            <a:r>
              <a:rPr lang="fa-IR" sz="2400" dirty="0">
                <a:cs typeface="B Nazanin" panose="00000400000000000000" pitchFamily="2" charset="-78"/>
              </a:rPr>
              <a:t>برای یادگیری بهترهرگز فصلی ازکتاب را بدون مقدمه از اول تا آخر نباید مطالعه کرد وبه حافظه سپرد. برای آن راهبرد هائی وجود دارند که بعضی از آن ها عباتند از:</a:t>
            </a:r>
            <a:endParaRPr lang="en-US" sz="2400" dirty="0">
              <a:cs typeface="B Nazanin" panose="00000400000000000000" pitchFamily="2" charset="-78"/>
            </a:endParaRPr>
          </a:p>
          <a:p>
            <a:pPr rtl="1"/>
            <a:r>
              <a:rPr lang="fa-IR" sz="2400" dirty="0">
                <a:solidFill>
                  <a:srgbClr val="FF0000"/>
                </a:solidFill>
                <a:cs typeface="B Nazanin" panose="00000400000000000000" pitchFamily="2" charset="-78"/>
              </a:rPr>
              <a:t>الف - روش زمینه یابی </a:t>
            </a:r>
            <a:r>
              <a:rPr lang="en-US" sz="2400" dirty="0">
                <a:solidFill>
                  <a:srgbClr val="FF0000"/>
                </a:solidFill>
                <a:cs typeface="B Nazanin" panose="00000400000000000000" pitchFamily="2" charset="-78"/>
              </a:rPr>
              <a:t>PQ4R</a:t>
            </a:r>
            <a:r>
              <a:rPr lang="fa-IR" sz="2400" dirty="0">
                <a:solidFill>
                  <a:srgbClr val="FF0000"/>
                </a:solidFill>
                <a:cs typeface="B Nazanin" panose="00000400000000000000" pitchFamily="2" charset="-78"/>
              </a:rPr>
              <a:t>:شامل</a:t>
            </a:r>
            <a:endParaRPr lang="en-US" sz="2400" dirty="0">
              <a:solidFill>
                <a:srgbClr val="FF0000"/>
              </a:solidFill>
              <a:cs typeface="B Nazanin" panose="00000400000000000000" pitchFamily="2" charset="-78"/>
            </a:endParaRPr>
          </a:p>
          <a:p>
            <a:pPr rtl="1"/>
            <a:r>
              <a:rPr lang="fa-IR" sz="2400" dirty="0">
                <a:solidFill>
                  <a:srgbClr val="FF0000"/>
                </a:solidFill>
                <a:cs typeface="B Nazanin" panose="00000400000000000000" pitchFamily="2" charset="-78"/>
              </a:rPr>
              <a:t>1- پیش خوانی (</a:t>
            </a:r>
            <a:r>
              <a:rPr lang="en-US" sz="2400" dirty="0">
                <a:solidFill>
                  <a:srgbClr val="FF0000"/>
                </a:solidFill>
                <a:cs typeface="B Nazanin" panose="00000400000000000000" pitchFamily="2" charset="-78"/>
              </a:rPr>
              <a:t>Preview</a:t>
            </a:r>
            <a:r>
              <a:rPr lang="fa-IR" sz="2400" dirty="0">
                <a:solidFill>
                  <a:srgbClr val="FF0000"/>
                </a:solidFill>
                <a:cs typeface="B Nazanin" panose="00000400000000000000" pitchFamily="2" charset="-78"/>
              </a:rPr>
              <a:t>):  </a:t>
            </a:r>
            <a:r>
              <a:rPr lang="fa-IR" sz="2400" dirty="0">
                <a:cs typeface="B Nazanin" panose="00000400000000000000" pitchFamily="2" charset="-78"/>
              </a:rPr>
              <a:t>یعنی نگاهی کلی به مطالب وبررسی این فصل درمورد چه موضوعی بحث می کند.خلاصه آن را اگر وجوددارد میخواند ،نکات اصلی،اصطلاح ها و...مورد توجه قرار می دهد.</a:t>
            </a:r>
            <a:endParaRPr lang="en-US" sz="2400" dirty="0">
              <a:cs typeface="B Nazanin" panose="00000400000000000000" pitchFamily="2" charset="-78"/>
            </a:endParaRPr>
          </a:p>
          <a:p>
            <a:pPr rtl="1"/>
            <a:r>
              <a:rPr lang="fa-IR" sz="2400" dirty="0">
                <a:solidFill>
                  <a:srgbClr val="FF0000"/>
                </a:solidFill>
                <a:cs typeface="B Nazanin" panose="00000400000000000000" pitchFamily="2" charset="-78"/>
              </a:rPr>
              <a:t>2- سوال ( </a:t>
            </a:r>
            <a:r>
              <a:rPr lang="en-US" sz="2400" dirty="0">
                <a:solidFill>
                  <a:srgbClr val="FF0000"/>
                </a:solidFill>
                <a:cs typeface="B Nazanin" panose="00000400000000000000" pitchFamily="2" charset="-78"/>
              </a:rPr>
              <a:t>Question</a:t>
            </a:r>
            <a:r>
              <a:rPr lang="fa-IR" sz="2400" dirty="0">
                <a:solidFill>
                  <a:srgbClr val="FF0000"/>
                </a:solidFill>
                <a:cs typeface="B Nazanin" panose="00000400000000000000" pitchFamily="2" charset="-78"/>
              </a:rPr>
              <a:t>): </a:t>
            </a:r>
            <a:r>
              <a:rPr lang="fa-IR" sz="2400" dirty="0">
                <a:cs typeface="B Nazanin" panose="00000400000000000000" pitchFamily="2" charset="-78"/>
              </a:rPr>
              <a:t>از مطالب درک شده سوال هائی نوشته شود. </a:t>
            </a:r>
            <a:endParaRPr lang="fa-IR" sz="2400" dirty="0" smtClean="0">
              <a:cs typeface="B Nazanin" panose="00000400000000000000" pitchFamily="2" charset="-78"/>
            </a:endParaRPr>
          </a:p>
          <a:p>
            <a:pPr rtl="1"/>
            <a:r>
              <a:rPr lang="fa-IR" sz="2400" dirty="0">
                <a:solidFill>
                  <a:srgbClr val="FF0000"/>
                </a:solidFill>
                <a:cs typeface="B Nazanin" panose="00000400000000000000" pitchFamily="2" charset="-78"/>
              </a:rPr>
              <a:t>3- خواندن (</a:t>
            </a:r>
            <a:r>
              <a:rPr lang="en-US" sz="2400" dirty="0">
                <a:solidFill>
                  <a:srgbClr val="FF0000"/>
                </a:solidFill>
                <a:cs typeface="B Nazanin" panose="00000400000000000000" pitchFamily="2" charset="-78"/>
              </a:rPr>
              <a:t>Reading</a:t>
            </a:r>
            <a:r>
              <a:rPr lang="fa-IR" sz="2400" dirty="0">
                <a:solidFill>
                  <a:srgbClr val="FF0000"/>
                </a:solidFill>
                <a:cs typeface="B Nazanin" panose="00000400000000000000" pitchFamily="2" charset="-78"/>
              </a:rPr>
              <a:t>):  </a:t>
            </a:r>
            <a:r>
              <a:rPr lang="fa-IR" sz="2400" dirty="0">
                <a:cs typeface="B Nazanin" panose="00000400000000000000" pitchFamily="2" charset="-78"/>
              </a:rPr>
              <a:t>متن فصل با توجه به سوال ها خوانده شود.شاید مطالب با سوال ها یکسان یا تفاوت هائی داشته باشد که لازم است اصلاح شوند.</a:t>
            </a:r>
            <a:endParaRPr lang="en-US" sz="2400" dirty="0">
              <a:cs typeface="B Nazanin" panose="00000400000000000000" pitchFamily="2" charset="-78"/>
            </a:endParaRPr>
          </a:p>
          <a:p>
            <a:pPr rtl="1"/>
            <a:endParaRPr lang="en-US" sz="2400" dirty="0">
              <a:cs typeface="B Nazanin" panose="00000400000000000000" pitchFamily="2" charset="-78"/>
            </a:endParaRPr>
          </a:p>
        </p:txBody>
      </p:sp>
    </p:spTree>
    <p:extLst>
      <p:ext uri="{BB962C8B-B14F-4D97-AF65-F5344CB8AC3E}">
        <p14:creationId xmlns:p14="http://schemas.microsoft.com/office/powerpoint/2010/main" val="34816019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365760"/>
            <a:ext cx="7766936" cy="1088571"/>
          </a:xfrm>
        </p:spPr>
        <p:txBody>
          <a:bodyPr/>
          <a:lstStyle/>
          <a:p>
            <a:pPr algn="ctr"/>
            <a:r>
              <a:rPr lang="fa-IR" dirty="0">
                <a:solidFill>
                  <a:srgbClr val="90C226"/>
                </a:solidFill>
                <a:cs typeface="B Nazanin" panose="00000400000000000000" pitchFamily="2" charset="-78"/>
              </a:rPr>
              <a:t>راهبرد فراشناختی دریاگیری:</a:t>
            </a:r>
            <a:endParaRPr lang="en-US" dirty="0"/>
          </a:p>
        </p:txBody>
      </p:sp>
      <p:sp>
        <p:nvSpPr>
          <p:cNvPr id="3" name="Subtitle 2"/>
          <p:cNvSpPr>
            <a:spLocks noGrp="1"/>
          </p:cNvSpPr>
          <p:nvPr>
            <p:ph type="subTitle" idx="1"/>
          </p:nvPr>
        </p:nvSpPr>
        <p:spPr>
          <a:xfrm>
            <a:off x="984069" y="1915886"/>
            <a:ext cx="8289934" cy="4458787"/>
          </a:xfrm>
        </p:spPr>
        <p:txBody>
          <a:bodyPr/>
          <a:lstStyle/>
          <a:p>
            <a:pPr rtl="1"/>
            <a:r>
              <a:rPr lang="fa-IR" sz="2400" dirty="0">
                <a:solidFill>
                  <a:srgbClr val="FF0000"/>
                </a:solidFill>
                <a:latin typeface="Calibri" panose="020F0502020204030204" pitchFamily="34" charset="0"/>
                <a:ea typeface="Times New Roman" panose="02020603050405020304" pitchFamily="18" charset="0"/>
                <a:cs typeface="B Nazanin" panose="00000400000000000000" pitchFamily="2" charset="-78"/>
              </a:rPr>
              <a:t>-تفکر( </a:t>
            </a:r>
            <a:r>
              <a:rPr lang="en-US" sz="2400" dirty="0">
                <a:solidFill>
                  <a:srgbClr val="FF0000"/>
                </a:solidFill>
                <a:latin typeface="Calibri" panose="020F0502020204030204" pitchFamily="34" charset="0"/>
                <a:ea typeface="Times New Roman" panose="02020603050405020304" pitchFamily="18" charset="0"/>
                <a:cs typeface="B Nazanin" panose="00000400000000000000" pitchFamily="2" charset="-78"/>
              </a:rPr>
              <a:t>Reflect</a:t>
            </a:r>
            <a:r>
              <a:rPr lang="fa-IR" sz="2400" dirty="0">
                <a:solidFill>
                  <a:srgbClr val="FF0000"/>
                </a:solidFill>
                <a:latin typeface="Calibri" panose="020F0502020204030204" pitchFamily="34" charset="0"/>
                <a:ea typeface="Times New Roman" panose="02020603050405020304" pitchFamily="18" charset="0"/>
                <a:cs typeface="B Nazanin" panose="00000400000000000000" pitchFamily="2" charset="-78"/>
              </a:rPr>
              <a:t>): </a:t>
            </a:r>
            <a:r>
              <a:rPr lang="fa-IR" sz="2400" dirty="0">
                <a:solidFill>
                  <a:srgbClr val="7F7F7F"/>
                </a:solidFill>
                <a:latin typeface="Calibri" panose="020F0502020204030204" pitchFamily="34" charset="0"/>
                <a:ea typeface="Times New Roman" panose="02020603050405020304" pitchFamily="18" charset="0"/>
                <a:cs typeface="B Nazanin" panose="00000400000000000000" pitchFamily="2" charset="-78"/>
              </a:rPr>
              <a:t>یعنی معنا دادن به مطالب خوانده شده ومقایسه آنچه درک می شود با درک اولیه ازمتن.</a:t>
            </a:r>
            <a:endParaRPr lang="en-US" sz="2400" dirty="0">
              <a:latin typeface="Times New Roman" panose="02020603050405020304" pitchFamily="18" charset="0"/>
              <a:ea typeface="Times New Roman" panose="02020603050405020304" pitchFamily="18" charset="0"/>
              <a:cs typeface="B Nazanin" panose="00000400000000000000" pitchFamily="2" charset="-78"/>
            </a:endParaRPr>
          </a:p>
          <a:p>
            <a:pPr rtl="1"/>
            <a:r>
              <a:rPr lang="fa-IR" sz="2400" dirty="0">
                <a:solidFill>
                  <a:srgbClr val="FF0000"/>
                </a:solidFill>
                <a:latin typeface="Calibri" panose="020F0502020204030204" pitchFamily="34" charset="0"/>
                <a:ea typeface="Times New Roman" panose="02020603050405020304" pitchFamily="18" charset="0"/>
                <a:cs typeface="B Nazanin" panose="00000400000000000000" pitchFamily="2" charset="-78"/>
              </a:rPr>
              <a:t> 5</a:t>
            </a:r>
            <a:r>
              <a:rPr lang="fa-IR" sz="2400" dirty="0">
                <a:solidFill>
                  <a:srgbClr val="FF0000"/>
                </a:solidFill>
                <a:latin typeface="Times New Roman" panose="02020603050405020304" pitchFamily="18" charset="0"/>
                <a:ea typeface="Times New Roman" panose="02020603050405020304" pitchFamily="18" charset="0"/>
                <a:cs typeface="B Nazanin" panose="00000400000000000000" pitchFamily="2" charset="-78"/>
              </a:rPr>
              <a:t>–</a:t>
            </a:r>
            <a:r>
              <a:rPr lang="fa-IR" sz="2400" dirty="0">
                <a:solidFill>
                  <a:srgbClr val="FF0000"/>
                </a:solidFill>
                <a:latin typeface="Calibri" panose="020F0502020204030204" pitchFamily="34" charset="0"/>
                <a:ea typeface="Times New Roman" panose="02020603050405020304" pitchFamily="18" charset="0"/>
                <a:cs typeface="B Nazanin" panose="00000400000000000000" pitchFamily="2" charset="-78"/>
              </a:rPr>
              <a:t> ازبر خوانی(</a:t>
            </a:r>
            <a:r>
              <a:rPr lang="en-US" sz="2400" dirty="0">
                <a:solidFill>
                  <a:srgbClr val="FF0000"/>
                </a:solidFill>
                <a:latin typeface="Calibri" panose="020F0502020204030204" pitchFamily="34" charset="0"/>
                <a:ea typeface="Times New Roman" panose="02020603050405020304" pitchFamily="18" charset="0"/>
                <a:cs typeface="B Nazanin" panose="00000400000000000000" pitchFamily="2" charset="-78"/>
              </a:rPr>
              <a:t>Recite</a:t>
            </a:r>
            <a:r>
              <a:rPr lang="fa-IR" sz="2400" dirty="0">
                <a:solidFill>
                  <a:srgbClr val="FF0000"/>
                </a:solidFill>
                <a:latin typeface="Calibri" panose="020F0502020204030204" pitchFamily="34" charset="0"/>
                <a:ea typeface="Times New Roman" panose="02020603050405020304" pitchFamily="18" charset="0"/>
                <a:cs typeface="B Nazanin" panose="00000400000000000000" pitchFamily="2" charset="-78"/>
              </a:rPr>
              <a:t>):   </a:t>
            </a:r>
            <a:r>
              <a:rPr lang="fa-IR" sz="2400" dirty="0">
                <a:latin typeface="Calibri" panose="020F0502020204030204" pitchFamily="34" charset="0"/>
                <a:ea typeface="Times New Roman" panose="02020603050405020304" pitchFamily="18" charset="0"/>
                <a:cs typeface="B Nazanin" panose="00000400000000000000" pitchFamily="2" charset="-78"/>
              </a:rPr>
              <a:t>با استفاده ازرئوس</a:t>
            </a:r>
            <a:r>
              <a:rPr lang="fa-IR" sz="2400" dirty="0">
                <a:solidFill>
                  <a:srgbClr val="7F7F7F"/>
                </a:solidFill>
                <a:latin typeface="Calibri" panose="020F0502020204030204" pitchFamily="34" charset="0"/>
                <a:ea typeface="Times New Roman" panose="02020603050405020304" pitchFamily="18" charset="0"/>
                <a:cs typeface="B Nazanin" panose="00000400000000000000" pitchFamily="2" charset="-78"/>
              </a:rPr>
              <a:t> مطالبی که یاد داشت شده است،مطالب را یادآوری نمود.این اقدام موجب نظارت برمیزان درک موضوع می شود.</a:t>
            </a:r>
            <a:endParaRPr lang="en-US" sz="2400" dirty="0">
              <a:latin typeface="Times New Roman" panose="02020603050405020304" pitchFamily="18" charset="0"/>
              <a:ea typeface="Times New Roman" panose="02020603050405020304" pitchFamily="18" charset="0"/>
              <a:cs typeface="B Nazanin" panose="00000400000000000000" pitchFamily="2" charset="-78"/>
            </a:endParaRPr>
          </a:p>
          <a:p>
            <a:pPr rtl="1"/>
            <a:r>
              <a:rPr lang="fa-IR" sz="2400" dirty="0">
                <a:solidFill>
                  <a:srgbClr val="FF0000"/>
                </a:solidFill>
                <a:latin typeface="Calibri" panose="020F0502020204030204" pitchFamily="34" charset="0"/>
                <a:ea typeface="Times New Roman" panose="02020603050405020304" pitchFamily="18" charset="0"/>
                <a:cs typeface="B Nazanin" panose="00000400000000000000" pitchFamily="2" charset="-78"/>
              </a:rPr>
              <a:t>6- مرور کرد ن(</a:t>
            </a:r>
            <a:r>
              <a:rPr lang="en-US" sz="2400" dirty="0">
                <a:solidFill>
                  <a:srgbClr val="FF0000"/>
                </a:solidFill>
                <a:latin typeface="Calibri" panose="020F0502020204030204" pitchFamily="34" charset="0"/>
                <a:ea typeface="Times New Roman" panose="02020603050405020304" pitchFamily="18" charset="0"/>
                <a:cs typeface="B Nazanin" panose="00000400000000000000" pitchFamily="2" charset="-78"/>
              </a:rPr>
              <a:t>Review</a:t>
            </a:r>
            <a:r>
              <a:rPr lang="fa-IR" sz="2400" dirty="0">
                <a:solidFill>
                  <a:srgbClr val="FF0000"/>
                </a:solidFill>
                <a:latin typeface="Calibri" panose="020F0502020204030204" pitchFamily="34" charset="0"/>
                <a:ea typeface="Times New Roman" panose="02020603050405020304" pitchFamily="18" charset="0"/>
                <a:cs typeface="B Nazanin" panose="00000400000000000000" pitchFamily="2" charset="-78"/>
              </a:rPr>
              <a:t>): </a:t>
            </a:r>
            <a:r>
              <a:rPr lang="fa-IR" sz="2400" dirty="0">
                <a:latin typeface="Calibri" panose="020F0502020204030204" pitchFamily="34" charset="0"/>
                <a:ea typeface="Times New Roman" panose="02020603050405020304" pitchFamily="18" charset="0"/>
                <a:cs typeface="B Nazanin" panose="00000400000000000000" pitchFamily="2" charset="-78"/>
              </a:rPr>
              <a:t>بعد از خواندن کل فصل باید آن را مرور وبازبینی کرد.بدون مراجعه به متن به سوال هائی دراین زمینه پاسخ دهید.وآن را بامتن مقایسه کنید واگر مغایرت داشت، متن مجدد بخوانید.</a:t>
            </a:r>
            <a:endParaRPr lang="en-US" sz="2400" dirty="0">
              <a:latin typeface="Times New Roman" panose="02020603050405020304" pitchFamily="18" charset="0"/>
              <a:ea typeface="Times New Roman" panose="02020603050405020304" pitchFamily="18" charset="0"/>
              <a:cs typeface="B Nazanin" panose="00000400000000000000" pitchFamily="2" charset="-78"/>
            </a:endParaRPr>
          </a:p>
          <a:p>
            <a:pPr rtl="1"/>
            <a:r>
              <a:rPr lang="fa-IR" sz="2400" dirty="0">
                <a:latin typeface="Calibri" panose="020F0502020204030204" pitchFamily="34" charset="0"/>
                <a:ea typeface="Times New Roman" panose="02020603050405020304" pitchFamily="18" charset="0"/>
                <a:cs typeface="B Nazanin" panose="00000400000000000000" pitchFamily="2" charset="-78"/>
              </a:rPr>
              <a:t>درپایان خلاصه ای فصل نوشته وآن را با خلاصه آن اگر موجود بود مقایسه واصلاح کنید وبرای آینده نگاه دارید.</a:t>
            </a:r>
            <a:endParaRPr lang="en-US" sz="2400" dirty="0">
              <a:latin typeface="Times New Roman" panose="02020603050405020304" pitchFamily="18" charset="0"/>
              <a:ea typeface="Times New Roman" panose="02020603050405020304" pitchFamily="18" charset="0"/>
              <a:cs typeface="B Nazanin" panose="00000400000000000000" pitchFamily="2" charset="-78"/>
            </a:endParaRPr>
          </a:p>
          <a:p>
            <a:endParaRPr lang="en-US" dirty="0"/>
          </a:p>
        </p:txBody>
      </p:sp>
    </p:spTree>
    <p:extLst>
      <p:ext uri="{BB962C8B-B14F-4D97-AF65-F5344CB8AC3E}">
        <p14:creationId xmlns:p14="http://schemas.microsoft.com/office/powerpoint/2010/main" val="38930897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0160" y="435429"/>
            <a:ext cx="7993843" cy="905691"/>
          </a:xfrm>
        </p:spPr>
        <p:txBody>
          <a:bodyPr/>
          <a:lstStyle/>
          <a:p>
            <a:pPr algn="ctr"/>
            <a:r>
              <a:rPr lang="fa-IR" dirty="0" smtClean="0">
                <a:cs typeface="B Nazanin" panose="00000400000000000000" pitchFamily="2" charset="-78"/>
              </a:rPr>
              <a:t>روش های دیگر</a:t>
            </a:r>
            <a:endParaRPr lang="en-US" dirty="0">
              <a:cs typeface="B Nazanin" panose="00000400000000000000" pitchFamily="2" charset="-78"/>
            </a:endParaRPr>
          </a:p>
        </p:txBody>
      </p:sp>
      <p:sp>
        <p:nvSpPr>
          <p:cNvPr id="3" name="Subtitle 2"/>
          <p:cNvSpPr>
            <a:spLocks noGrp="1"/>
          </p:cNvSpPr>
          <p:nvPr>
            <p:ph type="subTitle" idx="1"/>
          </p:nvPr>
        </p:nvSpPr>
        <p:spPr>
          <a:xfrm>
            <a:off x="696686" y="1881051"/>
            <a:ext cx="8577317" cy="4476206"/>
          </a:xfrm>
        </p:spPr>
        <p:txBody>
          <a:bodyPr>
            <a:normAutofit lnSpcReduction="10000"/>
          </a:bodyPr>
          <a:lstStyle/>
          <a:p>
            <a:pPr rtl="1"/>
            <a:r>
              <a:rPr lang="fa-IR" sz="3200" dirty="0">
                <a:solidFill>
                  <a:srgbClr val="FF0000"/>
                </a:solidFill>
                <a:latin typeface="Calibri" panose="020F0502020204030204" pitchFamily="34" charset="0"/>
                <a:ea typeface="Times New Roman" panose="02020603050405020304" pitchFamily="18" charset="0"/>
                <a:cs typeface="B Nazanin" panose="00000400000000000000" pitchFamily="2" charset="-78"/>
              </a:rPr>
              <a:t>ب- یاد داشت برداری: </a:t>
            </a:r>
            <a:r>
              <a:rPr lang="fa-IR" sz="3200" dirty="0">
                <a:latin typeface="Calibri" panose="020F0502020204030204" pitchFamily="34" charset="0"/>
                <a:ea typeface="Times New Roman" panose="02020603050405020304" pitchFamily="18" charset="0"/>
                <a:cs typeface="B Nazanin" panose="00000400000000000000" pitchFamily="2" charset="-78"/>
              </a:rPr>
              <a:t>مطالب فصل را به بخش تقسیم کرده وپس ازخواندن آن بخش خلاصه آن را روی یک تکه کاغذ نوشته شود. بعضی توصیه می کنند زیر مطالب خط نکشید علت آن همکمتر فعال یودن خواننده می دانند.</a:t>
            </a:r>
            <a:endParaRPr lang="en-US" sz="3200" dirty="0">
              <a:latin typeface="Times New Roman" panose="02020603050405020304" pitchFamily="18" charset="0"/>
              <a:ea typeface="Times New Roman" panose="02020603050405020304" pitchFamily="18" charset="0"/>
              <a:cs typeface="B Nazanin" panose="00000400000000000000" pitchFamily="2" charset="-78"/>
            </a:endParaRPr>
          </a:p>
          <a:p>
            <a:pPr rtl="1"/>
            <a:r>
              <a:rPr lang="fa-IR" sz="3200" dirty="0">
                <a:solidFill>
                  <a:srgbClr val="FF0000"/>
                </a:solidFill>
                <a:latin typeface="Calibri" panose="020F0502020204030204" pitchFamily="34" charset="0"/>
                <a:ea typeface="Times New Roman" panose="02020603050405020304" pitchFamily="18" charset="0"/>
                <a:cs typeface="B Nazanin" panose="00000400000000000000" pitchFamily="2" charset="-78"/>
              </a:rPr>
              <a:t>ج </a:t>
            </a:r>
            <a:r>
              <a:rPr lang="fa-IR" sz="3200" dirty="0">
                <a:solidFill>
                  <a:srgbClr val="FF0000"/>
                </a:solidFill>
                <a:latin typeface="Times New Roman" panose="02020603050405020304" pitchFamily="18" charset="0"/>
                <a:ea typeface="Times New Roman" panose="02020603050405020304" pitchFamily="18" charset="0"/>
                <a:cs typeface="B Nazanin" panose="00000400000000000000" pitchFamily="2" charset="-78"/>
              </a:rPr>
              <a:t>–</a:t>
            </a:r>
            <a:r>
              <a:rPr lang="fa-IR" sz="3200" dirty="0">
                <a:solidFill>
                  <a:srgbClr val="FF0000"/>
                </a:solidFill>
                <a:latin typeface="Calibri" panose="020F0502020204030204" pitchFamily="34" charset="0"/>
                <a:ea typeface="Times New Roman" panose="02020603050405020304" pitchFamily="18" charset="0"/>
                <a:cs typeface="B Nazanin" panose="00000400000000000000" pitchFamily="2" charset="-78"/>
              </a:rPr>
              <a:t>  خواندن کتاب بدون کلاس: </a:t>
            </a:r>
            <a:r>
              <a:rPr lang="fa-IR" sz="3200" dirty="0">
                <a:latin typeface="Calibri" panose="020F0502020204030204" pitchFamily="34" charset="0"/>
                <a:ea typeface="Times New Roman" panose="02020603050405020304" pitchFamily="18" charset="0"/>
                <a:cs typeface="B Nazanin" panose="00000400000000000000" pitchFamily="2" charset="-78"/>
              </a:rPr>
              <a:t>اگرکتابی را فردخود بدون حضور درکلاس میخواند روی یک فصل زیاد معطل نشود. درک کامل یک فصل زمانی حاصل می شود که کل کتاب یا حداقل نیمی ازکتاب خوانده شود.بنابراین ،ابتداباید به سرعت پیش رفت، بعد دوباره به اول کتاب برگشت ومطالعه دقیق تر را ازسر گرفت.</a:t>
            </a:r>
            <a:endParaRPr lang="en-US" sz="3200" dirty="0">
              <a:latin typeface="Times New Roman" panose="02020603050405020304" pitchFamily="18" charset="0"/>
              <a:ea typeface="Times New Roman" panose="02020603050405020304" pitchFamily="18" charset="0"/>
              <a:cs typeface="B Nazanin" panose="00000400000000000000" pitchFamily="2" charset="-78"/>
            </a:endParaRPr>
          </a:p>
          <a:p>
            <a:endParaRPr lang="en-US" dirty="0"/>
          </a:p>
        </p:txBody>
      </p:sp>
    </p:spTree>
    <p:extLst>
      <p:ext uri="{BB962C8B-B14F-4D97-AF65-F5344CB8AC3E}">
        <p14:creationId xmlns:p14="http://schemas.microsoft.com/office/powerpoint/2010/main" val="23743734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566057"/>
            <a:ext cx="7766936" cy="1018903"/>
          </a:xfrm>
        </p:spPr>
        <p:txBody>
          <a:bodyPr/>
          <a:lstStyle/>
          <a:p>
            <a:pPr algn="ctr"/>
            <a:r>
              <a:rPr lang="fa-IR" sz="6600" dirty="0" smtClean="0">
                <a:cs typeface="B Nazanin" panose="00000400000000000000" pitchFamily="2" charset="-78"/>
              </a:rPr>
              <a:t>برنامه ریزی</a:t>
            </a:r>
            <a:endParaRPr lang="en-US" sz="6600" dirty="0">
              <a:cs typeface="B Nazanin" panose="00000400000000000000" pitchFamily="2" charset="-78"/>
            </a:endParaRPr>
          </a:p>
        </p:txBody>
      </p:sp>
      <p:sp>
        <p:nvSpPr>
          <p:cNvPr id="3" name="Subtitle 2"/>
          <p:cNvSpPr>
            <a:spLocks noGrp="1"/>
          </p:cNvSpPr>
          <p:nvPr>
            <p:ph type="subTitle" idx="1"/>
          </p:nvPr>
        </p:nvSpPr>
        <p:spPr>
          <a:xfrm>
            <a:off x="975360" y="2168435"/>
            <a:ext cx="8298643" cy="3971108"/>
          </a:xfrm>
        </p:spPr>
        <p:txBody>
          <a:bodyPr/>
          <a:lstStyle/>
          <a:p>
            <a:pPr rtl="1"/>
            <a:r>
              <a:rPr lang="fa-IR" dirty="0">
                <a:cs typeface="B Nazanin" panose="00000400000000000000" pitchFamily="2" charset="-78"/>
              </a:rPr>
              <a:t> </a:t>
            </a:r>
            <a:r>
              <a:rPr lang="fa-IR" sz="3600" dirty="0">
                <a:cs typeface="B Nazanin" panose="00000400000000000000" pitchFamily="2" charset="-78"/>
              </a:rPr>
              <a:t>برای رسیدن به </a:t>
            </a:r>
            <a:r>
              <a:rPr lang="fa-IR" sz="3600" dirty="0" smtClean="0">
                <a:cs typeface="B Nazanin" panose="00000400000000000000" pitchFamily="2" charset="-78"/>
              </a:rPr>
              <a:t>هرهدفی فردنیازدارد فعالیتی انجام دهد. فعالیت هاغالبا بدون برنامه ویا برنامه ریزی شده انجام می شوند.برای اطمینان دررسیدن به هدف باید برنامه ریزی کرد. یکی از بخش های برنامه ریزی، داشتن جدول زمان اجرای </a:t>
            </a:r>
            <a:r>
              <a:rPr lang="fa-IR" sz="3600" dirty="0">
                <a:solidFill>
                  <a:prstClr val="black">
                    <a:lumMod val="50000"/>
                    <a:lumOff val="50000"/>
                  </a:prstClr>
                </a:solidFill>
                <a:cs typeface="B Nazanin" panose="00000400000000000000" pitchFamily="2" charset="-78"/>
              </a:rPr>
              <a:t>فعالیت </a:t>
            </a:r>
            <a:r>
              <a:rPr lang="fa-IR" sz="3600" dirty="0" smtClean="0">
                <a:solidFill>
                  <a:prstClr val="black">
                    <a:lumMod val="50000"/>
                    <a:lumOff val="50000"/>
                  </a:prstClr>
                </a:solidFill>
                <a:cs typeface="B Nazanin" panose="00000400000000000000" pitchFamily="2" charset="-78"/>
              </a:rPr>
              <a:t>ها می باشد.</a:t>
            </a:r>
            <a:r>
              <a:rPr lang="fa-IR" sz="3600" dirty="0">
                <a:cs typeface="B Nazanin" panose="00000400000000000000" pitchFamily="2" charset="-78"/>
              </a:rPr>
              <a:t> برای این </a:t>
            </a:r>
            <a:r>
              <a:rPr lang="fa-IR" sz="3600" dirty="0" smtClean="0">
                <a:cs typeface="B Nazanin" panose="00000400000000000000" pitchFamily="2" charset="-78"/>
              </a:rPr>
              <a:t>منظور جدول زمان بندی تحت عنوان جدول گانت تهیه می شود:</a:t>
            </a:r>
          </a:p>
          <a:p>
            <a:pPr rtl="1"/>
            <a:endParaRPr lang="en-US" dirty="0"/>
          </a:p>
        </p:txBody>
      </p:sp>
    </p:spTree>
    <p:extLst>
      <p:ext uri="{BB962C8B-B14F-4D97-AF65-F5344CB8AC3E}">
        <p14:creationId xmlns:p14="http://schemas.microsoft.com/office/powerpoint/2010/main" val="19224020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165463"/>
            <a:ext cx="7766936" cy="845283"/>
          </a:xfrm>
        </p:spPr>
        <p:txBody>
          <a:bodyPr/>
          <a:lstStyle/>
          <a:p>
            <a:pPr algn="ctr"/>
            <a:r>
              <a:rPr lang="fa-IR" dirty="0" smtClean="0">
                <a:cs typeface="B Nazanin" panose="00000400000000000000" pitchFamily="2" charset="-78"/>
              </a:rPr>
              <a:t>جدول گانت</a:t>
            </a:r>
            <a:endParaRPr lang="en-US" dirty="0">
              <a:cs typeface="B Nazanin" panose="00000400000000000000" pitchFamily="2" charset="-78"/>
            </a:endParaRPr>
          </a:p>
        </p:txBody>
      </p:sp>
      <p:sp>
        <p:nvSpPr>
          <p:cNvPr id="3" name="Subtitle 2"/>
          <p:cNvSpPr>
            <a:spLocks noGrp="1"/>
          </p:cNvSpPr>
          <p:nvPr>
            <p:ph type="subTitle" idx="1"/>
          </p:nvPr>
        </p:nvSpPr>
        <p:spPr>
          <a:xfrm>
            <a:off x="627017" y="1158240"/>
            <a:ext cx="8429897" cy="5129349"/>
          </a:xfrm>
        </p:spPr>
        <p:txBody>
          <a:bodyPr/>
          <a:lstStyle/>
          <a:p>
            <a:pPr rtl="1"/>
            <a:r>
              <a:rPr lang="fa-IR" dirty="0" smtClean="0">
                <a:cs typeface="B Nazanin" panose="00000400000000000000" pitchFamily="2" charset="-78"/>
              </a:rPr>
              <a:t>تهیه پروژه رغبت تحصلی </a:t>
            </a:r>
          </a:p>
          <a:p>
            <a:pPr rtl="1"/>
            <a:r>
              <a:rPr lang="fa-IR" dirty="0" smtClean="0">
                <a:cs typeface="B Nazanin" panose="00000400000000000000" pitchFamily="2" charset="-78"/>
              </a:rPr>
              <a:t>جدول گانت</a:t>
            </a:r>
          </a:p>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945552529"/>
              </p:ext>
            </p:extLst>
          </p:nvPr>
        </p:nvGraphicFramePr>
        <p:xfrm>
          <a:off x="1114696" y="1898472"/>
          <a:ext cx="8055430" cy="5266536"/>
        </p:xfrm>
        <a:graphic>
          <a:graphicData uri="http://schemas.openxmlformats.org/drawingml/2006/table">
            <a:tbl>
              <a:tblPr firstRow="1" bandRow="1">
                <a:tableStyleId>{5C22544A-7EE6-4342-B048-85BDC9FD1C3A}</a:tableStyleId>
              </a:tblPr>
              <a:tblGrid>
                <a:gridCol w="290378">
                  <a:extLst>
                    <a:ext uri="{9D8B030D-6E8A-4147-A177-3AD203B41FA5}">
                      <a16:colId xmlns:a16="http://schemas.microsoft.com/office/drawing/2014/main" xmlns="" val="3771074780"/>
                    </a:ext>
                  </a:extLst>
                </a:gridCol>
                <a:gridCol w="331866">
                  <a:extLst>
                    <a:ext uri="{9D8B030D-6E8A-4147-A177-3AD203B41FA5}">
                      <a16:colId xmlns:a16="http://schemas.microsoft.com/office/drawing/2014/main" xmlns="" val="1416516440"/>
                    </a:ext>
                  </a:extLst>
                </a:gridCol>
                <a:gridCol w="348459">
                  <a:extLst>
                    <a:ext uri="{9D8B030D-6E8A-4147-A177-3AD203B41FA5}">
                      <a16:colId xmlns:a16="http://schemas.microsoft.com/office/drawing/2014/main" xmlns="" val="2117257496"/>
                    </a:ext>
                  </a:extLst>
                </a:gridCol>
                <a:gridCol w="389941">
                  <a:extLst>
                    <a:ext uri="{9D8B030D-6E8A-4147-A177-3AD203B41FA5}">
                      <a16:colId xmlns:a16="http://schemas.microsoft.com/office/drawing/2014/main" xmlns="" val="2308965144"/>
                    </a:ext>
                  </a:extLst>
                </a:gridCol>
                <a:gridCol w="389942">
                  <a:extLst>
                    <a:ext uri="{9D8B030D-6E8A-4147-A177-3AD203B41FA5}">
                      <a16:colId xmlns:a16="http://schemas.microsoft.com/office/drawing/2014/main" xmlns="" val="2272259493"/>
                    </a:ext>
                  </a:extLst>
                </a:gridCol>
                <a:gridCol w="398239">
                  <a:extLst>
                    <a:ext uri="{9D8B030D-6E8A-4147-A177-3AD203B41FA5}">
                      <a16:colId xmlns:a16="http://schemas.microsoft.com/office/drawing/2014/main" xmlns="" val="1416920914"/>
                    </a:ext>
                  </a:extLst>
                </a:gridCol>
                <a:gridCol w="398238">
                  <a:extLst>
                    <a:ext uri="{9D8B030D-6E8A-4147-A177-3AD203B41FA5}">
                      <a16:colId xmlns:a16="http://schemas.microsoft.com/office/drawing/2014/main" xmlns="" val="3289468241"/>
                    </a:ext>
                  </a:extLst>
                </a:gridCol>
                <a:gridCol w="456316">
                  <a:extLst>
                    <a:ext uri="{9D8B030D-6E8A-4147-A177-3AD203B41FA5}">
                      <a16:colId xmlns:a16="http://schemas.microsoft.com/office/drawing/2014/main" xmlns="" val="1092746881"/>
                    </a:ext>
                  </a:extLst>
                </a:gridCol>
                <a:gridCol w="348459">
                  <a:extLst>
                    <a:ext uri="{9D8B030D-6E8A-4147-A177-3AD203B41FA5}">
                      <a16:colId xmlns:a16="http://schemas.microsoft.com/office/drawing/2014/main" xmlns="" val="2285610075"/>
                    </a:ext>
                  </a:extLst>
                </a:gridCol>
                <a:gridCol w="3940538">
                  <a:extLst>
                    <a:ext uri="{9D8B030D-6E8A-4147-A177-3AD203B41FA5}">
                      <a16:colId xmlns:a16="http://schemas.microsoft.com/office/drawing/2014/main" xmlns="" val="627177937"/>
                    </a:ext>
                  </a:extLst>
                </a:gridCol>
                <a:gridCol w="763054">
                  <a:extLst>
                    <a:ext uri="{9D8B030D-6E8A-4147-A177-3AD203B41FA5}">
                      <a16:colId xmlns:a16="http://schemas.microsoft.com/office/drawing/2014/main" xmlns="" val="2654463052"/>
                    </a:ext>
                  </a:extLst>
                </a:gridCol>
              </a:tblGrid>
              <a:tr h="477288">
                <a:tc gridSpan="9">
                  <a:txBody>
                    <a:bodyPr/>
                    <a:lstStyle/>
                    <a:p>
                      <a:pPr algn="ctr" rtl="1"/>
                      <a:r>
                        <a:rPr lang="fa-IR" dirty="0" smtClean="0">
                          <a:cs typeface="B Nazanin" panose="00000400000000000000" pitchFamily="2" charset="-78"/>
                        </a:rPr>
                        <a:t>زمان انجام فعالیت به روز/</a:t>
                      </a:r>
                      <a:r>
                        <a:rPr lang="fa-IR" dirty="0" smtClean="0">
                          <a:solidFill>
                            <a:srgbClr val="FF0000"/>
                          </a:solidFill>
                          <a:cs typeface="B Nazanin" panose="00000400000000000000" pitchFamily="2" charset="-78"/>
                        </a:rPr>
                        <a:t>هفته</a:t>
                      </a:r>
                      <a:r>
                        <a:rPr lang="fa-IR" dirty="0" smtClean="0">
                          <a:cs typeface="B Nazanin" panose="00000400000000000000" pitchFamily="2" charset="-78"/>
                        </a:rPr>
                        <a:t>/ماه و....</a:t>
                      </a:r>
                      <a:endParaRPr lang="en-US" dirty="0">
                        <a:cs typeface="B Nazanin" panose="00000400000000000000" pitchFamily="2" charset="-78"/>
                      </a:endParaRPr>
                    </a:p>
                  </a:txBody>
                  <a:tcPr>
                    <a:lnR w="12700" cap="flat" cmpd="sng" algn="ctr">
                      <a:solidFill>
                        <a:schemeClr val="tx1"/>
                      </a:solidFill>
                      <a:prstDash val="solid"/>
                      <a:round/>
                      <a:headEnd type="none" w="med" len="med"/>
                      <a:tailEnd type="none" w="med" len="med"/>
                    </a:lnR>
                  </a:tcPr>
                </a:tc>
                <a:tc hMerge="1">
                  <a:txBody>
                    <a:bodyPr/>
                    <a:lstStyle/>
                    <a:p>
                      <a:endParaRPr lang="en-US"/>
                    </a:p>
                  </a:txBody>
                  <a:tcPr>
                    <a:lnR w="12700" cap="flat" cmpd="sng" algn="ctr">
                      <a:solidFill>
                        <a:schemeClr val="tx1"/>
                      </a:solidFill>
                      <a:prstDash val="solid"/>
                      <a:round/>
                      <a:headEnd type="none" w="med" len="med"/>
                      <a:tailEnd type="none" w="med" len="med"/>
                    </a:lnR>
                  </a:tcPr>
                </a:tc>
                <a:tc hMerge="1">
                  <a:txBody>
                    <a:bodyPr/>
                    <a:lstStyle/>
                    <a:p>
                      <a:endParaRPr lang="en-US" dirty="0"/>
                    </a:p>
                  </a:txBody>
                  <a:tcPr>
                    <a:lnR w="12700" cap="flat" cmpd="sng" algn="ctr">
                      <a:solidFill>
                        <a:schemeClr val="tx1"/>
                      </a:solidFill>
                      <a:prstDash val="solid"/>
                      <a:round/>
                      <a:headEnd type="none" w="med" len="med"/>
                      <a:tailEnd type="none" w="med" len="med"/>
                    </a:lnR>
                  </a:tcPr>
                </a:tc>
                <a:tc hMerge="1">
                  <a:txBody>
                    <a:bodyPr/>
                    <a:lstStyle/>
                    <a:p>
                      <a:endParaRPr lang="en-US"/>
                    </a:p>
                  </a:txBody>
                  <a:tcPr>
                    <a:lnR w="12700" cap="flat" cmpd="sng" algn="ctr">
                      <a:solidFill>
                        <a:schemeClr val="tx1"/>
                      </a:solidFill>
                      <a:prstDash val="solid"/>
                      <a:round/>
                      <a:headEnd type="none" w="med" len="med"/>
                      <a:tailEnd type="none" w="med" len="med"/>
                    </a:lnR>
                  </a:tcPr>
                </a:tc>
                <a:tc hMerge="1">
                  <a:txBody>
                    <a:bodyPr/>
                    <a:lstStyle/>
                    <a:p>
                      <a:endParaRPr lang="en-US"/>
                    </a:p>
                  </a:txBody>
                  <a:tcPr>
                    <a:lnR w="12700" cap="flat" cmpd="sng" algn="ctr">
                      <a:solidFill>
                        <a:schemeClr val="tx1"/>
                      </a:solidFill>
                      <a:prstDash val="solid"/>
                      <a:round/>
                      <a:headEnd type="none" w="med" len="med"/>
                      <a:tailEnd type="none" w="med" len="med"/>
                    </a:lnR>
                  </a:tcPr>
                </a:tc>
                <a:tc hMerge="1">
                  <a:txBody>
                    <a:bodyPr/>
                    <a:lstStyle/>
                    <a:p>
                      <a:endParaRPr lang="en-US"/>
                    </a:p>
                  </a:txBody>
                  <a:tcPr>
                    <a:lnR w="12700" cap="flat" cmpd="sng" algn="ctr">
                      <a:solidFill>
                        <a:schemeClr val="tx1"/>
                      </a:solidFill>
                      <a:prstDash val="solid"/>
                      <a:round/>
                      <a:headEnd type="none" w="med" len="med"/>
                      <a:tailEnd type="none" w="med" len="med"/>
                    </a:lnR>
                  </a:tcPr>
                </a:tc>
                <a:tc hMerge="1">
                  <a:txBody>
                    <a:bodyPr/>
                    <a:lstStyle/>
                    <a:p>
                      <a:endParaRPr lang="en-US" dirty="0"/>
                    </a:p>
                  </a:txBody>
                  <a:tcPr>
                    <a:lnR w="12700" cap="flat" cmpd="sng" algn="ctr">
                      <a:solidFill>
                        <a:schemeClr val="tx1"/>
                      </a:solidFill>
                      <a:prstDash val="solid"/>
                      <a:round/>
                      <a:headEnd type="none" w="med" len="med"/>
                      <a:tailEnd type="none" w="med" len="med"/>
                    </a:lnR>
                  </a:tcPr>
                </a:tc>
                <a:tc hMerge="1">
                  <a:txBody>
                    <a:bodyPr/>
                    <a:lstStyle/>
                    <a:p>
                      <a:endParaRPr lang="en-US"/>
                    </a:p>
                  </a:txBody>
                  <a:tcPr>
                    <a:lnR w="12700" cap="flat" cmpd="sng" algn="ctr">
                      <a:solidFill>
                        <a:schemeClr val="tx1"/>
                      </a:solidFill>
                      <a:prstDash val="solid"/>
                      <a:round/>
                      <a:headEnd type="none" w="med" len="med"/>
                      <a:tailEnd type="none" w="med" len="med"/>
                    </a:lnR>
                  </a:tcPr>
                </a:tc>
                <a:tc hMerge="1">
                  <a:txBody>
                    <a:bodyPr/>
                    <a:lstStyle/>
                    <a:p>
                      <a:endParaRPr lang="en-US" dirty="0"/>
                    </a:p>
                  </a:txBody>
                  <a:tcPr>
                    <a:lnR w="12700" cap="flat" cmpd="sng" algn="ctr">
                      <a:solidFill>
                        <a:schemeClr val="tx1"/>
                      </a:solidFill>
                      <a:prstDash val="solid"/>
                      <a:round/>
                      <a:headEnd type="none" w="med" len="med"/>
                      <a:tailEnd type="none" w="med" len="med"/>
                    </a:lnR>
                  </a:tcPr>
                </a:tc>
                <a:tc>
                  <a:txBody>
                    <a:bodyPr/>
                    <a:lstStyle/>
                    <a:p>
                      <a:pPr algn="ctr"/>
                      <a:r>
                        <a:rPr lang="fa-IR" dirty="0" smtClean="0">
                          <a:cs typeface="B Nazanin" panose="00000400000000000000" pitchFamily="2" charset="-78"/>
                        </a:rPr>
                        <a:t>عنوان فعایت</a:t>
                      </a:r>
                      <a:endParaRPr lang="en-US" dirty="0">
                        <a:cs typeface="B Nazanin" panose="00000400000000000000" pitchFamily="2" charset="-78"/>
                      </a:endParaRPr>
                    </a:p>
                  </a:txBody>
                  <a:tcPr>
                    <a:lnL w="12700" cap="flat" cmpd="sng" algn="ctr">
                      <a:solidFill>
                        <a:schemeClr val="tx1"/>
                      </a:solidFill>
                      <a:prstDash val="solid"/>
                      <a:round/>
                      <a:headEnd type="none" w="med" len="med"/>
                      <a:tailEnd type="none" w="med" len="med"/>
                    </a:lnL>
                  </a:tcPr>
                </a:tc>
                <a:tc>
                  <a:txBody>
                    <a:bodyPr/>
                    <a:lstStyle/>
                    <a:p>
                      <a:pPr algn="ctr"/>
                      <a:r>
                        <a:rPr lang="fa-IR" dirty="0" smtClean="0">
                          <a:cs typeface="B Nazanin" panose="00000400000000000000" pitchFamily="2" charset="-78"/>
                        </a:rPr>
                        <a:t>ردیف</a:t>
                      </a:r>
                      <a:endParaRPr lang="en-US" dirty="0">
                        <a:cs typeface="B Nazanin" panose="00000400000000000000" pitchFamily="2" charset="-78"/>
                      </a:endParaRPr>
                    </a:p>
                  </a:txBody>
                  <a:tcPr/>
                </a:tc>
                <a:extLst>
                  <a:ext uri="{0D108BD9-81ED-4DB2-BD59-A6C34878D82A}">
                    <a16:rowId xmlns:a16="http://schemas.microsoft.com/office/drawing/2014/main" xmlns="" val="3659407321"/>
                  </a:ext>
                </a:extLst>
              </a:tr>
              <a:tr h="451036">
                <a:tc>
                  <a:txBody>
                    <a:bodyPr/>
                    <a:lstStyle/>
                    <a:p>
                      <a:r>
                        <a:rPr lang="fa-IR" dirty="0" smtClean="0">
                          <a:cs typeface="B Nazanin" panose="00000400000000000000" pitchFamily="2" charset="-78"/>
                        </a:rPr>
                        <a:t>9</a:t>
                      </a:r>
                      <a:endParaRPr lang="en-US" dirty="0">
                        <a:cs typeface="B Nazanin" panose="00000400000000000000" pitchFamily="2" charset="-78"/>
                      </a:endParaRPr>
                    </a:p>
                  </a:txBody>
                  <a:tcPr/>
                </a:tc>
                <a:tc>
                  <a:txBody>
                    <a:bodyPr/>
                    <a:lstStyle/>
                    <a:p>
                      <a:r>
                        <a:rPr lang="fa-IR" dirty="0" smtClean="0">
                          <a:cs typeface="B Nazanin" panose="00000400000000000000" pitchFamily="2" charset="-78"/>
                        </a:rPr>
                        <a:t>8</a:t>
                      </a:r>
                      <a:endParaRPr lang="en-US" dirty="0">
                        <a:cs typeface="B Nazanin" panose="00000400000000000000" pitchFamily="2" charset="-78"/>
                      </a:endParaRPr>
                    </a:p>
                  </a:txBody>
                  <a:tcPr/>
                </a:tc>
                <a:tc>
                  <a:txBody>
                    <a:bodyPr/>
                    <a:lstStyle/>
                    <a:p>
                      <a:r>
                        <a:rPr lang="fa-IR" dirty="0" smtClean="0">
                          <a:cs typeface="B Nazanin" panose="00000400000000000000" pitchFamily="2" charset="-78"/>
                        </a:rPr>
                        <a:t>7</a:t>
                      </a:r>
                      <a:endParaRPr lang="en-US" dirty="0">
                        <a:cs typeface="B Nazanin" panose="00000400000000000000" pitchFamily="2" charset="-78"/>
                      </a:endParaRPr>
                    </a:p>
                  </a:txBody>
                  <a:tcPr/>
                </a:tc>
                <a:tc>
                  <a:txBody>
                    <a:bodyPr/>
                    <a:lstStyle/>
                    <a:p>
                      <a:r>
                        <a:rPr lang="fa-IR" dirty="0" smtClean="0">
                          <a:cs typeface="B Nazanin" panose="00000400000000000000" pitchFamily="2" charset="-78"/>
                        </a:rPr>
                        <a:t>6</a:t>
                      </a:r>
                      <a:endParaRPr lang="en-US" dirty="0">
                        <a:cs typeface="B Nazanin" panose="00000400000000000000" pitchFamily="2" charset="-78"/>
                      </a:endParaRPr>
                    </a:p>
                  </a:txBody>
                  <a:tcPr/>
                </a:tc>
                <a:tc>
                  <a:txBody>
                    <a:bodyPr/>
                    <a:lstStyle/>
                    <a:p>
                      <a:r>
                        <a:rPr lang="fa-IR" dirty="0" smtClean="0">
                          <a:cs typeface="B Nazanin" panose="00000400000000000000" pitchFamily="2" charset="-78"/>
                        </a:rPr>
                        <a:t>5</a:t>
                      </a:r>
                      <a:endParaRPr lang="en-US" dirty="0">
                        <a:cs typeface="B Nazanin" panose="00000400000000000000" pitchFamily="2" charset="-78"/>
                      </a:endParaRPr>
                    </a:p>
                  </a:txBody>
                  <a:tcPr/>
                </a:tc>
                <a:tc>
                  <a:txBody>
                    <a:bodyPr/>
                    <a:lstStyle/>
                    <a:p>
                      <a:r>
                        <a:rPr lang="fa-IR" dirty="0" smtClean="0">
                          <a:cs typeface="B Nazanin" panose="00000400000000000000" pitchFamily="2" charset="-78"/>
                        </a:rPr>
                        <a:t>4</a:t>
                      </a:r>
                      <a:endParaRPr lang="en-US" dirty="0">
                        <a:cs typeface="B Nazanin" panose="00000400000000000000" pitchFamily="2" charset="-78"/>
                      </a:endParaRPr>
                    </a:p>
                  </a:txBody>
                  <a:tcPr/>
                </a:tc>
                <a:tc>
                  <a:txBody>
                    <a:bodyPr/>
                    <a:lstStyle/>
                    <a:p>
                      <a:r>
                        <a:rPr lang="fa-IR" dirty="0" smtClean="0">
                          <a:cs typeface="B Nazanin" panose="00000400000000000000" pitchFamily="2" charset="-78"/>
                        </a:rPr>
                        <a:t>3</a:t>
                      </a:r>
                      <a:endParaRPr lang="en-US" dirty="0">
                        <a:cs typeface="B Nazanin" panose="00000400000000000000" pitchFamily="2" charset="-78"/>
                      </a:endParaRPr>
                    </a:p>
                  </a:txBody>
                  <a:tcPr/>
                </a:tc>
                <a:tc>
                  <a:txBody>
                    <a:bodyPr/>
                    <a:lstStyle/>
                    <a:p>
                      <a:r>
                        <a:rPr lang="fa-IR" dirty="0" smtClean="0">
                          <a:cs typeface="B Nazanin" panose="00000400000000000000" pitchFamily="2" charset="-78"/>
                        </a:rPr>
                        <a:t>2</a:t>
                      </a:r>
                      <a:endParaRPr lang="en-US" dirty="0">
                        <a:cs typeface="B Nazanin" panose="00000400000000000000" pitchFamily="2" charset="-78"/>
                      </a:endParaRPr>
                    </a:p>
                  </a:txBody>
                  <a:tcPr/>
                </a:tc>
                <a:tc>
                  <a:txBody>
                    <a:bodyPr/>
                    <a:lstStyle/>
                    <a:p>
                      <a:r>
                        <a:rPr lang="fa-IR" dirty="0" smtClean="0">
                          <a:cs typeface="B Nazanin" panose="00000400000000000000" pitchFamily="2" charset="-78"/>
                        </a:rPr>
                        <a:t>1</a:t>
                      </a:r>
                      <a:endParaRPr lang="en-US" dirty="0">
                        <a:cs typeface="B Nazanin" panose="00000400000000000000" pitchFamily="2" charset="-78"/>
                      </a:endParaRPr>
                    </a:p>
                  </a:txBody>
                  <a:tcPr>
                    <a:lnR w="12700" cap="flat" cmpd="sng" algn="ctr">
                      <a:solidFill>
                        <a:schemeClr val="tx1"/>
                      </a:solidFill>
                      <a:prstDash val="solid"/>
                      <a:round/>
                      <a:headEnd type="none" w="med" len="med"/>
                      <a:tailEnd type="none" w="med" len="med"/>
                    </a:lnR>
                  </a:tcPr>
                </a:tc>
                <a:tc>
                  <a:txBody>
                    <a:bodyPr/>
                    <a:lstStyle/>
                    <a:p>
                      <a:pPr algn="r" rtl="1"/>
                      <a:endParaRPr lang="en-US" dirty="0">
                        <a:cs typeface="B Nazanin" panose="00000400000000000000" pitchFamily="2" charset="-78"/>
                      </a:endParaRPr>
                    </a:p>
                  </a:txBody>
                  <a:tcPr>
                    <a:lnL w="12700" cap="flat" cmpd="sng" algn="ctr">
                      <a:solidFill>
                        <a:schemeClr val="tx1"/>
                      </a:solidFill>
                      <a:prstDash val="solid"/>
                      <a:round/>
                      <a:headEnd type="none" w="med" len="med"/>
                      <a:tailEnd type="none" w="med" len="med"/>
                    </a:lnL>
                  </a:tcPr>
                </a:tc>
                <a:tc>
                  <a:txBody>
                    <a:bodyPr/>
                    <a:lstStyle/>
                    <a:p>
                      <a:endParaRPr lang="en-US" dirty="0">
                        <a:cs typeface="B Nazanin" panose="00000400000000000000" pitchFamily="2" charset="-78"/>
                      </a:endParaRPr>
                    </a:p>
                  </a:txBody>
                  <a:tcPr/>
                </a:tc>
                <a:extLst>
                  <a:ext uri="{0D108BD9-81ED-4DB2-BD59-A6C34878D82A}">
                    <a16:rowId xmlns:a16="http://schemas.microsoft.com/office/drawing/2014/main" xmlns="" val="1421797015"/>
                  </a:ext>
                </a:extLst>
              </a:tr>
              <a:tr h="451036">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dirty="0">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pPr algn="ctr" rtl="1"/>
                      <a:r>
                        <a:rPr lang="fa-IR" dirty="0" smtClean="0">
                          <a:cs typeface="B Nazanin" panose="00000400000000000000" pitchFamily="2" charset="-78"/>
                        </a:rPr>
                        <a:t>*</a:t>
                      </a:r>
                      <a:endParaRPr lang="en-US" dirty="0">
                        <a:cs typeface="B Nazanin" panose="00000400000000000000" pitchFamily="2" charset="-78"/>
                      </a:endParaRPr>
                    </a:p>
                  </a:txBody>
                  <a:tcPr>
                    <a:lnR w="12700" cap="flat" cmpd="sng" algn="ctr">
                      <a:solidFill>
                        <a:schemeClr val="tx1"/>
                      </a:solidFill>
                      <a:prstDash val="solid"/>
                      <a:round/>
                      <a:headEnd type="none" w="med" len="med"/>
                      <a:tailEnd type="none" w="med" len="med"/>
                    </a:lnR>
                  </a:tcPr>
                </a:tc>
                <a:tc>
                  <a:txBody>
                    <a:bodyPr/>
                    <a:lstStyle/>
                    <a:p>
                      <a:pPr marL="0" marR="0" lvl="0" indent="0" algn="r" defTabSz="4572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smtClean="0">
                          <a:ln>
                            <a:noFill/>
                          </a:ln>
                          <a:solidFill>
                            <a:prstClr val="black"/>
                          </a:solidFill>
                          <a:effectLst/>
                          <a:uLnTx/>
                          <a:uFillTx/>
                          <a:latin typeface="+mn-lt"/>
                          <a:ea typeface="+mn-ea"/>
                          <a:cs typeface="B Nazanin" panose="00000400000000000000" pitchFamily="2" charset="-78"/>
                        </a:rPr>
                        <a:t>آماده کردن آزمون وجدول های آن</a:t>
                      </a:r>
                      <a:endParaRPr kumimoji="0" lang="en-US" sz="1800" b="0" i="0" u="none" strike="noStrike" kern="1200" cap="none" spc="0" normalizeH="0" baseline="0" noProof="0" dirty="0">
                        <a:ln>
                          <a:noFill/>
                        </a:ln>
                        <a:solidFill>
                          <a:prstClr val="black"/>
                        </a:solidFill>
                        <a:effectLst/>
                        <a:uLnTx/>
                        <a:uFillTx/>
                        <a:latin typeface="+mn-lt"/>
                        <a:ea typeface="+mn-ea"/>
                        <a:cs typeface="B Nazanin" panose="00000400000000000000" pitchFamily="2" charset="-78"/>
                      </a:endParaRPr>
                    </a:p>
                  </a:txBody>
                  <a:tcPr>
                    <a:lnL w="12700" cap="flat" cmpd="sng" algn="ctr">
                      <a:solidFill>
                        <a:schemeClr val="tx1"/>
                      </a:solidFill>
                      <a:prstDash val="solid"/>
                      <a:round/>
                      <a:headEnd type="none" w="med" len="med"/>
                      <a:tailEnd type="none" w="med" len="med"/>
                    </a:lnL>
                  </a:tcPr>
                </a:tc>
                <a:tc>
                  <a:txBody>
                    <a:bodyPr/>
                    <a:lstStyle/>
                    <a:p>
                      <a:r>
                        <a:rPr lang="fa-IR" dirty="0" smtClean="0">
                          <a:cs typeface="B Nazanin" panose="00000400000000000000" pitchFamily="2" charset="-78"/>
                        </a:rPr>
                        <a:t>1</a:t>
                      </a:r>
                      <a:endParaRPr lang="en-US" dirty="0">
                        <a:cs typeface="B Nazanin" panose="00000400000000000000" pitchFamily="2" charset="-78"/>
                      </a:endParaRPr>
                    </a:p>
                  </a:txBody>
                  <a:tcPr/>
                </a:tc>
                <a:extLst>
                  <a:ext uri="{0D108BD9-81ED-4DB2-BD59-A6C34878D82A}">
                    <a16:rowId xmlns:a16="http://schemas.microsoft.com/office/drawing/2014/main" xmlns="" val="3676068844"/>
                  </a:ext>
                </a:extLst>
              </a:tr>
              <a:tr h="451036">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pPr algn="ctr" rtl="1"/>
                      <a:r>
                        <a:rPr lang="fa-IR" dirty="0" smtClean="0">
                          <a:cs typeface="B Nazanin" panose="00000400000000000000" pitchFamily="2" charset="-78"/>
                        </a:rPr>
                        <a:t>*</a:t>
                      </a:r>
                      <a:endParaRPr lang="en-US" dirty="0">
                        <a:cs typeface="B Nazanin" panose="00000400000000000000" pitchFamily="2" charset="-78"/>
                      </a:endParaRPr>
                    </a:p>
                  </a:txBody>
                  <a:tcPr/>
                </a:tc>
                <a:tc>
                  <a:txBody>
                    <a:bodyPr/>
                    <a:lstStyle/>
                    <a:p>
                      <a:endParaRPr lang="en-US">
                        <a:cs typeface="B Nazanin" panose="00000400000000000000" pitchFamily="2" charset="-78"/>
                      </a:endParaRPr>
                    </a:p>
                  </a:txBody>
                  <a:tcPr>
                    <a:lnR w="12700" cap="flat" cmpd="sng" algn="ctr">
                      <a:solidFill>
                        <a:schemeClr val="tx1"/>
                      </a:solidFill>
                      <a:prstDash val="solid"/>
                      <a:round/>
                      <a:headEnd type="none" w="med" len="med"/>
                      <a:tailEnd type="none" w="med" len="med"/>
                    </a:lnR>
                  </a:tcPr>
                </a:tc>
                <a:tc>
                  <a:txBody>
                    <a:bodyPr/>
                    <a:lstStyle/>
                    <a:p>
                      <a:pPr algn="r" rtl="1"/>
                      <a:r>
                        <a:rPr lang="fa-IR" dirty="0" smtClean="0">
                          <a:cs typeface="B Nazanin" panose="00000400000000000000" pitchFamily="2" charset="-78"/>
                        </a:rPr>
                        <a:t>تعیین</a:t>
                      </a:r>
                      <a:r>
                        <a:rPr lang="fa-IR" baseline="0" dirty="0" smtClean="0">
                          <a:cs typeface="B Nazanin" panose="00000400000000000000" pitchFamily="2" charset="-78"/>
                        </a:rPr>
                        <a:t> آزمون شونده</a:t>
                      </a:r>
                      <a:endParaRPr lang="en-US" dirty="0">
                        <a:cs typeface="B Nazanin" panose="00000400000000000000" pitchFamily="2" charset="-78"/>
                      </a:endParaRPr>
                    </a:p>
                  </a:txBody>
                  <a:tcPr>
                    <a:lnL w="12700" cap="flat" cmpd="sng" algn="ctr">
                      <a:solidFill>
                        <a:schemeClr val="tx1"/>
                      </a:solidFill>
                      <a:prstDash val="solid"/>
                      <a:round/>
                      <a:headEnd type="none" w="med" len="med"/>
                      <a:tailEnd type="none" w="med" len="med"/>
                    </a:lnL>
                  </a:tcPr>
                </a:tc>
                <a:tc>
                  <a:txBody>
                    <a:bodyPr/>
                    <a:lstStyle/>
                    <a:p>
                      <a:r>
                        <a:rPr lang="fa-IR" dirty="0" smtClean="0">
                          <a:cs typeface="B Nazanin" panose="00000400000000000000" pitchFamily="2" charset="-78"/>
                        </a:rPr>
                        <a:t>2</a:t>
                      </a:r>
                      <a:endParaRPr lang="en-US" dirty="0">
                        <a:cs typeface="B Nazanin" panose="00000400000000000000" pitchFamily="2" charset="-78"/>
                      </a:endParaRPr>
                    </a:p>
                  </a:txBody>
                  <a:tcPr/>
                </a:tc>
                <a:extLst>
                  <a:ext uri="{0D108BD9-81ED-4DB2-BD59-A6C34878D82A}">
                    <a16:rowId xmlns:a16="http://schemas.microsoft.com/office/drawing/2014/main" xmlns="" val="1498378669"/>
                  </a:ext>
                </a:extLst>
              </a:tr>
              <a:tr h="451036">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pPr algn="ctr" rtl="1"/>
                      <a:r>
                        <a:rPr lang="fa-IR" dirty="0" smtClean="0">
                          <a:cs typeface="B Nazanin" panose="00000400000000000000" pitchFamily="2" charset="-78"/>
                        </a:rPr>
                        <a:t>*</a:t>
                      </a:r>
                      <a:endParaRPr lang="en-US" dirty="0">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lnR w="12700" cap="flat" cmpd="sng" algn="ctr">
                      <a:solidFill>
                        <a:schemeClr val="tx1"/>
                      </a:solidFill>
                      <a:prstDash val="solid"/>
                      <a:round/>
                      <a:headEnd type="none" w="med" len="med"/>
                      <a:tailEnd type="none" w="med" len="med"/>
                    </a:lnR>
                  </a:tcPr>
                </a:tc>
                <a:tc>
                  <a:txBody>
                    <a:bodyPr/>
                    <a:lstStyle/>
                    <a:p>
                      <a:pPr algn="r" rtl="1"/>
                      <a:r>
                        <a:rPr lang="fa-IR" dirty="0" smtClean="0">
                          <a:cs typeface="B Nazanin" panose="00000400000000000000" pitchFamily="2" charset="-78"/>
                        </a:rPr>
                        <a:t>تعیین</a:t>
                      </a:r>
                      <a:r>
                        <a:rPr lang="fa-IR" baseline="0" dirty="0" smtClean="0">
                          <a:cs typeface="B Nazanin" panose="00000400000000000000" pitchFamily="2" charset="-78"/>
                        </a:rPr>
                        <a:t> زمان اجرا</a:t>
                      </a:r>
                      <a:endParaRPr lang="en-US" dirty="0">
                        <a:cs typeface="B Nazanin" panose="00000400000000000000" pitchFamily="2" charset="-78"/>
                      </a:endParaRPr>
                    </a:p>
                  </a:txBody>
                  <a:tcPr>
                    <a:lnL w="12700" cap="flat" cmpd="sng" algn="ctr">
                      <a:solidFill>
                        <a:schemeClr val="tx1"/>
                      </a:solidFill>
                      <a:prstDash val="solid"/>
                      <a:round/>
                      <a:headEnd type="none" w="med" len="med"/>
                      <a:tailEnd type="none" w="med" len="med"/>
                    </a:lnL>
                  </a:tcPr>
                </a:tc>
                <a:tc>
                  <a:txBody>
                    <a:bodyPr/>
                    <a:lstStyle/>
                    <a:p>
                      <a:r>
                        <a:rPr lang="fa-IR" dirty="0" smtClean="0">
                          <a:cs typeface="B Nazanin" panose="00000400000000000000" pitchFamily="2" charset="-78"/>
                        </a:rPr>
                        <a:t>3</a:t>
                      </a:r>
                      <a:endParaRPr lang="en-US" dirty="0">
                        <a:cs typeface="B Nazanin" panose="00000400000000000000" pitchFamily="2" charset="-78"/>
                      </a:endParaRPr>
                    </a:p>
                  </a:txBody>
                  <a:tcPr/>
                </a:tc>
                <a:extLst>
                  <a:ext uri="{0D108BD9-81ED-4DB2-BD59-A6C34878D82A}">
                    <a16:rowId xmlns:a16="http://schemas.microsoft.com/office/drawing/2014/main" xmlns="" val="2920506678"/>
                  </a:ext>
                </a:extLst>
              </a:tr>
              <a:tr h="451036">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pPr algn="ctr" rtl="1"/>
                      <a:r>
                        <a:rPr lang="fa-IR" dirty="0" smtClean="0">
                          <a:cs typeface="B Nazanin" panose="00000400000000000000" pitchFamily="2" charset="-78"/>
                        </a:rPr>
                        <a:t>*</a:t>
                      </a:r>
                      <a:endParaRPr lang="en-US" dirty="0">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lnR w="12700" cap="flat" cmpd="sng" algn="ctr">
                      <a:solidFill>
                        <a:schemeClr val="tx1"/>
                      </a:solidFill>
                      <a:prstDash val="solid"/>
                      <a:round/>
                      <a:headEnd type="none" w="med" len="med"/>
                      <a:tailEnd type="none" w="med" len="med"/>
                    </a:lnR>
                  </a:tcPr>
                </a:tc>
                <a:tc>
                  <a:txBody>
                    <a:bodyPr/>
                    <a:lstStyle/>
                    <a:p>
                      <a:pPr algn="r" rtl="1"/>
                      <a:r>
                        <a:rPr lang="fa-IR" dirty="0" smtClean="0">
                          <a:cs typeface="B Nazanin" panose="00000400000000000000" pitchFamily="2" charset="-78"/>
                        </a:rPr>
                        <a:t>ملاقات واجرای آزمون</a:t>
                      </a:r>
                      <a:endParaRPr lang="en-US" dirty="0">
                        <a:cs typeface="B Nazanin" panose="00000400000000000000" pitchFamily="2" charset="-78"/>
                      </a:endParaRPr>
                    </a:p>
                  </a:txBody>
                  <a:tcPr>
                    <a:lnL w="12700" cap="flat" cmpd="sng" algn="ctr">
                      <a:solidFill>
                        <a:schemeClr val="tx1"/>
                      </a:solidFill>
                      <a:prstDash val="solid"/>
                      <a:round/>
                      <a:headEnd type="none" w="med" len="med"/>
                      <a:tailEnd type="none" w="med" len="med"/>
                    </a:lnL>
                  </a:tcPr>
                </a:tc>
                <a:tc>
                  <a:txBody>
                    <a:bodyPr/>
                    <a:lstStyle/>
                    <a:p>
                      <a:r>
                        <a:rPr lang="fa-IR" dirty="0" smtClean="0">
                          <a:cs typeface="B Nazanin" panose="00000400000000000000" pitchFamily="2" charset="-78"/>
                        </a:rPr>
                        <a:t>4</a:t>
                      </a:r>
                      <a:endParaRPr lang="en-US" dirty="0">
                        <a:cs typeface="B Nazanin" panose="00000400000000000000" pitchFamily="2" charset="-78"/>
                      </a:endParaRPr>
                    </a:p>
                  </a:txBody>
                  <a:tcPr/>
                </a:tc>
                <a:extLst>
                  <a:ext uri="{0D108BD9-81ED-4DB2-BD59-A6C34878D82A}">
                    <a16:rowId xmlns:a16="http://schemas.microsoft.com/office/drawing/2014/main" xmlns="" val="3621176300"/>
                  </a:ext>
                </a:extLst>
              </a:tr>
              <a:tr h="451036">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r>
                        <a:rPr lang="fa-IR" dirty="0" smtClean="0">
                          <a:cs typeface="B Nazanin" panose="00000400000000000000" pitchFamily="2" charset="-78"/>
                        </a:rPr>
                        <a:t>*</a:t>
                      </a:r>
                      <a:endParaRPr lang="en-US" dirty="0">
                        <a:cs typeface="B Nazanin" panose="00000400000000000000" pitchFamily="2" charset="-78"/>
                      </a:endParaRPr>
                    </a:p>
                  </a:txBody>
                  <a:tcPr/>
                </a:tc>
                <a:tc>
                  <a:txBody>
                    <a:bodyPr/>
                    <a:lstStyle/>
                    <a:p>
                      <a:r>
                        <a:rPr lang="fa-IR" dirty="0" smtClean="0">
                          <a:cs typeface="B Nazanin" panose="00000400000000000000" pitchFamily="2" charset="-78"/>
                        </a:rPr>
                        <a:t>*</a:t>
                      </a:r>
                      <a:endParaRPr lang="en-US" dirty="0">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tc>
                <a:tc>
                  <a:txBody>
                    <a:bodyPr/>
                    <a:lstStyle/>
                    <a:p>
                      <a:endParaRPr lang="en-US">
                        <a:cs typeface="B Nazanin" panose="00000400000000000000" pitchFamily="2" charset="-78"/>
                      </a:endParaRPr>
                    </a:p>
                  </a:txBody>
                  <a:tcPr>
                    <a:lnR w="12700" cap="flat" cmpd="sng" algn="ctr">
                      <a:solidFill>
                        <a:schemeClr val="tx1"/>
                      </a:solidFill>
                      <a:prstDash val="solid"/>
                      <a:round/>
                      <a:headEnd type="none" w="med" len="med"/>
                      <a:tailEnd type="none" w="med" len="med"/>
                    </a:lnR>
                  </a:tcPr>
                </a:tc>
                <a:tc>
                  <a:txBody>
                    <a:bodyPr/>
                    <a:lstStyle/>
                    <a:p>
                      <a:pPr algn="r" rtl="1"/>
                      <a:r>
                        <a:rPr lang="fa-IR" dirty="0" smtClean="0">
                          <a:cs typeface="B Nazanin" panose="00000400000000000000" pitchFamily="2" charset="-78"/>
                        </a:rPr>
                        <a:t>تحلیل،تفسیرونوشتن</a:t>
                      </a:r>
                      <a:r>
                        <a:rPr lang="fa-IR" baseline="0" dirty="0" smtClean="0">
                          <a:cs typeface="B Nazanin" panose="00000400000000000000" pitchFamily="2" charset="-78"/>
                        </a:rPr>
                        <a:t> گزارش</a:t>
                      </a:r>
                      <a:endParaRPr lang="en-US" dirty="0">
                        <a:cs typeface="B Nazanin" panose="00000400000000000000" pitchFamily="2" charset="-78"/>
                      </a:endParaRPr>
                    </a:p>
                  </a:txBody>
                  <a:tcPr>
                    <a:lnL w="12700" cap="flat" cmpd="sng" algn="ctr">
                      <a:solidFill>
                        <a:schemeClr val="tx1"/>
                      </a:solidFill>
                      <a:prstDash val="solid"/>
                      <a:round/>
                      <a:headEnd type="none" w="med" len="med"/>
                      <a:tailEnd type="none" w="med" len="med"/>
                    </a:lnL>
                  </a:tcPr>
                </a:tc>
                <a:tc>
                  <a:txBody>
                    <a:bodyPr/>
                    <a:lstStyle/>
                    <a:p>
                      <a:r>
                        <a:rPr lang="fa-IR" dirty="0" smtClean="0">
                          <a:cs typeface="B Nazanin" panose="00000400000000000000" pitchFamily="2" charset="-78"/>
                        </a:rPr>
                        <a:t>5</a:t>
                      </a:r>
                      <a:endParaRPr lang="en-US" dirty="0">
                        <a:cs typeface="B Nazanin" panose="00000400000000000000" pitchFamily="2" charset="-78"/>
                      </a:endParaRPr>
                    </a:p>
                  </a:txBody>
                  <a:tcPr/>
                </a:tc>
                <a:extLst>
                  <a:ext uri="{0D108BD9-81ED-4DB2-BD59-A6C34878D82A}">
                    <a16:rowId xmlns:a16="http://schemas.microsoft.com/office/drawing/2014/main" xmlns="" val="1646864738"/>
                  </a:ext>
                </a:extLst>
              </a:tr>
              <a:tr h="451036">
                <a:tc>
                  <a:txBody>
                    <a:bodyPr/>
                    <a:lstStyle/>
                    <a:p>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tc>
                <a:tc>
                  <a:txBody>
                    <a:bodyPr/>
                    <a:lstStyle/>
                    <a:p>
                      <a:r>
                        <a:rPr lang="fa-IR" dirty="0" smtClean="0">
                          <a:cs typeface="B Nazanin" panose="00000400000000000000" pitchFamily="2" charset="-78"/>
                        </a:rPr>
                        <a:t>*</a:t>
                      </a:r>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lnR w="12700" cap="flat" cmpd="sng" algn="ctr">
                      <a:solidFill>
                        <a:schemeClr val="tx1"/>
                      </a:solidFill>
                      <a:prstDash val="solid"/>
                      <a:round/>
                      <a:headEnd type="none" w="med" len="med"/>
                      <a:tailEnd type="none" w="med" len="med"/>
                    </a:lnR>
                  </a:tcPr>
                </a:tc>
                <a:tc>
                  <a:txBody>
                    <a:bodyPr/>
                    <a:lstStyle/>
                    <a:p>
                      <a:pPr algn="r" rtl="1"/>
                      <a:r>
                        <a:rPr lang="fa-IR" dirty="0" smtClean="0">
                          <a:cs typeface="B Nazanin" panose="00000400000000000000" pitchFamily="2" charset="-78"/>
                        </a:rPr>
                        <a:t>ارائه گزارش کتبی</a:t>
                      </a:r>
                      <a:endParaRPr lang="en-US" dirty="0">
                        <a:cs typeface="B Nazanin" panose="00000400000000000000" pitchFamily="2" charset="-78"/>
                      </a:endParaRPr>
                    </a:p>
                  </a:txBody>
                  <a:tcPr>
                    <a:lnL w="12700" cap="flat" cmpd="sng" algn="ctr">
                      <a:solidFill>
                        <a:schemeClr val="tx1"/>
                      </a:solidFill>
                      <a:prstDash val="solid"/>
                      <a:round/>
                      <a:headEnd type="none" w="med" len="med"/>
                      <a:tailEnd type="none" w="med" len="med"/>
                    </a:lnL>
                  </a:tcPr>
                </a:tc>
                <a:tc>
                  <a:txBody>
                    <a:bodyPr/>
                    <a:lstStyle/>
                    <a:p>
                      <a:r>
                        <a:rPr lang="fa-IR" dirty="0" smtClean="0">
                          <a:cs typeface="B Nazanin" panose="00000400000000000000" pitchFamily="2" charset="-78"/>
                        </a:rPr>
                        <a:t>6</a:t>
                      </a:r>
                      <a:endParaRPr lang="en-US" dirty="0">
                        <a:cs typeface="B Nazanin" panose="00000400000000000000" pitchFamily="2" charset="-78"/>
                      </a:endParaRPr>
                    </a:p>
                  </a:txBody>
                  <a:tcPr/>
                </a:tc>
                <a:extLst>
                  <a:ext uri="{0D108BD9-81ED-4DB2-BD59-A6C34878D82A}">
                    <a16:rowId xmlns:a16="http://schemas.microsoft.com/office/drawing/2014/main" xmlns="" val="1643158114"/>
                  </a:ext>
                </a:extLst>
              </a:tr>
              <a:tr h="451036">
                <a:tc>
                  <a:txBody>
                    <a:bodyPr/>
                    <a:lstStyle/>
                    <a:p>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tc>
                <a:tc>
                  <a:txBody>
                    <a:bodyPr/>
                    <a:lstStyle/>
                    <a:p>
                      <a:r>
                        <a:rPr lang="fa-IR" dirty="0" smtClean="0">
                          <a:cs typeface="B Nazanin" panose="00000400000000000000" pitchFamily="2" charset="-78"/>
                        </a:rPr>
                        <a:t>*</a:t>
                      </a:r>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lnR w="12700" cap="flat" cmpd="sng" algn="ctr">
                      <a:solidFill>
                        <a:schemeClr val="tx1"/>
                      </a:solidFill>
                      <a:prstDash val="solid"/>
                      <a:round/>
                      <a:headEnd type="none" w="med" len="med"/>
                      <a:tailEnd type="none" w="med" len="med"/>
                    </a:lnR>
                  </a:tcPr>
                </a:tc>
                <a:tc>
                  <a:txBody>
                    <a:bodyPr/>
                    <a:lstStyle/>
                    <a:p>
                      <a:pPr algn="r" rtl="1"/>
                      <a:r>
                        <a:rPr lang="fa-IR" dirty="0" smtClean="0">
                          <a:cs typeface="B Nazanin" panose="00000400000000000000" pitchFamily="2" charset="-78"/>
                        </a:rPr>
                        <a:t>دریافت گزارش برای انجام اصلاح ها وارئه مجدد</a:t>
                      </a:r>
                      <a:endParaRPr lang="en-US" dirty="0">
                        <a:cs typeface="B Nazanin" panose="00000400000000000000" pitchFamily="2" charset="-78"/>
                      </a:endParaRPr>
                    </a:p>
                  </a:txBody>
                  <a:tcPr>
                    <a:lnL w="12700" cap="flat" cmpd="sng" algn="ctr">
                      <a:solidFill>
                        <a:schemeClr val="tx1"/>
                      </a:solidFill>
                      <a:prstDash val="solid"/>
                      <a:round/>
                      <a:headEnd type="none" w="med" len="med"/>
                      <a:tailEnd type="none" w="med" len="med"/>
                    </a:lnL>
                  </a:tcPr>
                </a:tc>
                <a:tc>
                  <a:txBody>
                    <a:bodyPr/>
                    <a:lstStyle/>
                    <a:p>
                      <a:r>
                        <a:rPr lang="fa-IR" dirty="0" smtClean="0">
                          <a:cs typeface="B Nazanin" panose="00000400000000000000" pitchFamily="2" charset="-78"/>
                        </a:rPr>
                        <a:t>7</a:t>
                      </a:r>
                      <a:endParaRPr lang="en-US" dirty="0">
                        <a:cs typeface="B Nazanin" panose="00000400000000000000" pitchFamily="2" charset="-78"/>
                      </a:endParaRPr>
                    </a:p>
                  </a:txBody>
                  <a:tcPr/>
                </a:tc>
                <a:extLst>
                  <a:ext uri="{0D108BD9-81ED-4DB2-BD59-A6C34878D82A}">
                    <a16:rowId xmlns:a16="http://schemas.microsoft.com/office/drawing/2014/main" xmlns="" val="3587870164"/>
                  </a:ext>
                </a:extLst>
              </a:tr>
              <a:tr h="451036">
                <a:tc>
                  <a:txBody>
                    <a:bodyPr/>
                    <a:lstStyle/>
                    <a:p>
                      <a:r>
                        <a:rPr lang="fa-IR" dirty="0" smtClean="0">
                          <a:cs typeface="B Nazanin" panose="00000400000000000000" pitchFamily="2" charset="-78"/>
                        </a:rPr>
                        <a:t>*</a:t>
                      </a:r>
                      <a:endParaRPr lang="en-US" dirty="0">
                        <a:cs typeface="B Nazanin" panose="00000400000000000000" pitchFamily="2" charset="-78"/>
                      </a:endParaRPr>
                    </a:p>
                  </a:txBody>
                  <a:tcPr/>
                </a:tc>
                <a:tc>
                  <a:txBody>
                    <a:bodyPr/>
                    <a:lstStyle/>
                    <a:p>
                      <a:r>
                        <a:rPr lang="fa-IR" dirty="0" smtClean="0">
                          <a:cs typeface="B Nazanin" panose="00000400000000000000" pitchFamily="2" charset="-78"/>
                        </a:rPr>
                        <a:t>*</a:t>
                      </a:r>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tc>
                <a:tc>
                  <a:txBody>
                    <a:bodyPr/>
                    <a:lstStyle/>
                    <a:p>
                      <a:endParaRPr lang="en-US" dirty="0">
                        <a:cs typeface="B Nazanin" panose="00000400000000000000" pitchFamily="2" charset="-78"/>
                      </a:endParaRPr>
                    </a:p>
                  </a:txBody>
                  <a:tcPr>
                    <a:lnR w="12700" cap="flat" cmpd="sng" algn="ctr">
                      <a:solidFill>
                        <a:schemeClr val="tx1"/>
                      </a:solidFill>
                      <a:prstDash val="solid"/>
                      <a:round/>
                      <a:headEnd type="none" w="med" len="med"/>
                      <a:tailEnd type="none" w="med" len="med"/>
                    </a:lnR>
                  </a:tcPr>
                </a:tc>
                <a:tc>
                  <a:txBody>
                    <a:bodyPr/>
                    <a:lstStyle/>
                    <a:p>
                      <a:pPr algn="r" rtl="1"/>
                      <a:r>
                        <a:rPr lang="fa-IR" dirty="0" smtClean="0">
                          <a:cs typeface="B Nazanin" panose="00000400000000000000" pitchFamily="2" charset="-78"/>
                        </a:rPr>
                        <a:t>آمادگی</a:t>
                      </a:r>
                      <a:r>
                        <a:rPr lang="fa-IR" baseline="0" dirty="0" smtClean="0">
                          <a:cs typeface="B Nazanin" panose="00000400000000000000" pitchFamily="2" charset="-78"/>
                        </a:rPr>
                        <a:t> برای ا</a:t>
                      </a:r>
                      <a:r>
                        <a:rPr lang="fa-IR" dirty="0" smtClean="0">
                          <a:cs typeface="B Nazanin" panose="00000400000000000000" pitchFamily="2" charset="-78"/>
                        </a:rPr>
                        <a:t>رائه شفاهی به کلاس </a:t>
                      </a:r>
                      <a:endParaRPr lang="en-US" dirty="0">
                        <a:cs typeface="B Nazanin" panose="00000400000000000000" pitchFamily="2" charset="-78"/>
                      </a:endParaRPr>
                    </a:p>
                  </a:txBody>
                  <a:tcPr>
                    <a:lnL w="12700" cap="flat" cmpd="sng" algn="ctr">
                      <a:solidFill>
                        <a:schemeClr val="tx1"/>
                      </a:solidFill>
                      <a:prstDash val="solid"/>
                      <a:round/>
                      <a:headEnd type="none" w="med" len="med"/>
                      <a:tailEnd type="none" w="med" len="med"/>
                    </a:lnL>
                  </a:tcPr>
                </a:tc>
                <a:tc>
                  <a:txBody>
                    <a:bodyPr/>
                    <a:lstStyle/>
                    <a:p>
                      <a:r>
                        <a:rPr lang="fa-IR" dirty="0" smtClean="0">
                          <a:cs typeface="B Nazanin" panose="00000400000000000000" pitchFamily="2" charset="-78"/>
                        </a:rPr>
                        <a:t>8</a:t>
                      </a:r>
                      <a:endParaRPr lang="en-US" dirty="0">
                        <a:cs typeface="B Nazanin" panose="00000400000000000000" pitchFamily="2" charset="-78"/>
                      </a:endParaRPr>
                    </a:p>
                  </a:txBody>
                  <a:tcPr/>
                </a:tc>
                <a:extLst>
                  <a:ext uri="{0D108BD9-81ED-4DB2-BD59-A6C34878D82A}">
                    <a16:rowId xmlns:a16="http://schemas.microsoft.com/office/drawing/2014/main" xmlns="" val="2833545761"/>
                  </a:ext>
                </a:extLst>
              </a:tr>
            </a:tbl>
          </a:graphicData>
        </a:graphic>
      </p:graphicFrame>
    </p:spTree>
    <p:extLst>
      <p:ext uri="{BB962C8B-B14F-4D97-AF65-F5344CB8AC3E}">
        <p14:creationId xmlns:p14="http://schemas.microsoft.com/office/powerpoint/2010/main" val="155286951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1173892"/>
            <a:ext cx="7766936" cy="1396313"/>
          </a:xfrm>
        </p:spPr>
        <p:txBody>
          <a:bodyPr/>
          <a:lstStyle/>
          <a:p>
            <a:pPr algn="ctr" rtl="1"/>
            <a:r>
              <a:rPr lang="fa-IR" sz="8000" dirty="0" smtClean="0">
                <a:cs typeface="B Nazanin" panose="00000400000000000000" pitchFamily="2" charset="-78"/>
              </a:rPr>
              <a:t>تمنا ازخدا</a:t>
            </a:r>
            <a:endParaRPr lang="en-US" sz="8000" dirty="0">
              <a:cs typeface="B Nazanin" panose="00000400000000000000" pitchFamily="2" charset="-78"/>
            </a:endParaRPr>
          </a:p>
        </p:txBody>
      </p:sp>
      <p:sp>
        <p:nvSpPr>
          <p:cNvPr id="3" name="Subtitle 2"/>
          <p:cNvSpPr>
            <a:spLocks noGrp="1"/>
          </p:cNvSpPr>
          <p:nvPr>
            <p:ph type="subTitle" idx="1"/>
          </p:nvPr>
        </p:nvSpPr>
        <p:spPr>
          <a:xfrm>
            <a:off x="1507067" y="2916195"/>
            <a:ext cx="7766936" cy="2953264"/>
          </a:xfrm>
        </p:spPr>
        <p:txBody>
          <a:bodyPr>
            <a:normAutofit/>
          </a:bodyPr>
          <a:lstStyle/>
          <a:p>
            <a:pPr algn="ctr" rtl="1"/>
            <a:r>
              <a:rPr lang="fa-IR" sz="3200" dirty="0" smtClean="0">
                <a:cs typeface="B Nazanin" panose="00000400000000000000" pitchFamily="2" charset="-78"/>
              </a:rPr>
              <a:t>یار ومددکار ما برای انجام وظایف هرکدام از ما باشد.</a:t>
            </a:r>
          </a:p>
          <a:p>
            <a:pPr algn="ctr" rtl="1"/>
            <a:r>
              <a:rPr lang="fa-IR" sz="8000" dirty="0" smtClean="0">
                <a:solidFill>
                  <a:srgbClr val="FF0000"/>
                </a:solidFill>
                <a:cs typeface="B Nazanin" panose="00000400000000000000" pitchFamily="2" charset="-78"/>
              </a:rPr>
              <a:t>آمین</a:t>
            </a:r>
            <a:endParaRPr lang="en-US" sz="8000" dirty="0">
              <a:solidFill>
                <a:srgbClr val="FF0000"/>
              </a:solidFill>
              <a:cs typeface="B Nazanin" panose="00000400000000000000" pitchFamily="2" charset="-78"/>
            </a:endParaRPr>
          </a:p>
        </p:txBody>
      </p:sp>
    </p:spTree>
    <p:extLst>
      <p:ext uri="{BB962C8B-B14F-4D97-AF65-F5344CB8AC3E}">
        <p14:creationId xmlns:p14="http://schemas.microsoft.com/office/powerpoint/2010/main" val="122601175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372</TotalTime>
  <Words>1362</Words>
  <Application>Microsoft Office PowerPoint</Application>
  <PresentationFormat>Custom</PresentationFormat>
  <Paragraphs>115</Paragraphs>
  <Slides>28</Slides>
  <Notes>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Facet</vt:lpstr>
      <vt:lpstr>به نام خدا</vt:lpstr>
      <vt:lpstr>آموزش یا</vt:lpstr>
      <vt:lpstr>آموزش</vt:lpstr>
      <vt:lpstr>تدریس</vt:lpstr>
      <vt:lpstr>هدف</vt:lpstr>
      <vt:lpstr>اهداف</vt:lpstr>
      <vt:lpstr>یادگیری</vt:lpstr>
      <vt:lpstr>مسئولان</vt:lpstr>
      <vt:lpstr>آموزش،تدریس : معلم</vt:lpstr>
      <vt:lpstr>محتوای آموزش</vt:lpstr>
      <vt:lpstr>نظریه برونر</vt:lpstr>
      <vt:lpstr>گشتالت</vt:lpstr>
      <vt:lpstr>روش های یاگیری</vt:lpstr>
      <vt:lpstr>شرایط وموقعیت یادگیری</vt:lpstr>
      <vt:lpstr>چگونه بخوانید که بهتر یاد بگیرید؟</vt:lpstr>
      <vt:lpstr>     فراشناخت: </vt:lpstr>
      <vt:lpstr>فرصت یادگیری:</vt:lpstr>
      <vt:lpstr>فراموشی:</vt:lpstr>
      <vt:lpstr>فراموشی:</vt:lpstr>
      <vt:lpstr>فراموشی:</vt:lpstr>
      <vt:lpstr>فراموشی:</vt:lpstr>
      <vt:lpstr>روش مطالعه برای انواع سوال ها:</vt:lpstr>
      <vt:lpstr>راهبرد فراشناختی دریاگیری:</vt:lpstr>
      <vt:lpstr>راهبرد فراشناختی دریاگیری:</vt:lpstr>
      <vt:lpstr>روش های دیگر</vt:lpstr>
      <vt:lpstr>برنامه ریزی</vt:lpstr>
      <vt:lpstr>جدول گانت</vt:lpstr>
      <vt:lpstr>تمنا ازخدا</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وظیفه معلم چیست؟</dc:title>
  <dc:creator>256</dc:creator>
  <cp:lastModifiedBy>Windows User</cp:lastModifiedBy>
  <cp:revision>29</cp:revision>
  <dcterms:created xsi:type="dcterms:W3CDTF">2017-09-25T05:16:29Z</dcterms:created>
  <dcterms:modified xsi:type="dcterms:W3CDTF">2020-06-16T14:42:42Z</dcterms:modified>
</cp:coreProperties>
</file>