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96" r:id="rId1"/>
  </p:sldMasterIdLst>
  <p:sldIdLst>
    <p:sldId id="256" r:id="rId2"/>
    <p:sldId id="266" r:id="rId3"/>
    <p:sldId id="267" r:id="rId4"/>
    <p:sldId id="270" r:id="rId5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99"/>
    <a:srgbClr val="CC3300"/>
    <a:srgbClr val="FF66FF"/>
    <a:srgbClr val="66FF33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>
        <p:scale>
          <a:sx n="77" d="100"/>
          <a:sy n="77" d="100"/>
        </p:scale>
        <p:origin x="-1176" y="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24398-150C-4695-B4B4-7ACE04B67378}" type="datetimeFigureOut">
              <a:rPr lang="fa-IR" smtClean="0"/>
              <a:t>19/10/1444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ACD5-8850-4790-B4FE-38D7CAD208AD}" type="slidenum">
              <a:rPr lang="fa-IR" smtClean="0"/>
              <a:t>‹#›</a:t>
            </a:fld>
            <a:endParaRPr lang="fa-IR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24398-150C-4695-B4B4-7ACE04B67378}" type="datetimeFigureOut">
              <a:rPr lang="fa-IR" smtClean="0"/>
              <a:t>19/10/1444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ACD5-8850-4790-B4FE-38D7CAD208AD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24398-150C-4695-B4B4-7ACE04B67378}" type="datetimeFigureOut">
              <a:rPr lang="fa-IR" smtClean="0"/>
              <a:t>19/10/1444</a:t>
            </a:fld>
            <a:endParaRPr lang="fa-IR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ACD5-8850-4790-B4FE-38D7CAD208AD}" type="slidenum">
              <a:rPr lang="fa-IR" smtClean="0"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24398-150C-4695-B4B4-7ACE04B67378}" type="datetimeFigureOut">
              <a:rPr lang="fa-IR" smtClean="0"/>
              <a:t>19/10/1444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ACD5-8850-4790-B4FE-38D7CAD208AD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24398-150C-4695-B4B4-7ACE04B67378}" type="datetimeFigureOut">
              <a:rPr lang="fa-IR" smtClean="0"/>
              <a:t>19/10/1444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ACD5-8850-4790-B4FE-38D7CAD208AD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24398-150C-4695-B4B4-7ACE04B67378}" type="datetimeFigureOut">
              <a:rPr lang="fa-IR" smtClean="0"/>
              <a:t>19/10/1444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ACD5-8850-4790-B4FE-38D7CAD208AD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24398-150C-4695-B4B4-7ACE04B67378}" type="datetimeFigureOut">
              <a:rPr lang="fa-IR" smtClean="0"/>
              <a:t>19/10/1444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ACD5-8850-4790-B4FE-38D7CAD208AD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24398-150C-4695-B4B4-7ACE04B67378}" type="datetimeFigureOut">
              <a:rPr lang="fa-IR" smtClean="0"/>
              <a:t>19/10/1444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ACD5-8850-4790-B4FE-38D7CAD208AD}" type="slidenum">
              <a:rPr lang="fa-IR" smtClean="0"/>
              <a:t>‹#›</a:t>
            </a:fld>
            <a:endParaRPr lang="fa-IR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24398-150C-4695-B4B4-7ACE04B67378}" type="datetimeFigureOut">
              <a:rPr lang="fa-IR" smtClean="0"/>
              <a:t>19/10/1444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ACD5-8850-4790-B4FE-38D7CAD208AD}" type="slidenum">
              <a:rPr lang="fa-IR" smtClean="0"/>
              <a:t>‹#›</a:t>
            </a:fld>
            <a:endParaRPr lang="fa-IR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24398-150C-4695-B4B4-7ACE04B67378}" type="datetimeFigureOut">
              <a:rPr lang="fa-IR" smtClean="0"/>
              <a:t>19/10/1444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ACD5-8850-4790-B4FE-38D7CAD208AD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24398-150C-4695-B4B4-7ACE04B67378}" type="datetimeFigureOut">
              <a:rPr lang="fa-IR" smtClean="0"/>
              <a:t>19/10/1444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ACD5-8850-4790-B4FE-38D7CAD208AD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CE324398-150C-4695-B4B4-7ACE04B67378}" type="datetimeFigureOut">
              <a:rPr lang="fa-IR" smtClean="0"/>
              <a:t>19/10/1444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EE3ACD5-8850-4790-B4FE-38D7CAD208AD}" type="slidenum">
              <a:rPr lang="fa-IR" smtClean="0"/>
              <a:t>‹#›</a:t>
            </a:fld>
            <a:endParaRPr lang="fa-I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f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204864"/>
            <a:ext cx="4932040" cy="2592288"/>
          </a:xfrm>
        </p:spPr>
        <p:txBody>
          <a:bodyPr>
            <a:normAutofit/>
          </a:bodyPr>
          <a:lstStyle/>
          <a:p>
            <a:endParaRPr lang="fa-IR" b="1" dirty="0" smtClean="0">
              <a:solidFill>
                <a:srgbClr val="FFFF00"/>
              </a:solidFill>
              <a:cs typeface="B Titr" pitchFamily="2" charset="-78"/>
            </a:endParaRPr>
          </a:p>
          <a:p>
            <a:pPr algn="ctr"/>
            <a:r>
              <a:rPr lang="fa-IR" sz="3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cs typeface="B Titr" pitchFamily="2" charset="-78"/>
              </a:rPr>
              <a:t>ریاضی ششم </a:t>
            </a:r>
          </a:p>
          <a:p>
            <a:endParaRPr lang="fa-IR" b="1" dirty="0" smtClean="0">
              <a:solidFill>
                <a:srgbClr val="FFFF00"/>
              </a:solidFill>
              <a:cs typeface="B Titr" pitchFamily="2" charset="-78"/>
            </a:endParaRPr>
          </a:p>
          <a:p>
            <a:pPr algn="l"/>
            <a:r>
              <a:rPr lang="fa-IR" b="1" dirty="0" smtClean="0">
                <a:solidFill>
                  <a:srgbClr val="FFFF00"/>
                </a:solidFill>
                <a:cs typeface="B Titr" pitchFamily="2" charset="-78"/>
              </a:rPr>
              <a:t>تقسیم کسرها  </a:t>
            </a:r>
          </a:p>
        </p:txBody>
      </p:sp>
    </p:spTree>
    <p:extLst>
      <p:ext uri="{BB962C8B-B14F-4D97-AF65-F5344CB8AC3E}">
        <p14:creationId xmlns:p14="http://schemas.microsoft.com/office/powerpoint/2010/main" val="40946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FFFF00"/>
                </a:solidFill>
                <a:cs typeface="B Titr" pitchFamily="2" charset="-78"/>
              </a:rPr>
              <a:t>سوال</a:t>
            </a:r>
            <a:endParaRPr lang="en-US" dirty="0">
              <a:solidFill>
                <a:srgbClr val="FFFF00"/>
              </a:solidFill>
              <a:cs typeface="B Titr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2060848"/>
                <a:ext cx="8291264" cy="4065315"/>
              </a:xfrm>
              <a:ln>
                <a:solidFill>
                  <a:srgbClr val="FFFF00"/>
                </a:solidFill>
              </a:ln>
            </p:spPr>
            <p:txBody>
              <a:bodyPr>
                <a:normAutofit/>
              </a:bodyPr>
              <a:lstStyle/>
              <a:p>
                <a:pPr marL="0" indent="0" algn="ctr" rtl="1">
                  <a:buNone/>
                </a:pPr>
                <a:r>
                  <a:rPr lang="fa-IR" sz="2800" b="1" dirty="0" smtClean="0"/>
                  <a:t>4 و نیم  کیلوگرم پسته را در بسته هایی به وزن  نیم کیلوگرم بسته بندی کرده ایم .</a:t>
                </a:r>
              </a:p>
              <a:p>
                <a:pPr marL="0" indent="0" algn="ctr" rtl="1">
                  <a:buNone/>
                </a:pPr>
                <a:endParaRPr lang="en-US" sz="2800" b="1" dirty="0"/>
              </a:p>
              <a:p>
                <a:pPr marL="0" indent="0" algn="just" rtl="1">
                  <a:buNone/>
                </a:pPr>
                <a:r>
                  <a:rPr lang="fa-IR" sz="2800" b="1" dirty="0" smtClean="0"/>
                  <a:t>الف </a:t>
                </a:r>
                <a:r>
                  <a:rPr lang="fa-IR" sz="2800" b="1" dirty="0"/>
                  <a:t>)  تعداد بسته ها چقدر است</a:t>
                </a:r>
                <a:r>
                  <a:rPr lang="fa-IR" sz="2800" b="1" dirty="0" smtClean="0"/>
                  <a:t>؟</a:t>
                </a:r>
              </a:p>
              <a:p>
                <a:pPr marL="0" indent="0" algn="r" rtl="1">
                  <a:buNone/>
                </a:pPr>
                <a:r>
                  <a:rPr lang="fa-IR" sz="2800" b="1" dirty="0" smtClean="0"/>
                  <a:t>ب) اگر بخواهیم وزن هر بسته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a-IR" sz="28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fa-IR" sz="2800" b="1" i="1" smtClean="0"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fa-IR" sz="2800" b="1" i="1" smtClean="0">
                            <a:latin typeface="Cambria Math"/>
                          </a:rPr>
                          <m:t>𝟒</m:t>
                        </m:r>
                      </m:den>
                    </m:f>
                  </m:oMath>
                </a14:m>
                <a:r>
                  <a:rPr lang="fa-IR" sz="2800" b="1" dirty="0" smtClean="0"/>
                  <a:t> کیلوگرم</a:t>
                </a:r>
              </a:p>
              <a:p>
                <a:pPr marL="0" indent="0" algn="r" rtl="1">
                  <a:buNone/>
                </a:pPr>
                <a:r>
                  <a:rPr lang="fa-IR" sz="2800" b="1" dirty="0" smtClean="0"/>
                  <a:t> باشد، تعداد بسته ها چقدر خواهد بود؟</a:t>
                </a:r>
                <a:endParaRPr lang="en-US" sz="2800" b="1" dirty="0"/>
              </a:p>
              <a:p>
                <a:pPr marL="0" indent="0" algn="ctr" rtl="1">
                  <a:buNone/>
                </a:pPr>
                <a:endParaRPr lang="en-US" sz="2800" b="1" dirty="0">
                  <a:cs typeface="B Nazanin" panose="00000400000000000000" pitchFamily="2" charset="-78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2060848"/>
                <a:ext cx="8291264" cy="4065315"/>
              </a:xfrm>
              <a:blipFill rotWithShape="1">
                <a:blip r:embed="rId2"/>
                <a:stretch>
                  <a:fillRect l="-220" t="-1345" r="-1395"/>
                </a:stretch>
              </a:blipFill>
              <a:ln>
                <a:solidFill>
                  <a:srgbClr val="FFFF00"/>
                </a:solidFill>
              </a:ln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498" y="260648"/>
            <a:ext cx="1059581" cy="14127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365104"/>
            <a:ext cx="2705100" cy="169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96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FFFF00"/>
                </a:solidFill>
                <a:cs typeface="B Titr" pitchFamily="2" charset="-78"/>
              </a:rPr>
              <a:t>راه حل قسمت الف</a:t>
            </a:r>
            <a:endParaRPr lang="en-US" dirty="0">
              <a:solidFill>
                <a:srgbClr val="FFFF00"/>
              </a:solidFill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rgbClr val="FFFF00"/>
            </a:solidFill>
          </a:ln>
        </p:spPr>
        <p:txBody>
          <a:bodyPr/>
          <a:lstStyle/>
          <a:p>
            <a:pPr marL="0" indent="0" algn="ctr">
              <a:buNone/>
            </a:pPr>
            <a:endParaRPr lang="fa-IR" sz="2800" dirty="0" smtClean="0">
              <a:latin typeface="Cambria Math"/>
            </a:endParaRPr>
          </a:p>
          <a:p>
            <a:pPr marL="0" indent="0" algn="ctr">
              <a:buNone/>
            </a:pPr>
            <a:endParaRPr lang="fa-IR" sz="2800" dirty="0">
              <a:latin typeface="Cambria Math"/>
            </a:endParaRPr>
          </a:p>
          <a:p>
            <a:pPr marL="0" indent="0">
              <a:buNone/>
            </a:pPr>
            <a:endParaRPr lang="en-US" dirty="0">
              <a:cs typeface="B Koodak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8640"/>
            <a:ext cx="1512168" cy="1134126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1475656" y="1988840"/>
            <a:ext cx="0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475656" y="1988840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827584" y="1988840"/>
            <a:ext cx="648072" cy="648072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7" name="Rectangle 16"/>
          <p:cNvSpPr/>
          <p:nvPr/>
        </p:nvSpPr>
        <p:spPr>
          <a:xfrm>
            <a:off x="1475656" y="1988840"/>
            <a:ext cx="648072" cy="648072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9" name="Rectangle 18"/>
          <p:cNvSpPr/>
          <p:nvPr/>
        </p:nvSpPr>
        <p:spPr>
          <a:xfrm>
            <a:off x="2276128" y="1988840"/>
            <a:ext cx="648072" cy="648072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0" name="Rectangle 19"/>
          <p:cNvSpPr/>
          <p:nvPr/>
        </p:nvSpPr>
        <p:spPr>
          <a:xfrm>
            <a:off x="2924200" y="1988840"/>
            <a:ext cx="648072" cy="648072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1" name="Rectangle 20"/>
          <p:cNvSpPr/>
          <p:nvPr/>
        </p:nvSpPr>
        <p:spPr>
          <a:xfrm>
            <a:off x="3779912" y="1988840"/>
            <a:ext cx="648072" cy="648072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2" name="Rectangle 21"/>
          <p:cNvSpPr/>
          <p:nvPr/>
        </p:nvSpPr>
        <p:spPr>
          <a:xfrm>
            <a:off x="4427984" y="1988840"/>
            <a:ext cx="648072" cy="648072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3" name="Rectangle 22"/>
          <p:cNvSpPr/>
          <p:nvPr/>
        </p:nvSpPr>
        <p:spPr>
          <a:xfrm>
            <a:off x="5364088" y="1988840"/>
            <a:ext cx="648072" cy="648072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4" name="Rectangle 23"/>
          <p:cNvSpPr/>
          <p:nvPr/>
        </p:nvSpPr>
        <p:spPr>
          <a:xfrm>
            <a:off x="6012160" y="1988840"/>
            <a:ext cx="648072" cy="648072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5" name="Rectangle 24"/>
          <p:cNvSpPr/>
          <p:nvPr/>
        </p:nvSpPr>
        <p:spPr>
          <a:xfrm>
            <a:off x="7020272" y="1988840"/>
            <a:ext cx="648072" cy="648072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6" name="Rectangle 25"/>
          <p:cNvSpPr/>
          <p:nvPr/>
        </p:nvSpPr>
        <p:spPr>
          <a:xfrm>
            <a:off x="7668344" y="1988840"/>
            <a:ext cx="648072" cy="648072"/>
          </a:xfrm>
          <a:prstGeom prst="rect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7" name="TextBox 26"/>
          <p:cNvSpPr txBox="1"/>
          <p:nvPr/>
        </p:nvSpPr>
        <p:spPr>
          <a:xfrm>
            <a:off x="610138" y="3284984"/>
            <a:ext cx="8066317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b="1" dirty="0" smtClean="0">
                <a:cs typeface="B Nazanin" panose="00000400000000000000" pitchFamily="2" charset="-78"/>
              </a:rPr>
              <a:t>در شکل بالا هر مربع نشانه نیم کیلو است . بنابراین  تعداد بسته ها 9  تا است </a:t>
            </a:r>
            <a:endParaRPr lang="fa-IR" sz="2400" b="1" dirty="0">
              <a:cs typeface="B Nazanin" panose="000004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2600164" y="4221088"/>
                <a:ext cx="4060068" cy="106715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 rtl="0"/>
                <a14:m>
                  <m:oMath xmlns:m="http://schemas.openxmlformats.org/officeDocument/2006/math">
                    <m:f>
                      <m:fPr>
                        <m:ctrlPr>
                          <a:rPr lang="en-US" sz="4400" b="1" i="1" smtClean="0">
                            <a:solidFill>
                              <a:srgbClr val="FF66FF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fa-IR" sz="4400" b="1" i="1" smtClean="0">
                            <a:solidFill>
                              <a:srgbClr val="FF66FF"/>
                            </a:solidFill>
                            <a:latin typeface="Cambria Math"/>
                          </a:rPr>
                          <m:t>𝟗</m:t>
                        </m:r>
                      </m:num>
                      <m:den>
                        <m:r>
                          <a:rPr lang="fa-IR" sz="4400" b="1" i="0" smtClean="0">
                            <a:solidFill>
                              <a:srgbClr val="FF66FF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sz="4400" b="1" dirty="0">
                    <a:solidFill>
                      <a:srgbClr val="FF66FF"/>
                    </a:solidFill>
                    <a:cs typeface="B Koodak" pitchFamily="2" charset="-78"/>
                  </a:rPr>
                  <a:t> </a:t>
                </a:r>
                <a:r>
                  <a:rPr lang="fa-IR" sz="4400" b="1" dirty="0" smtClean="0">
                    <a:solidFill>
                      <a:srgbClr val="FF66FF"/>
                    </a:solidFill>
                    <a:cs typeface="B Koodak" pitchFamily="2" charset="-78"/>
                  </a:rPr>
                  <a:t>: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400" b="1" i="1">
                            <a:solidFill>
                              <a:srgbClr val="FF66FF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fa-IR" sz="4400" b="1" i="1" smtClean="0">
                            <a:solidFill>
                              <a:srgbClr val="FF66FF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fa-IR" sz="4400" b="1" i="1" smtClean="0">
                            <a:solidFill>
                              <a:srgbClr val="FF66FF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  <m:r>
                      <a:rPr lang="fa-IR" sz="4400" b="1" i="1">
                        <a:solidFill>
                          <a:srgbClr val="FF66FF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en-US" sz="4400" b="1" dirty="0">
                    <a:solidFill>
                      <a:srgbClr val="FF66FF"/>
                    </a:solidFill>
                    <a:cs typeface="B Koodak" pitchFamily="2" charset="-78"/>
                  </a:rPr>
                  <a:t> =  </a:t>
                </a:r>
                <a:r>
                  <a:rPr lang="en-US" sz="4400" b="1" dirty="0" smtClean="0">
                    <a:solidFill>
                      <a:srgbClr val="FF66FF"/>
                    </a:solidFill>
                    <a:cs typeface="B Koodak" pitchFamily="2" charset="-78"/>
                  </a:rPr>
                  <a:t>9</a:t>
                </a:r>
                <a:endParaRPr lang="en-US" sz="4400" b="1" dirty="0">
                  <a:solidFill>
                    <a:srgbClr val="FF66FF"/>
                  </a:solidFill>
                  <a:cs typeface="B Koodak" pitchFamily="2" charset="-78"/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0164" y="4221088"/>
                <a:ext cx="4060068" cy="1067152"/>
              </a:xfrm>
              <a:prstGeom prst="rect">
                <a:avLst/>
              </a:prstGeom>
              <a:blipFill rotWithShape="1">
                <a:blip r:embed="rId3"/>
                <a:stretch>
                  <a:fillRect b="-24571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7211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FFFF00"/>
                </a:solidFill>
                <a:cs typeface="B Titr" pitchFamily="2" charset="-78"/>
              </a:rPr>
              <a:t>راه حل قسمت ب</a:t>
            </a:r>
            <a:endParaRPr lang="en-US" dirty="0">
              <a:solidFill>
                <a:srgbClr val="FFFF00"/>
              </a:solidFill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rgbClr val="FFFF00"/>
            </a:solidFill>
          </a:ln>
        </p:spPr>
        <p:txBody>
          <a:bodyPr/>
          <a:lstStyle/>
          <a:p>
            <a:pPr marL="0" indent="0" algn="ctr">
              <a:buNone/>
            </a:pPr>
            <a:endParaRPr lang="fa-IR" sz="2800" dirty="0" smtClean="0">
              <a:latin typeface="Cambria Math"/>
            </a:endParaRPr>
          </a:p>
          <a:p>
            <a:pPr marL="0" indent="0" algn="ctr">
              <a:buNone/>
            </a:pPr>
            <a:endParaRPr lang="fa-IR" sz="2800" dirty="0">
              <a:latin typeface="Cambria Math"/>
            </a:endParaRPr>
          </a:p>
          <a:p>
            <a:pPr marL="0" indent="0">
              <a:buNone/>
            </a:pPr>
            <a:endParaRPr lang="en-US" dirty="0">
              <a:cs typeface="B Koodak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8640"/>
            <a:ext cx="1512168" cy="1134126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1475656" y="1988840"/>
            <a:ext cx="0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475656" y="1988840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827584" y="1988840"/>
            <a:ext cx="324036" cy="648072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ln w="57150">
                <a:solidFill>
                  <a:schemeClr val="tx1"/>
                </a:solidFill>
              </a:ln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610138" y="3068960"/>
                <a:ext cx="8066317" cy="1016689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fa-IR" sz="2400" b="1" dirty="0" smtClean="0">
                    <a:cs typeface="B Nazanin" panose="00000400000000000000" pitchFamily="2" charset="-78"/>
                  </a:rPr>
                  <a:t>با توجه به شکل بالا هر رنگ نشانه ی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a-IR" sz="2400" b="1" i="1" smtClean="0">
                            <a:latin typeface="Cambria Math"/>
                            <a:cs typeface="B Nazanin" panose="00000400000000000000" pitchFamily="2" charset="-78"/>
                          </a:rPr>
                        </m:ctrlPr>
                      </m:fPr>
                      <m:num>
                        <m:r>
                          <a:rPr lang="fa-IR" sz="2400" b="1" i="1" smtClean="0">
                            <a:latin typeface="Cambria Math"/>
                            <a:cs typeface="B Nazanin" panose="00000400000000000000" pitchFamily="2" charset="-78"/>
                          </a:rPr>
                          <m:t>𝟑</m:t>
                        </m:r>
                      </m:num>
                      <m:den>
                        <m:r>
                          <a:rPr lang="fa-IR" sz="2400" b="1" i="1" smtClean="0">
                            <a:latin typeface="Cambria Math"/>
                            <a:cs typeface="B Nazanin" panose="00000400000000000000" pitchFamily="2" charset="-78"/>
                          </a:rPr>
                          <m:t>𝟒</m:t>
                        </m:r>
                      </m:den>
                    </m:f>
                  </m:oMath>
                </a14:m>
                <a:r>
                  <a:rPr lang="fa-IR" sz="2400" b="1" dirty="0" smtClean="0">
                    <a:cs typeface="B Nazanin" panose="00000400000000000000" pitchFamily="2" charset="-78"/>
                  </a:rPr>
                  <a:t>  کیلوگرم است</a:t>
                </a:r>
              </a:p>
              <a:p>
                <a:pPr algn="ctr"/>
                <a:r>
                  <a:rPr lang="fa-IR" sz="2400" b="1" dirty="0" smtClean="0">
                    <a:cs typeface="B Nazanin" panose="00000400000000000000" pitchFamily="2" charset="-78"/>
                  </a:rPr>
                  <a:t>  بنابراین  تعداد بسته ها 6 تا است </a:t>
                </a:r>
                <a:endParaRPr lang="fa-IR" sz="2400" b="1" dirty="0">
                  <a:cs typeface="B Nazanin" panose="00000400000000000000" pitchFamily="2" charset="-78"/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138" y="3068960"/>
                <a:ext cx="8066317" cy="1016689"/>
              </a:xfrm>
              <a:prstGeom prst="rect">
                <a:avLst/>
              </a:prstGeom>
              <a:blipFill rotWithShape="1">
                <a:blip r:embed="rId3"/>
                <a:stretch>
                  <a:fillRect b="-10778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2156621" y="4221088"/>
                <a:ext cx="5971670" cy="1070358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 rtl="0"/>
                <a14:m>
                  <m:oMath xmlns:m="http://schemas.openxmlformats.org/officeDocument/2006/math">
                    <m:f>
                      <m:fPr>
                        <m:ctrlPr>
                          <a:rPr lang="en-US" sz="4400" b="1" i="1" smtClean="0">
                            <a:solidFill>
                              <a:srgbClr val="FF66FF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fa-IR" sz="4400" b="1" i="1" smtClean="0">
                            <a:solidFill>
                              <a:srgbClr val="FF66FF"/>
                            </a:solidFill>
                            <a:latin typeface="Cambria Math"/>
                          </a:rPr>
                          <m:t>𝟗</m:t>
                        </m:r>
                      </m:num>
                      <m:den>
                        <m:r>
                          <a:rPr lang="fa-IR" sz="4400" b="1" i="0" smtClean="0">
                            <a:solidFill>
                              <a:srgbClr val="FF66FF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sz="4400" b="1" dirty="0">
                    <a:solidFill>
                      <a:srgbClr val="FF66FF"/>
                    </a:solidFill>
                    <a:cs typeface="B Koodak" pitchFamily="2" charset="-78"/>
                  </a:rPr>
                  <a:t> </a:t>
                </a:r>
                <a:r>
                  <a:rPr lang="fa-IR" sz="4400" b="1" dirty="0" smtClean="0">
                    <a:solidFill>
                      <a:srgbClr val="FF66FF"/>
                    </a:solidFill>
                    <a:cs typeface="B Koodak" pitchFamily="2" charset="-78"/>
                  </a:rPr>
                  <a:t>: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400" b="1" i="1">
                            <a:solidFill>
                              <a:srgbClr val="FF66FF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fa-IR" sz="4400" b="1" i="1" smtClean="0">
                            <a:solidFill>
                              <a:srgbClr val="FF66FF"/>
                            </a:solidFill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fa-IR" sz="4400" b="1" i="1" smtClean="0">
                            <a:solidFill>
                              <a:srgbClr val="FF66FF"/>
                            </a:solidFill>
                            <a:latin typeface="Cambria Math"/>
                          </a:rPr>
                          <m:t>𝟒</m:t>
                        </m:r>
                      </m:den>
                    </m:f>
                    <m:r>
                      <a:rPr lang="fa-IR" sz="4400" b="1" i="1">
                        <a:solidFill>
                          <a:srgbClr val="FF66FF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en-US" sz="4400" b="1" dirty="0">
                    <a:solidFill>
                      <a:srgbClr val="FF66FF"/>
                    </a:solidFill>
                    <a:cs typeface="B Koodak" pitchFamily="2" charset="-78"/>
                  </a:rPr>
                  <a:t> </a:t>
                </a:r>
                <a:r>
                  <a:rPr lang="en-US" sz="4400" b="1" dirty="0" smtClean="0">
                    <a:solidFill>
                      <a:srgbClr val="FF66FF"/>
                    </a:solidFill>
                    <a:cs typeface="B Koodak" pitchFamily="2" charset="-78"/>
                  </a:rPr>
                  <a:t>=</a:t>
                </a:r>
                <a:r>
                  <a:rPr lang="en-US" sz="4400" b="1" dirty="0">
                    <a:solidFill>
                      <a:srgbClr val="FF66FF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400" b="1" i="1">
                            <a:solidFill>
                              <a:srgbClr val="FF66FF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fa-IR" sz="4400" b="1" i="1" smtClean="0">
                            <a:solidFill>
                              <a:srgbClr val="FF66FF"/>
                            </a:solidFill>
                            <a:latin typeface="Cambria Math"/>
                          </a:rPr>
                          <m:t>𝟏𝟖</m:t>
                        </m:r>
                      </m:num>
                      <m:den>
                        <m:r>
                          <a:rPr lang="fa-IR" sz="4400" b="1" i="0" smtClean="0">
                            <a:solidFill>
                              <a:srgbClr val="FF66FF"/>
                            </a:solidFill>
                            <a:latin typeface="Cambria Math"/>
                          </a:rPr>
                          <m:t>𝟒</m:t>
                        </m:r>
                      </m:den>
                    </m:f>
                  </m:oMath>
                </a14:m>
                <a:r>
                  <a:rPr lang="fa-IR" sz="4400" b="1" dirty="0" smtClean="0">
                    <a:solidFill>
                      <a:srgbClr val="FF66FF"/>
                    </a:solidFill>
                    <a:cs typeface="B Koodak" pitchFamily="2" charset="-78"/>
                  </a:rPr>
                  <a:t> </a:t>
                </a:r>
                <a:r>
                  <a:rPr lang="fa-IR" sz="4400" b="1" dirty="0">
                    <a:solidFill>
                      <a:srgbClr val="FF66FF"/>
                    </a:solidFill>
                    <a:cs typeface="B Koodak" pitchFamily="2" charset="-78"/>
                  </a:rPr>
                  <a:t>: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400" b="1" i="1">
                            <a:solidFill>
                              <a:srgbClr val="FF66FF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fa-IR" sz="4400" b="1" i="1">
                            <a:solidFill>
                              <a:srgbClr val="FF66FF"/>
                            </a:solidFill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fa-IR" sz="4400" b="1" i="1">
                            <a:solidFill>
                              <a:srgbClr val="FF66FF"/>
                            </a:solidFill>
                            <a:latin typeface="Cambria Math"/>
                          </a:rPr>
                          <m:t>𝟒</m:t>
                        </m:r>
                      </m:den>
                    </m:f>
                    <m:r>
                      <a:rPr lang="fa-IR" sz="4400" b="1" i="1">
                        <a:solidFill>
                          <a:srgbClr val="FF66FF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fa-IR" sz="4400" b="1" dirty="0" smtClean="0">
                    <a:solidFill>
                      <a:srgbClr val="FF66FF"/>
                    </a:solidFill>
                    <a:cs typeface="B Koodak" pitchFamily="2" charset="-78"/>
                  </a:rPr>
                  <a:t> =</a:t>
                </a:r>
                <a:r>
                  <a:rPr lang="fa-IR" sz="4400" b="1" dirty="0">
                    <a:solidFill>
                      <a:srgbClr val="FF66FF"/>
                    </a:solidFill>
                    <a:cs typeface="B Koodak" pitchFamily="2" charset="-78"/>
                  </a:rPr>
                  <a:t> :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400" b="1" i="1">
                            <a:solidFill>
                              <a:srgbClr val="FF66FF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fa-IR" sz="4400" b="1" i="1" smtClean="0">
                            <a:solidFill>
                              <a:srgbClr val="FF66FF"/>
                            </a:solidFill>
                            <a:latin typeface="Cambria Math"/>
                          </a:rPr>
                          <m:t>𝟏𝟖</m:t>
                        </m:r>
                      </m:num>
                      <m:den>
                        <m:r>
                          <a:rPr lang="fa-IR" sz="4400" b="1" i="1" smtClean="0">
                            <a:solidFill>
                              <a:srgbClr val="FF66FF"/>
                            </a:solidFill>
                            <a:latin typeface="Cambria Math"/>
                          </a:rPr>
                          <m:t>𝟑</m:t>
                        </m:r>
                      </m:den>
                    </m:f>
                  </m:oMath>
                </a14:m>
                <a:r>
                  <a:rPr lang="fa-IR" sz="4400" b="1" dirty="0" smtClean="0">
                    <a:solidFill>
                      <a:srgbClr val="FF66FF"/>
                    </a:solidFill>
                    <a:cs typeface="B Koodak" pitchFamily="2" charset="-78"/>
                  </a:rPr>
                  <a:t>=  </a:t>
                </a:r>
                <a:r>
                  <a:rPr lang="en-US" sz="4400" b="1" dirty="0" smtClean="0">
                    <a:solidFill>
                      <a:srgbClr val="FF66FF"/>
                    </a:solidFill>
                    <a:cs typeface="B Koodak" pitchFamily="2" charset="-78"/>
                  </a:rPr>
                  <a:t>6</a:t>
                </a:r>
                <a:endParaRPr lang="en-US" sz="4400" b="1" dirty="0">
                  <a:solidFill>
                    <a:srgbClr val="FF66FF"/>
                  </a:solidFill>
                  <a:cs typeface="B Koodak" pitchFamily="2" charset="-78"/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6621" y="4221088"/>
                <a:ext cx="5971670" cy="1070358"/>
              </a:xfrm>
              <a:prstGeom prst="rect">
                <a:avLst/>
              </a:prstGeom>
              <a:blipFill rotWithShape="1">
                <a:blip r:embed="rId4"/>
                <a:stretch>
                  <a:fillRect b="-23864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/>
          <p:cNvSpPr/>
          <p:nvPr/>
        </p:nvSpPr>
        <p:spPr>
          <a:xfrm>
            <a:off x="1151620" y="1988840"/>
            <a:ext cx="324036" cy="648072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475656" y="1988840"/>
            <a:ext cx="324036" cy="648072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1832585" y="1988840"/>
            <a:ext cx="324036" cy="648072"/>
          </a:xfrm>
          <a:prstGeom prst="rect">
            <a:avLst/>
          </a:prstGeom>
          <a:solidFill>
            <a:srgbClr val="00B0F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389469" y="1999049"/>
            <a:ext cx="324036" cy="648072"/>
          </a:xfrm>
          <a:prstGeom prst="rect">
            <a:avLst/>
          </a:prstGeom>
          <a:solidFill>
            <a:srgbClr val="00B0F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2713505" y="1999049"/>
            <a:ext cx="324036" cy="648072"/>
          </a:xfrm>
          <a:prstGeom prst="rect">
            <a:avLst/>
          </a:prstGeom>
          <a:solidFill>
            <a:srgbClr val="00B0F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3037541" y="1999049"/>
            <a:ext cx="324036" cy="648072"/>
          </a:xfrm>
          <a:prstGeom prst="rect">
            <a:avLst/>
          </a:prstGeom>
          <a:solidFill>
            <a:srgbClr val="00B05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394470" y="1999049"/>
            <a:ext cx="324036" cy="648072"/>
          </a:xfrm>
          <a:prstGeom prst="rect">
            <a:avLst/>
          </a:prstGeom>
          <a:solidFill>
            <a:srgbClr val="00B05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4083867" y="1999049"/>
            <a:ext cx="324036" cy="648072"/>
          </a:xfrm>
          <a:prstGeom prst="rect">
            <a:avLst/>
          </a:prstGeom>
          <a:solidFill>
            <a:srgbClr val="00B05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4407903" y="1999049"/>
            <a:ext cx="324036" cy="648072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731939" y="1999049"/>
            <a:ext cx="324036" cy="648072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5088868" y="1999049"/>
            <a:ext cx="324036" cy="648072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669317" y="2036180"/>
            <a:ext cx="324036" cy="648072"/>
          </a:xfrm>
          <a:prstGeom prst="rect">
            <a:avLst/>
          </a:prstGeom>
          <a:solidFill>
            <a:srgbClr val="CC3399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993353" y="2036180"/>
            <a:ext cx="324036" cy="648072"/>
          </a:xfrm>
          <a:prstGeom prst="rect">
            <a:avLst/>
          </a:prstGeom>
          <a:solidFill>
            <a:srgbClr val="CC3399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6317389" y="2036180"/>
            <a:ext cx="324036" cy="648072"/>
          </a:xfrm>
          <a:prstGeom prst="rect">
            <a:avLst/>
          </a:prstGeom>
          <a:solidFill>
            <a:srgbClr val="CC3399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6674318" y="2036180"/>
            <a:ext cx="324036" cy="648072"/>
          </a:xfrm>
          <a:prstGeom prst="rect">
            <a:avLst/>
          </a:prstGeom>
          <a:solidFill>
            <a:schemeClr val="accent5">
              <a:lumMod val="75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7294352" y="1999049"/>
            <a:ext cx="324036" cy="648072"/>
          </a:xfrm>
          <a:prstGeom prst="rect">
            <a:avLst/>
          </a:prstGeom>
          <a:solidFill>
            <a:schemeClr val="accent5">
              <a:lumMod val="75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7618388" y="1999049"/>
            <a:ext cx="324036" cy="648072"/>
          </a:xfrm>
          <a:prstGeom prst="rect">
            <a:avLst/>
          </a:prstGeom>
          <a:solidFill>
            <a:schemeClr val="accent5">
              <a:lumMod val="75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7966273" y="1988840"/>
            <a:ext cx="324036" cy="648072"/>
          </a:xfrm>
          <a:prstGeom prst="rect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8299353" y="1999049"/>
            <a:ext cx="324036" cy="648072"/>
          </a:xfrm>
          <a:prstGeom prst="rect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4407903" y="2008459"/>
            <a:ext cx="324036" cy="648072"/>
          </a:xfrm>
          <a:prstGeom prst="rect">
            <a:avLst/>
          </a:prstGeom>
          <a:solidFill>
            <a:srgbClr val="CC33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4731939" y="2008459"/>
            <a:ext cx="324036" cy="648072"/>
          </a:xfrm>
          <a:prstGeom prst="rect">
            <a:avLst/>
          </a:prstGeom>
          <a:solidFill>
            <a:srgbClr val="CC33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5088868" y="2008459"/>
            <a:ext cx="324036" cy="648072"/>
          </a:xfrm>
          <a:prstGeom prst="rect">
            <a:avLst/>
          </a:prstGeom>
          <a:solidFill>
            <a:srgbClr val="CC33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ln w="57150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901322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atch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hatch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209</TotalTime>
  <Words>147</Words>
  <Application>Microsoft Office PowerPoint</Application>
  <PresentationFormat>On-screen Show (4:3)</PresentationFormat>
  <Paragraphs>19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Thatch</vt:lpstr>
      <vt:lpstr>PowerPoint Presentation</vt:lpstr>
      <vt:lpstr>سوال</vt:lpstr>
      <vt:lpstr>راه حل قسمت الف</vt:lpstr>
      <vt:lpstr>راه حل قسمت ب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پیش دبستان و دبستان علوی نوین</dc:title>
  <dc:creator>Mehrshad</dc:creator>
  <cp:lastModifiedBy>LENOVO</cp:lastModifiedBy>
  <cp:revision>49</cp:revision>
  <dcterms:created xsi:type="dcterms:W3CDTF">2017-02-06T06:00:49Z</dcterms:created>
  <dcterms:modified xsi:type="dcterms:W3CDTF">2023-05-09T10:01:05Z</dcterms:modified>
</cp:coreProperties>
</file>