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918" r:id="rId1"/>
  </p:sldMasterIdLst>
  <p:notesMasterIdLst>
    <p:notesMasterId r:id="rId15"/>
  </p:notesMasterIdLst>
  <p:handoutMasterIdLst>
    <p:handoutMasterId r:id="rId16"/>
  </p:handoutMasterIdLst>
  <p:sldIdLst>
    <p:sldId id="332" r:id="rId2"/>
    <p:sldId id="346" r:id="rId3"/>
    <p:sldId id="375" r:id="rId4"/>
    <p:sldId id="386" r:id="rId5"/>
    <p:sldId id="341" r:id="rId6"/>
    <p:sldId id="378" r:id="rId7"/>
    <p:sldId id="380" r:id="rId8"/>
    <p:sldId id="377" r:id="rId9"/>
    <p:sldId id="382" r:id="rId10"/>
    <p:sldId id="348" r:id="rId11"/>
    <p:sldId id="384" r:id="rId12"/>
    <p:sldId id="349" r:id="rId13"/>
    <p:sldId id="351" r:id="rId14"/>
  </p:sldIdLst>
  <p:sldSz cx="10693400" cy="7561263"/>
  <p:notesSz cx="7053263" cy="9309100"/>
  <p:defaultTextStyle>
    <a:defPPr>
      <a:defRPr lang="ar-S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52152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104305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56458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208611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607640" algn="l" defTabSz="1043056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3129168" algn="l" defTabSz="1043056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650696" algn="l" defTabSz="1043056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4172224" algn="l" defTabSz="1043056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33CCCC"/>
    <a:srgbClr val="0808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9412" autoAdjust="0"/>
    <p:restoredTop sz="94660"/>
  </p:normalViewPr>
  <p:slideViewPr>
    <p:cSldViewPr>
      <p:cViewPr>
        <p:scale>
          <a:sx n="60" d="100"/>
          <a:sy n="60" d="100"/>
        </p:scale>
        <p:origin x="-1566" y="-84"/>
      </p:cViewPr>
      <p:guideLst>
        <p:guide orient="horz" pos="2382"/>
        <p:guide pos="33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5938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95738" y="0"/>
            <a:ext cx="3055937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24C05B-A822-44DE-9DD1-D8E203CEAFD8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375"/>
            <a:ext cx="3055938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95738" y="8842375"/>
            <a:ext cx="3055937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18D34B-9EE2-4F51-9C13-FC6A23463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8508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5217" y="0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r">
              <a:defRPr sz="1200"/>
            </a:lvl1pPr>
          </a:lstStyle>
          <a:p>
            <a:fld id="{CA8B0BB8-CA71-43BE-9E8B-90F3098581FA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8863" y="698500"/>
            <a:ext cx="4935537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497" tIns="46749" rIns="93497" bIns="4674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5327" y="4421823"/>
            <a:ext cx="5642610" cy="4189095"/>
          </a:xfrm>
          <a:prstGeom prst="rect">
            <a:avLst/>
          </a:prstGeom>
        </p:spPr>
        <p:txBody>
          <a:bodyPr vert="horz" lIns="93497" tIns="46749" rIns="93497" bIns="4674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5217" y="8842029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r">
              <a:defRPr sz="1200"/>
            </a:lvl1pPr>
          </a:lstStyle>
          <a:p>
            <a:fld id="{67A59623-1DA9-456D-AACD-C2C82343C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364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005" y="2348895"/>
            <a:ext cx="9089390" cy="162077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4010" y="4284718"/>
            <a:ext cx="7485380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3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2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0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5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67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80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494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0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B492B3-156C-4D1D-87F9-1A06E5A56071}" type="slidenum">
              <a:rPr lang="fa-IR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550251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73570E-2CC4-4525-A88E-CABFB0A94819}" type="slidenum">
              <a:rPr lang="fa-IR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126906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4705" y="4858814"/>
            <a:ext cx="9089390" cy="1501751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4705" y="3204786"/>
            <a:ext cx="9089390" cy="165402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134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268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640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853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0671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280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4940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707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DC93D8-2FB5-4C14-8DC3-946A8775D0EE}" type="slidenum">
              <a:rPr lang="fa-IR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175364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670" y="1764295"/>
            <a:ext cx="4722918" cy="499008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35812" y="1764295"/>
            <a:ext cx="4722918" cy="499008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BC1899-98FE-4FD4-A229-B34F6C6F2C6E}" type="slidenum">
              <a:rPr lang="fa-IR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712924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670" y="1692533"/>
            <a:ext cx="4724775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344" indent="0">
              <a:buNone/>
              <a:defRPr sz="2300" b="1"/>
            </a:lvl2pPr>
            <a:lvl3pPr marL="1042688" indent="0">
              <a:buNone/>
              <a:defRPr sz="2100" b="1"/>
            </a:lvl3pPr>
            <a:lvl4pPr marL="1564032" indent="0">
              <a:buNone/>
              <a:defRPr sz="1800" b="1"/>
            </a:lvl4pPr>
            <a:lvl5pPr marL="2085376" indent="0">
              <a:buNone/>
              <a:defRPr sz="1800" b="1"/>
            </a:lvl5pPr>
            <a:lvl6pPr marL="2606719" indent="0">
              <a:buNone/>
              <a:defRPr sz="1800" b="1"/>
            </a:lvl6pPr>
            <a:lvl7pPr marL="3128064" indent="0">
              <a:buNone/>
              <a:defRPr sz="1800" b="1"/>
            </a:lvl7pPr>
            <a:lvl8pPr marL="3649408" indent="0">
              <a:buNone/>
              <a:defRPr sz="1800" b="1"/>
            </a:lvl8pPr>
            <a:lvl9pPr marL="4170751" indent="0">
              <a:buNone/>
              <a:defRPr sz="1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4670" y="2397901"/>
            <a:ext cx="4724775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32102" y="1692533"/>
            <a:ext cx="4726631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344" indent="0">
              <a:buNone/>
              <a:defRPr sz="2300" b="1"/>
            </a:lvl2pPr>
            <a:lvl3pPr marL="1042688" indent="0">
              <a:buNone/>
              <a:defRPr sz="2100" b="1"/>
            </a:lvl3pPr>
            <a:lvl4pPr marL="1564032" indent="0">
              <a:buNone/>
              <a:defRPr sz="1800" b="1"/>
            </a:lvl4pPr>
            <a:lvl5pPr marL="2085376" indent="0">
              <a:buNone/>
              <a:defRPr sz="1800" b="1"/>
            </a:lvl5pPr>
            <a:lvl6pPr marL="2606719" indent="0">
              <a:buNone/>
              <a:defRPr sz="1800" b="1"/>
            </a:lvl6pPr>
            <a:lvl7pPr marL="3128064" indent="0">
              <a:buNone/>
              <a:defRPr sz="1800" b="1"/>
            </a:lvl7pPr>
            <a:lvl8pPr marL="3649408" indent="0">
              <a:buNone/>
              <a:defRPr sz="1800" b="1"/>
            </a:lvl8pPr>
            <a:lvl9pPr marL="4170751" indent="0">
              <a:buNone/>
              <a:defRPr sz="1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32102" y="2397901"/>
            <a:ext cx="4726631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E6990F-E83C-4CE8-90A6-6F6B091BB194}" type="slidenum">
              <a:rPr lang="fa-IR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105068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F19C7C-047A-4126-86A3-43828566351E}" type="slidenum">
              <a:rPr lang="fa-IR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386108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AF005D-F52B-43F5-8258-C53907782A0D}" type="slidenum">
              <a:rPr lang="fa-IR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653988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673" y="301050"/>
            <a:ext cx="3518055" cy="12812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0822" y="301051"/>
            <a:ext cx="5977908" cy="6453328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4673" y="1582265"/>
            <a:ext cx="3518055" cy="5172114"/>
          </a:xfrm>
        </p:spPr>
        <p:txBody>
          <a:bodyPr/>
          <a:lstStyle>
            <a:lvl1pPr marL="0" indent="0">
              <a:buNone/>
              <a:defRPr sz="1600"/>
            </a:lvl1pPr>
            <a:lvl2pPr marL="521344" indent="0">
              <a:buNone/>
              <a:defRPr sz="1400"/>
            </a:lvl2pPr>
            <a:lvl3pPr marL="1042688" indent="0">
              <a:buNone/>
              <a:defRPr sz="1100"/>
            </a:lvl3pPr>
            <a:lvl4pPr marL="1564032" indent="0">
              <a:buNone/>
              <a:defRPr sz="1000"/>
            </a:lvl4pPr>
            <a:lvl5pPr marL="2085376" indent="0">
              <a:buNone/>
              <a:defRPr sz="1000"/>
            </a:lvl5pPr>
            <a:lvl6pPr marL="2606719" indent="0">
              <a:buNone/>
              <a:defRPr sz="1000"/>
            </a:lvl6pPr>
            <a:lvl7pPr marL="3128064" indent="0">
              <a:buNone/>
              <a:defRPr sz="1000"/>
            </a:lvl7pPr>
            <a:lvl8pPr marL="3649408" indent="0">
              <a:buNone/>
              <a:defRPr sz="1000"/>
            </a:lvl8pPr>
            <a:lvl9pPr marL="4170751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855A4E-2794-4559-9B92-AFF2AB08B07A}" type="slidenum">
              <a:rPr lang="fa-IR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074520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981" y="5292884"/>
            <a:ext cx="6416040" cy="62485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95981" y="675613"/>
            <a:ext cx="6416040" cy="4536758"/>
          </a:xfrm>
        </p:spPr>
        <p:txBody>
          <a:bodyPr/>
          <a:lstStyle>
            <a:lvl1pPr marL="0" indent="0">
              <a:buNone/>
              <a:defRPr sz="3700"/>
            </a:lvl1pPr>
            <a:lvl2pPr marL="521344" indent="0">
              <a:buNone/>
              <a:defRPr sz="3200"/>
            </a:lvl2pPr>
            <a:lvl3pPr marL="1042688" indent="0">
              <a:buNone/>
              <a:defRPr sz="2700"/>
            </a:lvl3pPr>
            <a:lvl4pPr marL="1564032" indent="0">
              <a:buNone/>
              <a:defRPr sz="2300"/>
            </a:lvl4pPr>
            <a:lvl5pPr marL="2085376" indent="0">
              <a:buNone/>
              <a:defRPr sz="2300"/>
            </a:lvl5pPr>
            <a:lvl6pPr marL="2606719" indent="0">
              <a:buNone/>
              <a:defRPr sz="2300"/>
            </a:lvl6pPr>
            <a:lvl7pPr marL="3128064" indent="0">
              <a:buNone/>
              <a:defRPr sz="2300"/>
            </a:lvl7pPr>
            <a:lvl8pPr marL="3649408" indent="0">
              <a:buNone/>
              <a:defRPr sz="2300"/>
            </a:lvl8pPr>
            <a:lvl9pPr marL="4170751" indent="0">
              <a:buNone/>
              <a:defRPr sz="23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95981" y="5917739"/>
            <a:ext cx="6416040" cy="887398"/>
          </a:xfrm>
        </p:spPr>
        <p:txBody>
          <a:bodyPr/>
          <a:lstStyle>
            <a:lvl1pPr marL="0" indent="0">
              <a:buNone/>
              <a:defRPr sz="1600"/>
            </a:lvl1pPr>
            <a:lvl2pPr marL="521344" indent="0">
              <a:buNone/>
              <a:defRPr sz="1400"/>
            </a:lvl2pPr>
            <a:lvl3pPr marL="1042688" indent="0">
              <a:buNone/>
              <a:defRPr sz="1100"/>
            </a:lvl3pPr>
            <a:lvl4pPr marL="1564032" indent="0">
              <a:buNone/>
              <a:defRPr sz="1000"/>
            </a:lvl4pPr>
            <a:lvl5pPr marL="2085376" indent="0">
              <a:buNone/>
              <a:defRPr sz="1000"/>
            </a:lvl5pPr>
            <a:lvl6pPr marL="2606719" indent="0">
              <a:buNone/>
              <a:defRPr sz="1000"/>
            </a:lvl6pPr>
            <a:lvl7pPr marL="3128064" indent="0">
              <a:buNone/>
              <a:defRPr sz="1000"/>
            </a:lvl7pPr>
            <a:lvl8pPr marL="3649408" indent="0">
              <a:buNone/>
              <a:defRPr sz="1000"/>
            </a:lvl8pPr>
            <a:lvl9pPr marL="4170751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CBDD31-9188-44FD-92A6-3AA2EF86A706}" type="slidenum">
              <a:rPr lang="fa-IR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308928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8716BC-5828-4252-B617-8B95E0BA43B2}" type="slidenum">
              <a:rPr lang="fa-IR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982408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52715" y="302804"/>
            <a:ext cx="2406015" cy="645157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670" y="302804"/>
            <a:ext cx="7039822" cy="645157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419F5F-753A-4D23-A049-8BC84DE7AFB4}" type="slidenum">
              <a:rPr lang="fa-IR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927386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4670" y="302802"/>
            <a:ext cx="9624060" cy="1260211"/>
          </a:xfrm>
          <a:prstGeom prst="rect">
            <a:avLst/>
          </a:prstGeom>
        </p:spPr>
        <p:txBody>
          <a:bodyPr vert="horz" lIns="104269" tIns="52135" rIns="104269" bIns="52135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670" y="1764295"/>
            <a:ext cx="9624060" cy="4990084"/>
          </a:xfrm>
          <a:prstGeom prst="rect">
            <a:avLst/>
          </a:prstGeom>
        </p:spPr>
        <p:txBody>
          <a:bodyPr vert="horz" lIns="104269" tIns="52135" rIns="104269" bIns="52135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671" y="7008173"/>
            <a:ext cx="2495127" cy="402567"/>
          </a:xfrm>
          <a:prstGeom prst="rect">
            <a:avLst/>
          </a:prstGeom>
        </p:spPr>
        <p:txBody>
          <a:bodyPr vert="horz" lIns="104269" tIns="52135" rIns="104269" bIns="52135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53581" y="7008173"/>
            <a:ext cx="3386243" cy="402567"/>
          </a:xfrm>
          <a:prstGeom prst="rect">
            <a:avLst/>
          </a:prstGeom>
        </p:spPr>
        <p:txBody>
          <a:bodyPr vert="horz" lIns="104269" tIns="52135" rIns="104269" bIns="52135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63603" y="7008173"/>
            <a:ext cx="2495127" cy="402567"/>
          </a:xfrm>
          <a:prstGeom prst="rect">
            <a:avLst/>
          </a:prstGeom>
        </p:spPr>
        <p:txBody>
          <a:bodyPr vert="horz" lIns="104269" tIns="52135" rIns="104269" bIns="52135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E11A0FF-E9AA-4AC3-BC87-83BEF44CD028}" type="slidenum">
              <a:rPr lang="fa-IR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26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9" r:id="rId1"/>
    <p:sldLayoutId id="2147483920" r:id="rId2"/>
    <p:sldLayoutId id="2147483921" r:id="rId3"/>
    <p:sldLayoutId id="2147483922" r:id="rId4"/>
    <p:sldLayoutId id="2147483923" r:id="rId5"/>
    <p:sldLayoutId id="2147483924" r:id="rId6"/>
    <p:sldLayoutId id="2147483925" r:id="rId7"/>
    <p:sldLayoutId id="2147483926" r:id="rId8"/>
    <p:sldLayoutId id="2147483927" r:id="rId9"/>
    <p:sldLayoutId id="2147483928" r:id="rId10"/>
    <p:sldLayoutId id="2147483929" r:id="rId11"/>
  </p:sldLayoutIdLst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  <p:txStyles>
    <p:titleStyle>
      <a:lvl1pPr algn="ctr" defTabSz="1042688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007" indent="-391007" algn="l" defTabSz="1042688" rtl="0" eaLnBrk="1" latinLnBrk="0" hangingPunct="1">
        <a:spcBef>
          <a:spcPct val="20000"/>
        </a:spcBef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184" indent="-325841" algn="l" defTabSz="1042688" rtl="0" eaLnBrk="1" latinLnBrk="0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360" indent="-260672" algn="l" defTabSz="1042688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4704" indent="-260672" algn="l" defTabSz="1042688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048" indent="-260672" algn="l" defTabSz="1042688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7392" indent="-260672" algn="l" defTabSz="1042688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8735" indent="-260672" algn="l" defTabSz="1042688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0080" indent="-260672" algn="l" defTabSz="1042688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1424" indent="-260672" algn="l" defTabSz="1042688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344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2688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032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5376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6719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8064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49408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0751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" y="0"/>
            <a:ext cx="10692000" cy="7558761"/>
          </a:xfrm>
          <a:prstGeom prst="rect">
            <a:avLst/>
          </a:prstGeom>
        </p:spPr>
      </p:pic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8108" y="7194488"/>
            <a:ext cx="419542" cy="402567"/>
          </a:xfrm>
        </p:spPr>
        <p:txBody>
          <a:bodyPr/>
          <a:lstStyle/>
          <a:p>
            <a:pPr algn="ctr"/>
            <a:fld id="{AC6E4213-2B2C-4CD7-8E4D-C8F8B44ADBBF}" type="slidenum">
              <a:rPr lang="fa-IR" sz="1400" b="1" smtClean="0">
                <a:solidFill>
                  <a:schemeClr val="tx1"/>
                </a:solidFill>
                <a:cs typeface="B Traffic" panose="00000400000000000000" pitchFamily="2" charset="-78"/>
              </a:rPr>
              <a:pPr algn="ctr"/>
              <a:t>1</a:t>
            </a:fld>
            <a:endParaRPr lang="fa-IR" sz="1400" b="1" dirty="0">
              <a:solidFill>
                <a:schemeClr val="tx1"/>
              </a:solidFill>
              <a:cs typeface="B Traffic" panose="00000400000000000000" pitchFamily="2" charset="-78"/>
            </a:endParaRPr>
          </a:p>
        </p:txBody>
      </p:sp>
      <p:sp>
        <p:nvSpPr>
          <p:cNvPr id="13" name="Content Placeholder 8"/>
          <p:cNvSpPr txBox="1">
            <a:spLocks/>
          </p:cNvSpPr>
          <p:nvPr/>
        </p:nvSpPr>
        <p:spPr>
          <a:xfrm>
            <a:off x="508" y="565921"/>
            <a:ext cx="10692000" cy="3862782"/>
          </a:xfrm>
          <a:prstGeom prst="rect">
            <a:avLst/>
          </a:prstGeom>
        </p:spPr>
        <p:txBody>
          <a:bodyPr vert="horz" lIns="116824" tIns="58412" rIns="116824" bIns="58412" rtlCol="0">
            <a:noAutofit/>
          </a:bodyPr>
          <a:lstStyle/>
          <a:p>
            <a:pPr marL="0" marR="0" lvl="0" indent="0" algn="ctr" defTabSz="1168237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fa-IR" sz="5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IranNastaliq" panose="02020505000000020003" pitchFamily="18" charset="0"/>
              <a:ea typeface="+mn-ea"/>
              <a:cs typeface="IranNastaliq" panose="02020505000000020003" pitchFamily="18" charset="0"/>
            </a:endParaRPr>
          </a:p>
          <a:p>
            <a:pPr marL="0" marR="0" lvl="0" indent="0" algn="ctr" defTabSz="1168237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fa-IR" sz="5000" dirty="0" smtClean="0">
              <a:latin typeface="IranNastaliq" panose="02020505000000020003" pitchFamily="18" charset="0"/>
              <a:cs typeface="IranNastaliq" panose="02020505000000020003" pitchFamily="18" charset="0"/>
            </a:endParaRPr>
          </a:p>
          <a:p>
            <a:pPr marL="0" marR="0" lvl="0" indent="0" algn="ctr" defTabSz="1168237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a-IR" sz="5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IranNastaliq" panose="02020505000000020003" pitchFamily="18" charset="0"/>
                <a:cs typeface="Nasim" panose="00000700000000000000" pitchFamily="2" charset="-78"/>
              </a:rPr>
              <a:t>ورشکستگی به تقلب</a:t>
            </a:r>
          </a:p>
          <a:p>
            <a:pPr marL="0" marR="0" lvl="0" indent="0" algn="ctr" defTabSz="1168237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fa-IR" sz="5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IranNastaliq" panose="02020505000000020003" pitchFamily="18" charset="0"/>
              <a:ea typeface="+mn-ea"/>
              <a:cs typeface="IranNastaliq" panose="02020505000000020003" pitchFamily="18" charset="0"/>
            </a:endParaRPr>
          </a:p>
          <a:p>
            <a:pPr marL="0" marR="0" lvl="0" indent="0" algn="ctr" defTabSz="1168237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fa-IR" sz="3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IranNastaliq" panose="02020505000000020003" pitchFamily="18" charset="0"/>
              <a:ea typeface="+mn-ea"/>
              <a:cs typeface="IranNastaliq" panose="02020505000000020003" pitchFamily="18" charset="0"/>
            </a:endParaRPr>
          </a:p>
        </p:txBody>
      </p:sp>
      <p:sp>
        <p:nvSpPr>
          <p:cNvPr id="14" name="Content Placeholder 8"/>
          <p:cNvSpPr txBox="1">
            <a:spLocks/>
          </p:cNvSpPr>
          <p:nvPr/>
        </p:nvSpPr>
        <p:spPr>
          <a:xfrm>
            <a:off x="606486" y="5796855"/>
            <a:ext cx="4164150" cy="720080"/>
          </a:xfrm>
          <a:prstGeom prst="rect">
            <a:avLst/>
          </a:prstGeom>
        </p:spPr>
        <p:txBody>
          <a:bodyPr vert="horz" lIns="99569" tIns="49785" rIns="99569" bIns="49785" rtlCol="1">
            <a:normAutofit/>
          </a:bodyPr>
          <a:lstStyle>
            <a:lvl1pPr marL="373384" indent="-373384" algn="r" defTabSz="99569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8998" indent="-311153" algn="r" defTabSz="99569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44613" indent="-248923" algn="r" defTabSz="99569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42458" indent="-248923" algn="r" defTabSz="99569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40303" indent="-248923" algn="r" defTabSz="995690" rtl="1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38148" indent="-248923" algn="r" defTabSz="99569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993" indent="-248923" algn="r" defTabSz="99569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838" indent="-248923" algn="r" defTabSz="99569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1683" indent="-248923" algn="r" defTabSz="99569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fa-IR" sz="3000" b="1" dirty="0" smtClean="0">
              <a:solidFill>
                <a:schemeClr val="tx2"/>
              </a:solidFill>
              <a:cs typeface="B Traffic" panose="00000400000000000000" pitchFamily="2" charset="-78"/>
            </a:endParaRPr>
          </a:p>
        </p:txBody>
      </p:sp>
      <p:sp>
        <p:nvSpPr>
          <p:cNvPr id="15" name="Content Placeholder 8"/>
          <p:cNvSpPr txBox="1">
            <a:spLocks/>
          </p:cNvSpPr>
          <p:nvPr/>
        </p:nvSpPr>
        <p:spPr>
          <a:xfrm>
            <a:off x="7218908" y="6516935"/>
            <a:ext cx="3024336" cy="616317"/>
          </a:xfrm>
          <a:prstGeom prst="rect">
            <a:avLst/>
          </a:prstGeom>
        </p:spPr>
        <p:txBody>
          <a:bodyPr vert="horz" lIns="99569" tIns="49785" rIns="99569" bIns="49785" rtlCol="1">
            <a:normAutofit/>
          </a:bodyPr>
          <a:lstStyle>
            <a:lvl1pPr marL="373384" indent="-373384" algn="r" defTabSz="99569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8998" indent="-311153" algn="r" defTabSz="99569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44613" indent="-248923" algn="r" defTabSz="99569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42458" indent="-248923" algn="r" defTabSz="99569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40303" indent="-248923" algn="r" defTabSz="995690" rtl="1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38148" indent="-248923" algn="r" defTabSz="99569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993" indent="-248923" algn="r" defTabSz="99569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838" indent="-248923" algn="r" defTabSz="99569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1683" indent="-248923" algn="r" defTabSz="99569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fa-IR" sz="1600" b="1" dirty="0" smtClean="0">
              <a:solidFill>
                <a:schemeClr val="tx2"/>
              </a:solidFill>
              <a:cs typeface="B Traffic" panose="00000400000000000000" pitchFamily="2" charset="-78"/>
            </a:endParaRPr>
          </a:p>
        </p:txBody>
      </p:sp>
      <p:pic>
        <p:nvPicPr>
          <p:cNvPr id="16" name="Picture 10" descr="http://s5.picofile.com/file/8124968268/bismillah_large_khamenei313_ir_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555" y="252239"/>
            <a:ext cx="1317906" cy="881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866176" y="663032"/>
            <a:ext cx="9624060" cy="1260211"/>
          </a:xfrm>
        </p:spPr>
        <p:txBody>
          <a:bodyPr>
            <a:normAutofit/>
          </a:bodyPr>
          <a:lstStyle/>
          <a:p>
            <a:pPr rtl="1"/>
            <a:r>
              <a:rPr lang="fa-IR" altLang="en-US" sz="3100" b="1" dirty="0" smtClean="0">
                <a:solidFill>
                  <a:srgbClr val="FF0000"/>
                </a:solidFill>
                <a:cs typeface="B Mitra" pitchFamily="2" charset="-78"/>
              </a:rPr>
              <a:t>تعریف ورشکستگی</a:t>
            </a:r>
            <a:endParaRPr lang="en-US" altLang="en-US" sz="3100" b="1" dirty="0" smtClean="0">
              <a:solidFill>
                <a:srgbClr val="FF0000"/>
              </a:solidFill>
              <a:cs typeface="B Mitra" pitchFamily="2" charset="-78"/>
            </a:endParaRP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800" dirty="0" smtClean="0">
                <a:ea typeface="Times New Roman"/>
                <a:cs typeface="Arial"/>
              </a:rPr>
              <a:t>ورشکسته – معسر – مفلس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800" dirty="0" smtClean="0">
                <a:ea typeface="Times New Roman"/>
                <a:cs typeface="Arial"/>
              </a:rPr>
              <a:t>حق یا تکلیف</a:t>
            </a:r>
          </a:p>
          <a:p>
            <a:pPr lvl="0" algn="r" rtl="1">
              <a:lnSpc>
                <a:spcPct val="115000"/>
              </a:lnSpc>
              <a:spcAft>
                <a:spcPts val="1000"/>
              </a:spcAft>
            </a:pPr>
            <a:r>
              <a:rPr lang="fa-IR" sz="2800" dirty="0">
                <a:solidFill>
                  <a:prstClr val="black"/>
                </a:solidFill>
                <a:ea typeface="Times New Roman"/>
              </a:rPr>
              <a:t>ورشکستگی حالت یک تاجر یا شرکتی تجاری است که از پرداخت بدهی‌های خود ناتوان شده و نمیتواند تعهدات خودرا عملی کند.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endParaRPr lang="en-US" sz="2800" dirty="0">
              <a:ea typeface="Times New Roman"/>
              <a:cs typeface="Arial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-13433" y="414122"/>
            <a:ext cx="10704363" cy="7151536"/>
            <a:chOff x="-13433" y="414122"/>
            <a:chExt cx="10704363" cy="7151536"/>
          </a:xfrm>
        </p:grpSpPr>
        <p:sp>
          <p:nvSpPr>
            <p:cNvPr id="6" name="Rectangle 5"/>
            <p:cNvSpPr/>
            <p:nvPr/>
          </p:nvSpPr>
          <p:spPr>
            <a:xfrm>
              <a:off x="-1070" y="7168697"/>
              <a:ext cx="10692000" cy="396961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9569" tIns="49785" rIns="99569" bIns="49785"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-13433" y="872704"/>
              <a:ext cx="10692000" cy="50407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9569" tIns="49785" rIns="99569" bIns="49785"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290916" y="414122"/>
              <a:ext cx="266429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rtl="1"/>
              <a:r>
                <a:rPr lang="fa-IR" sz="1600" b="1" dirty="0" smtClean="0">
                  <a:solidFill>
                    <a:schemeClr val="tx2"/>
                  </a:solidFill>
                  <a:cs typeface="B Nazanin" pitchFamily="2" charset="-78"/>
                </a:rPr>
                <a:t>همایش</a:t>
              </a:r>
              <a:endParaRPr lang="en-US" sz="1600" b="1" dirty="0">
                <a:solidFill>
                  <a:schemeClr val="tx2"/>
                </a:solidFill>
                <a:cs typeface="B Nazanin" pitchFamily="2" charset="-78"/>
              </a:endParaRPr>
            </a:p>
          </p:txBody>
        </p:sp>
      </p:grpSp>
      <p:sp>
        <p:nvSpPr>
          <p:cNvPr id="11" name="Slide Number Placeholder 4"/>
          <p:cNvSpPr txBox="1">
            <a:spLocks/>
          </p:cNvSpPr>
          <p:nvPr/>
        </p:nvSpPr>
        <p:spPr>
          <a:xfrm>
            <a:off x="-11150" y="7138217"/>
            <a:ext cx="419542" cy="402567"/>
          </a:xfrm>
          <a:prstGeom prst="rect">
            <a:avLst/>
          </a:prstGeom>
        </p:spPr>
        <p:txBody>
          <a:bodyPr vert="horz" lIns="116824" tIns="58412" rIns="116824" bIns="58412" rtlCol="0" anchor="ctr"/>
          <a:lstStyle/>
          <a:p>
            <a:pPr marL="0" marR="0" lvl="0" indent="0" algn="r" defTabSz="11682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6E4213-2B2C-4CD7-8E4D-C8F8B44ADBBF}" type="slidenum">
              <a:rPr kumimoji="0" lang="fa-I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B Traffic" panose="00000400000000000000" pitchFamily="2" charset="-78"/>
              </a:rPr>
              <a:pPr marL="0" marR="0" lvl="0" indent="0" algn="r" defTabSz="11682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fa-IR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B Traffic" panose="00000400000000000000" pitchFamily="2" charset="-78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866176" y="663032"/>
            <a:ext cx="9624060" cy="1260211"/>
          </a:xfrm>
        </p:spPr>
        <p:txBody>
          <a:bodyPr>
            <a:normAutofit/>
          </a:bodyPr>
          <a:lstStyle/>
          <a:p>
            <a:pPr rtl="1"/>
            <a:r>
              <a:rPr lang="fa-IR" altLang="en-US" sz="3100" b="1" dirty="0" smtClean="0">
                <a:solidFill>
                  <a:srgbClr val="FF0000"/>
                </a:solidFill>
                <a:cs typeface="B Mitra" pitchFamily="2" charset="-78"/>
              </a:rPr>
              <a:t>ویژگیهای ورشکستگی</a:t>
            </a:r>
            <a:endParaRPr lang="en-US" altLang="en-US" sz="3100" b="1" dirty="0" smtClean="0">
              <a:solidFill>
                <a:srgbClr val="FF0000"/>
              </a:solidFill>
              <a:cs typeface="B Mitra" pitchFamily="2" charset="-78"/>
            </a:endParaRP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800" dirty="0" smtClean="0">
                <a:ea typeface="Times New Roman"/>
              </a:rPr>
              <a:t>تاجر بودن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800" dirty="0" smtClean="0">
                <a:ea typeface="Times New Roman"/>
                <a:cs typeface="Arial"/>
              </a:rPr>
              <a:t>توقف در پرداخت بدهیها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800" dirty="0" smtClean="0">
                <a:ea typeface="Times New Roman"/>
                <a:cs typeface="Arial"/>
              </a:rPr>
              <a:t>اعلام تقاضای ورشکستگی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800" dirty="0" smtClean="0">
                <a:ea typeface="Times New Roman"/>
                <a:cs typeface="Arial"/>
              </a:rPr>
              <a:t>اثبات وقوع ورشکستگی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800" dirty="0" smtClean="0">
                <a:ea typeface="Times New Roman"/>
                <a:cs typeface="Arial"/>
              </a:rPr>
              <a:t>صدور حکم توسط دادگاه</a:t>
            </a:r>
            <a:endParaRPr lang="en-US" sz="2800" dirty="0">
              <a:ea typeface="Times New Roman"/>
              <a:cs typeface="Arial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-13433" y="414122"/>
            <a:ext cx="10704363" cy="7151536"/>
            <a:chOff x="-13433" y="414122"/>
            <a:chExt cx="10704363" cy="7151536"/>
          </a:xfrm>
        </p:grpSpPr>
        <p:sp>
          <p:nvSpPr>
            <p:cNvPr id="6" name="Rectangle 5"/>
            <p:cNvSpPr/>
            <p:nvPr/>
          </p:nvSpPr>
          <p:spPr>
            <a:xfrm>
              <a:off x="-1070" y="7168697"/>
              <a:ext cx="10692000" cy="396961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9569" tIns="49785" rIns="99569" bIns="49785"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-13433" y="872704"/>
              <a:ext cx="10692000" cy="50407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9569" tIns="49785" rIns="99569" bIns="49785"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290916" y="414122"/>
              <a:ext cx="266429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rtl="1"/>
              <a:r>
                <a:rPr lang="fa-IR" sz="1600" b="1" dirty="0" smtClean="0">
                  <a:solidFill>
                    <a:srgbClr val="1F497D"/>
                  </a:solidFill>
                  <a:cs typeface="B Nazanin" pitchFamily="2" charset="-78"/>
                </a:rPr>
                <a:t>همایش</a:t>
              </a:r>
              <a:endParaRPr lang="en-US" sz="1600" b="1" dirty="0">
                <a:solidFill>
                  <a:srgbClr val="1F497D"/>
                </a:solidFill>
                <a:cs typeface="B Nazanin" pitchFamily="2" charset="-78"/>
              </a:endParaRPr>
            </a:p>
          </p:txBody>
        </p:sp>
      </p:grpSp>
      <p:sp>
        <p:nvSpPr>
          <p:cNvPr id="11" name="Slide Number Placeholder 4"/>
          <p:cNvSpPr txBox="1">
            <a:spLocks/>
          </p:cNvSpPr>
          <p:nvPr/>
        </p:nvSpPr>
        <p:spPr>
          <a:xfrm>
            <a:off x="-11150" y="7138217"/>
            <a:ext cx="419542" cy="402567"/>
          </a:xfrm>
          <a:prstGeom prst="rect">
            <a:avLst/>
          </a:prstGeom>
        </p:spPr>
        <p:txBody>
          <a:bodyPr vert="horz" lIns="116824" tIns="58412" rIns="116824" bIns="58412" rtlCol="0" anchor="ctr"/>
          <a:lstStyle/>
          <a:p>
            <a:pPr algn="r" defTabSz="1168237" fontAlgn="auto">
              <a:spcBef>
                <a:spcPts val="0"/>
              </a:spcBef>
              <a:spcAft>
                <a:spcPts val="0"/>
              </a:spcAft>
              <a:defRPr/>
            </a:pPr>
            <a:fld id="{AC6E4213-2B2C-4CD7-8E4D-C8F8B44ADBBF}" type="slidenum">
              <a:rPr lang="fa-IR" sz="1400" smtClean="0">
                <a:solidFill>
                  <a:prstClr val="white"/>
                </a:solidFill>
                <a:latin typeface="Calibri"/>
                <a:cs typeface="B Traffic" panose="00000400000000000000" pitchFamily="2" charset="-78"/>
              </a:rPr>
              <a:pPr algn="r" defTabSz="1168237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fa-IR" sz="1400" dirty="0">
              <a:solidFill>
                <a:prstClr val="white"/>
              </a:solidFill>
              <a:latin typeface="Calibri"/>
              <a:cs typeface="B Traffic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58061662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866176" y="663032"/>
            <a:ext cx="9624060" cy="1260211"/>
          </a:xfrm>
        </p:spPr>
        <p:txBody>
          <a:bodyPr>
            <a:normAutofit/>
          </a:bodyPr>
          <a:lstStyle/>
          <a:p>
            <a:pPr rtl="1"/>
            <a:r>
              <a:rPr lang="fa-IR" altLang="en-US" sz="3100" b="1" dirty="0">
                <a:solidFill>
                  <a:srgbClr val="FF0000"/>
                </a:solidFill>
                <a:cs typeface="B Mitra" pitchFamily="2" charset="-78"/>
              </a:rPr>
              <a:t>حالتهای ورشکستگی</a:t>
            </a:r>
            <a:endParaRPr lang="en-US" altLang="en-US" sz="3100" b="1" dirty="0" smtClean="0">
              <a:solidFill>
                <a:srgbClr val="FF0000"/>
              </a:solidFill>
              <a:cs typeface="B Mitra" pitchFamily="2" charset="-78"/>
            </a:endParaRP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3200" dirty="0" smtClean="0">
                <a:ea typeface="Times New Roman"/>
              </a:rPr>
              <a:t>ورشکستگی عادی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3200" dirty="0" smtClean="0">
                <a:ea typeface="Times New Roman"/>
              </a:rPr>
              <a:t>ورشکستگی به تقصیر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3200" dirty="0" smtClean="0">
                <a:ea typeface="Times New Roman"/>
              </a:rPr>
              <a:t>ورشکستگی به تقلب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-13433" y="414122"/>
            <a:ext cx="10704363" cy="7151536"/>
            <a:chOff x="-13433" y="414122"/>
            <a:chExt cx="10704363" cy="7151536"/>
          </a:xfrm>
        </p:grpSpPr>
        <p:sp>
          <p:nvSpPr>
            <p:cNvPr id="6" name="Rectangle 5"/>
            <p:cNvSpPr/>
            <p:nvPr/>
          </p:nvSpPr>
          <p:spPr>
            <a:xfrm>
              <a:off x="-1070" y="7168697"/>
              <a:ext cx="10692000" cy="396961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9569" tIns="49785" rIns="99569" bIns="49785"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-13433" y="872704"/>
              <a:ext cx="10692000" cy="50407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9569" tIns="49785" rIns="99569" bIns="49785"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290916" y="414122"/>
              <a:ext cx="266429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rtl="1"/>
              <a:r>
                <a:rPr lang="fa-IR" sz="1600" b="1" dirty="0" smtClean="0">
                  <a:solidFill>
                    <a:srgbClr val="1F497D"/>
                  </a:solidFill>
                  <a:cs typeface="B Nazanin" pitchFamily="2" charset="-78"/>
                </a:rPr>
                <a:t>همایش</a:t>
              </a:r>
              <a:endParaRPr lang="en-US" sz="1600" b="1" dirty="0">
                <a:solidFill>
                  <a:srgbClr val="1F497D"/>
                </a:solidFill>
                <a:cs typeface="B Nazanin" pitchFamily="2" charset="-78"/>
              </a:endParaRPr>
            </a:p>
          </p:txBody>
        </p:sp>
      </p:grpSp>
      <p:sp>
        <p:nvSpPr>
          <p:cNvPr id="11" name="Slide Number Placeholder 4"/>
          <p:cNvSpPr txBox="1">
            <a:spLocks/>
          </p:cNvSpPr>
          <p:nvPr/>
        </p:nvSpPr>
        <p:spPr>
          <a:xfrm>
            <a:off x="-11150" y="7138217"/>
            <a:ext cx="419542" cy="402567"/>
          </a:xfrm>
          <a:prstGeom prst="rect">
            <a:avLst/>
          </a:prstGeom>
        </p:spPr>
        <p:txBody>
          <a:bodyPr vert="horz" lIns="116824" tIns="58412" rIns="116824" bIns="58412" rtlCol="0" anchor="ctr"/>
          <a:lstStyle/>
          <a:p>
            <a:pPr algn="r" defTabSz="1168237" fontAlgn="auto">
              <a:spcBef>
                <a:spcPts val="0"/>
              </a:spcBef>
              <a:spcAft>
                <a:spcPts val="0"/>
              </a:spcAft>
              <a:defRPr/>
            </a:pPr>
            <a:fld id="{AC6E4213-2B2C-4CD7-8E4D-C8F8B44ADBBF}" type="slidenum">
              <a:rPr lang="fa-IR" sz="1400" smtClean="0">
                <a:solidFill>
                  <a:prstClr val="white"/>
                </a:solidFill>
                <a:latin typeface="Calibri"/>
                <a:cs typeface="B Traffic" panose="00000400000000000000" pitchFamily="2" charset="-78"/>
              </a:rPr>
              <a:pPr algn="r" defTabSz="1168237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fa-IR" sz="1400" dirty="0">
              <a:solidFill>
                <a:prstClr val="white"/>
              </a:solidFill>
              <a:latin typeface="Calibri"/>
              <a:cs typeface="B Traffic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7968329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937614" y="923111"/>
            <a:ext cx="9624060" cy="913304"/>
          </a:xfrm>
        </p:spPr>
        <p:txBody>
          <a:bodyPr>
            <a:normAutofit fontScale="90000"/>
          </a:bodyPr>
          <a:lstStyle/>
          <a:p>
            <a:pPr lvl="0" rtl="1">
              <a:spcBef>
                <a:spcPct val="20000"/>
              </a:spcBef>
            </a:pPr>
            <a:r>
              <a:rPr lang="fa-IR" altLang="en-US" sz="4000" b="1" dirty="0" smtClean="0">
                <a:solidFill>
                  <a:srgbClr val="FF0000"/>
                </a:solidFill>
                <a:ea typeface="+mn-ea"/>
                <a:cs typeface="B Mitra" pitchFamily="2" charset="-78"/>
              </a:rPr>
              <a:t>ورشکستگی </a:t>
            </a:r>
            <a:r>
              <a:rPr lang="fa-IR" altLang="en-US" sz="4000" b="1" dirty="0">
                <a:solidFill>
                  <a:srgbClr val="FF0000"/>
                </a:solidFill>
                <a:ea typeface="+mn-ea"/>
                <a:cs typeface="B Mitra" pitchFamily="2" charset="-78"/>
              </a:rPr>
              <a:t>عادی</a:t>
            </a:r>
            <a:r>
              <a:rPr lang="fa-IR" altLang="en-US" sz="2700" b="1" dirty="0">
                <a:solidFill>
                  <a:srgbClr val="7030A0"/>
                </a:solidFill>
                <a:ea typeface="+mn-ea"/>
                <a:cs typeface="B Mitra" pitchFamily="2" charset="-78"/>
              </a:rPr>
              <a:t/>
            </a:r>
            <a:br>
              <a:rPr lang="fa-IR" altLang="en-US" sz="2700" b="1" dirty="0">
                <a:solidFill>
                  <a:srgbClr val="7030A0"/>
                </a:solidFill>
                <a:ea typeface="+mn-ea"/>
                <a:cs typeface="B Mitra" pitchFamily="2" charset="-78"/>
              </a:rPr>
            </a:br>
            <a:endParaRPr lang="en-US" altLang="en-US" sz="3100" b="1" dirty="0" smtClean="0">
              <a:solidFill>
                <a:srgbClr val="FF0000"/>
              </a:solidFill>
              <a:cs typeface="B Mitra" pitchFamily="2" charset="-78"/>
            </a:endParaRP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 rtl="1">
              <a:buNone/>
            </a:pPr>
            <a:endParaRPr lang="en-US" altLang="en-US" sz="2700" b="1" dirty="0" smtClean="0">
              <a:solidFill>
                <a:srgbClr val="7030A0"/>
              </a:solidFill>
              <a:cs typeface="B Mitra" pitchFamily="2" charset="-78"/>
            </a:endParaRP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sz="2800" dirty="0" smtClean="0">
                <a:ea typeface="Calibri"/>
              </a:rPr>
              <a:t>توقف تاجر در </a:t>
            </a:r>
            <a:r>
              <a:rPr lang="fa-IR" sz="2800" dirty="0">
                <a:solidFill>
                  <a:prstClr val="black"/>
                </a:solidFill>
                <a:ea typeface="Calibri"/>
              </a:rPr>
              <a:t>ادای بدهیها و تعهدات نقدی حال </a:t>
            </a:r>
            <a:r>
              <a:rPr lang="fa-IR" sz="2800" dirty="0" smtClean="0">
                <a:solidFill>
                  <a:prstClr val="black"/>
                </a:solidFill>
                <a:ea typeface="Calibri"/>
              </a:rPr>
              <a:t>شده</a:t>
            </a:r>
            <a:r>
              <a:rPr lang="fa-IR" sz="2800" dirty="0" smtClean="0">
                <a:ea typeface="Calibri"/>
              </a:rPr>
              <a:t>؛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sz="2800" dirty="0" smtClean="0">
                <a:ea typeface="Calibri"/>
              </a:rPr>
              <a:t>اعلام توقف ظرف </a:t>
            </a:r>
            <a:r>
              <a:rPr lang="fa-IR" sz="2800" dirty="0">
                <a:ea typeface="Calibri"/>
              </a:rPr>
              <a:t>۳ روز از تاریخ </a:t>
            </a:r>
            <a:r>
              <a:rPr lang="fa-IR" sz="2800" dirty="0" smtClean="0">
                <a:ea typeface="Calibri"/>
              </a:rPr>
              <a:t>وقفه؛ و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sz="2800" dirty="0" smtClean="0">
                <a:ea typeface="Calibri"/>
              </a:rPr>
              <a:t>تسلیم صورت </a:t>
            </a:r>
            <a:r>
              <a:rPr lang="fa-IR" sz="2800" dirty="0">
                <a:ea typeface="Calibri"/>
              </a:rPr>
              <a:t>حساب دارائی و کلیه دفاتر تجارتی </a:t>
            </a:r>
            <a:r>
              <a:rPr lang="fa-IR" sz="2800" dirty="0" smtClean="0">
                <a:ea typeface="Calibri"/>
              </a:rPr>
              <a:t>به </a:t>
            </a:r>
            <a:r>
              <a:rPr lang="fa-IR" sz="2800" dirty="0">
                <a:ea typeface="Calibri"/>
              </a:rPr>
              <a:t>دفتر </a:t>
            </a:r>
            <a:r>
              <a:rPr lang="fa-IR" sz="2800" dirty="0" smtClean="0">
                <a:ea typeface="Calibri"/>
              </a:rPr>
              <a:t>دادگاه.</a:t>
            </a:r>
          </a:p>
          <a:p>
            <a:pPr marL="0" indent="0" algn="r" rtl="1">
              <a:buNone/>
            </a:pPr>
            <a:endParaRPr lang="fa-IR" sz="2800" dirty="0" smtClean="0">
              <a:ea typeface="Calibri"/>
            </a:endParaRPr>
          </a:p>
          <a:p>
            <a:pPr algn="r" rtl="1"/>
            <a:r>
              <a:rPr lang="fa-IR" sz="2800" dirty="0" smtClean="0">
                <a:ea typeface="Calibri"/>
              </a:rPr>
              <a:t>مسئولیت تاجر</a:t>
            </a:r>
          </a:p>
          <a:p>
            <a:pPr algn="r" rtl="1"/>
            <a:r>
              <a:rPr lang="fa-IR" sz="2800" dirty="0" smtClean="0">
                <a:ea typeface="Calibri"/>
              </a:rPr>
              <a:t>فرصت بازگشت و قرارداد ارفاقی</a:t>
            </a:r>
          </a:p>
          <a:p>
            <a:pPr algn="r" rtl="1"/>
            <a:r>
              <a:rPr lang="fa-IR" sz="2800" dirty="0" smtClean="0">
                <a:ea typeface="Calibri"/>
              </a:rPr>
              <a:t>رکن قانونی: مواد 412 و 413 قانون تجارت </a:t>
            </a:r>
            <a:endParaRPr lang="fa-IR" altLang="en-US" sz="2700" dirty="0" smtClean="0">
              <a:cs typeface="B Mitra" pitchFamily="2" charset="-78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-13433" y="414122"/>
            <a:ext cx="10704363" cy="7151536"/>
            <a:chOff x="-13433" y="414122"/>
            <a:chExt cx="10704363" cy="7151536"/>
          </a:xfrm>
        </p:grpSpPr>
        <p:sp>
          <p:nvSpPr>
            <p:cNvPr id="6" name="Rectangle 5"/>
            <p:cNvSpPr/>
            <p:nvPr/>
          </p:nvSpPr>
          <p:spPr>
            <a:xfrm>
              <a:off x="-1070" y="7168697"/>
              <a:ext cx="10692000" cy="396961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9569" tIns="49785" rIns="99569" bIns="49785"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-13433" y="872704"/>
              <a:ext cx="10692000" cy="50407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9569" tIns="49785" rIns="99569" bIns="49785"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174445" y="414122"/>
              <a:ext cx="68640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r" rtl="1"/>
              <a:r>
                <a:rPr lang="fa-IR" sz="1600" b="1" dirty="0" smtClean="0">
                  <a:solidFill>
                    <a:srgbClr val="1F497D"/>
                  </a:solidFill>
                  <a:cs typeface="B Nazanin" pitchFamily="2" charset="-78"/>
                </a:rPr>
                <a:t>همایش</a:t>
              </a:r>
              <a:endParaRPr lang="en-US" sz="1600" b="1" dirty="0">
                <a:solidFill>
                  <a:srgbClr val="1F497D"/>
                </a:solidFill>
                <a:cs typeface="B Nazanin" pitchFamily="2" charset="-78"/>
              </a:endParaRPr>
            </a:p>
          </p:txBody>
        </p:sp>
      </p:grpSp>
      <p:sp>
        <p:nvSpPr>
          <p:cNvPr id="11" name="Slide Number Placeholder 4"/>
          <p:cNvSpPr txBox="1">
            <a:spLocks/>
          </p:cNvSpPr>
          <p:nvPr/>
        </p:nvSpPr>
        <p:spPr>
          <a:xfrm>
            <a:off x="-11150" y="7138217"/>
            <a:ext cx="419542" cy="402567"/>
          </a:xfrm>
          <a:prstGeom prst="rect">
            <a:avLst/>
          </a:prstGeom>
        </p:spPr>
        <p:txBody>
          <a:bodyPr vert="horz" lIns="116824" tIns="58412" rIns="116824" bIns="58412" rtlCol="0" anchor="ctr"/>
          <a:lstStyle/>
          <a:p>
            <a:pPr marL="0" marR="0" lvl="0" indent="0" algn="r" defTabSz="11682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6E4213-2B2C-4CD7-8E4D-C8F8B44ADBBF}" type="slidenum">
              <a:rPr kumimoji="0" lang="fa-I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B Traffic" panose="00000400000000000000" pitchFamily="2" charset="-78"/>
              </a:rPr>
              <a:pPr marL="0" marR="0" lvl="0" indent="0" algn="r" defTabSz="11682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fa-IR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B Traffic" panose="00000400000000000000" pitchFamily="2" charset="-78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937614" y="734470"/>
            <a:ext cx="9624060" cy="1260211"/>
          </a:xfrm>
        </p:spPr>
        <p:txBody>
          <a:bodyPr>
            <a:normAutofit/>
          </a:bodyPr>
          <a:lstStyle/>
          <a:p>
            <a:pPr lvl="0" rtl="1">
              <a:spcBef>
                <a:spcPct val="20000"/>
              </a:spcBef>
            </a:pPr>
            <a:r>
              <a:rPr lang="fa-IR" altLang="en-US" sz="3600" b="1" dirty="0" smtClean="0">
                <a:solidFill>
                  <a:srgbClr val="FF0000"/>
                </a:solidFill>
                <a:ea typeface="+mn-ea"/>
                <a:cs typeface="B Mitra" pitchFamily="2" charset="-78"/>
              </a:rPr>
              <a:t>ورشکستگی </a:t>
            </a:r>
            <a:r>
              <a:rPr lang="fa-IR" altLang="en-US" sz="3600" b="1" dirty="0">
                <a:solidFill>
                  <a:srgbClr val="FF0000"/>
                </a:solidFill>
                <a:ea typeface="+mn-ea"/>
                <a:cs typeface="B Mitra" pitchFamily="2" charset="-78"/>
              </a:rPr>
              <a:t>به تقصیر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r" rtl="1"/>
            <a:r>
              <a:rPr lang="fa-IR" sz="2300" dirty="0" smtClean="0">
                <a:solidFill>
                  <a:prstClr val="black"/>
                </a:solidFill>
                <a:ea typeface="Times New Roman"/>
              </a:rPr>
              <a:t>بروز </a:t>
            </a:r>
            <a:r>
              <a:rPr lang="fa-IR" sz="2300" dirty="0">
                <a:solidFill>
                  <a:prstClr val="black"/>
                </a:solidFill>
                <a:ea typeface="Times New Roman"/>
              </a:rPr>
              <a:t>شرایط ورشکستگی</a:t>
            </a:r>
            <a:r>
              <a:rPr lang="fa-IR" sz="2300" dirty="0" smtClean="0">
                <a:ea typeface="Times New Roman"/>
              </a:rPr>
              <a:t> در </a:t>
            </a:r>
            <a:r>
              <a:rPr lang="fa-IR" sz="2300" dirty="0">
                <a:ea typeface="Times New Roman"/>
              </a:rPr>
              <a:t>اثر افراط یا تفریط </a:t>
            </a:r>
            <a:r>
              <a:rPr lang="fa-IR" sz="2300" dirty="0" smtClean="0">
                <a:ea typeface="Times New Roman"/>
              </a:rPr>
              <a:t>و عدم ایفای وظایف</a:t>
            </a:r>
          </a:p>
          <a:p>
            <a:pPr algn="r" rtl="1"/>
            <a:endParaRPr lang="fa-IR" sz="2300" dirty="0" smtClean="0">
              <a:ea typeface="Calibri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300" dirty="0">
                <a:ea typeface="Calibri"/>
              </a:rPr>
              <a:t>اول- موارد چهارگانه </a:t>
            </a:r>
            <a:r>
              <a:rPr lang="fa-IR" sz="2300" b="1" u="sng" dirty="0">
                <a:solidFill>
                  <a:srgbClr val="7030A0"/>
                </a:solidFill>
                <a:ea typeface="Calibri"/>
              </a:rPr>
              <a:t>الزامی</a:t>
            </a:r>
            <a:r>
              <a:rPr lang="fa-IR" sz="2300" dirty="0">
                <a:ea typeface="Calibri"/>
              </a:rPr>
              <a:t> صدور حکم ورشستگی به تقصیر (ماده ۵۴۱ ق.ت</a:t>
            </a:r>
            <a:r>
              <a:rPr lang="fa-IR" sz="2300" dirty="0" smtClean="0">
                <a:ea typeface="Calibri"/>
              </a:rPr>
              <a:t>) </a:t>
            </a:r>
            <a:endParaRPr lang="en-US" sz="2300" dirty="0">
              <a:ea typeface="Calibri"/>
              <a:cs typeface="Arial"/>
            </a:endParaRPr>
          </a:p>
          <a:p>
            <a:pPr marL="0" indent="0" algn="r" rtl="1">
              <a:lnSpc>
                <a:spcPct val="115000"/>
              </a:lnSpc>
              <a:spcAft>
                <a:spcPts val="1000"/>
              </a:spcAft>
              <a:buNone/>
            </a:pPr>
            <a:r>
              <a:rPr lang="fa-IR" sz="2300" dirty="0">
                <a:ea typeface="Calibri"/>
              </a:rPr>
              <a:t>۱- مخارج شخصی یامخارج افراد تحت تکفل تاجر در ایام عادی به نسبت عایدی او فوق العاده شود. </a:t>
            </a:r>
            <a:endParaRPr lang="en-US" sz="2300" dirty="0">
              <a:ea typeface="Calibri"/>
              <a:cs typeface="Arial"/>
            </a:endParaRPr>
          </a:p>
          <a:p>
            <a:pPr marL="0" indent="0" algn="r" rtl="1">
              <a:lnSpc>
                <a:spcPct val="115000"/>
              </a:lnSpc>
              <a:spcAft>
                <a:spcPts val="1000"/>
              </a:spcAft>
              <a:buNone/>
            </a:pPr>
            <a:r>
              <a:rPr lang="fa-IR" sz="2300" dirty="0">
                <a:ea typeface="Calibri"/>
              </a:rPr>
              <a:t>۲- تاجر مبالغ زیادی از سرمایه خود را صرف معاملاتی کند که در عرف تجارتی موهوم بوده و یا سودآوری معاملات مذکور منوط به اتفاق محض باشد.</a:t>
            </a:r>
            <a:endParaRPr lang="en-US" sz="2300" dirty="0">
              <a:ea typeface="Calibri"/>
              <a:cs typeface="Arial"/>
            </a:endParaRPr>
          </a:p>
          <a:p>
            <a:pPr marL="0" indent="0" algn="r" rtl="1">
              <a:lnSpc>
                <a:spcPct val="115000"/>
              </a:lnSpc>
              <a:spcAft>
                <a:spcPts val="1000"/>
              </a:spcAft>
              <a:buNone/>
            </a:pPr>
            <a:r>
              <a:rPr lang="fa-IR" sz="2300" dirty="0">
                <a:ea typeface="Calibri"/>
              </a:rPr>
              <a:t> ۳- تاجر به منظور به تاخیر انداختن ورشکستگی خود خریدی گران‌تر یا فروشی ارزان‌تر از قیمت روز کند و برای بدست آوردن وجه نقد به روش دور از صرفه متوسل شود مثل استقراض یا صدور برات سازشی وغیره.</a:t>
            </a:r>
            <a:endParaRPr lang="en-US" sz="2300" dirty="0">
              <a:ea typeface="Calibri"/>
              <a:cs typeface="Arial"/>
            </a:endParaRPr>
          </a:p>
          <a:p>
            <a:pPr marL="0" indent="0" algn="r" rtl="1">
              <a:lnSpc>
                <a:spcPct val="115000"/>
              </a:lnSpc>
              <a:spcAft>
                <a:spcPts val="1000"/>
              </a:spcAft>
              <a:buNone/>
            </a:pPr>
            <a:r>
              <a:rPr lang="fa-IR" sz="2300" dirty="0">
                <a:ea typeface="Calibri"/>
              </a:rPr>
              <a:t> ۴- تاجر پس از تاریخ توقف از ادای دیون و قروضی که بر عهده دارد یکی از طلبکاران خود را بر سایرین ترجیح داده و طلب او را بپردازد. </a:t>
            </a:r>
            <a:endParaRPr lang="en-US" sz="2300" dirty="0">
              <a:ea typeface="Calibri"/>
              <a:cs typeface="Arial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-13433" y="414122"/>
            <a:ext cx="10704363" cy="7151536"/>
            <a:chOff x="-13433" y="414122"/>
            <a:chExt cx="10704363" cy="7151536"/>
          </a:xfrm>
        </p:grpSpPr>
        <p:sp>
          <p:nvSpPr>
            <p:cNvPr id="6" name="Rectangle 5"/>
            <p:cNvSpPr/>
            <p:nvPr/>
          </p:nvSpPr>
          <p:spPr>
            <a:xfrm>
              <a:off x="-1070" y="7168697"/>
              <a:ext cx="10692000" cy="396961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9569" tIns="49785" rIns="99569" bIns="49785"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-13433" y="872704"/>
              <a:ext cx="10692000" cy="50407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9569" tIns="49785" rIns="99569" bIns="49785"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174445" y="414122"/>
              <a:ext cx="68640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rtl="1"/>
              <a:r>
                <a:rPr lang="fa-IR" sz="1600" b="1" dirty="0" smtClean="0">
                  <a:solidFill>
                    <a:srgbClr val="1F497D"/>
                  </a:solidFill>
                  <a:cs typeface="B Nazanin" pitchFamily="2" charset="-78"/>
                </a:rPr>
                <a:t>همایش</a:t>
              </a:r>
              <a:endParaRPr lang="en-US" sz="1600" b="1" dirty="0">
                <a:solidFill>
                  <a:srgbClr val="1F497D"/>
                </a:solidFill>
                <a:cs typeface="B Nazanin" pitchFamily="2" charset="-78"/>
              </a:endParaRPr>
            </a:p>
          </p:txBody>
        </p:sp>
      </p:grpSp>
      <p:sp>
        <p:nvSpPr>
          <p:cNvPr id="11" name="Slide Number Placeholder 4"/>
          <p:cNvSpPr txBox="1">
            <a:spLocks/>
          </p:cNvSpPr>
          <p:nvPr/>
        </p:nvSpPr>
        <p:spPr>
          <a:xfrm>
            <a:off x="-11150" y="7138217"/>
            <a:ext cx="419542" cy="402567"/>
          </a:xfrm>
          <a:prstGeom prst="rect">
            <a:avLst/>
          </a:prstGeom>
        </p:spPr>
        <p:txBody>
          <a:bodyPr vert="horz" lIns="116824" tIns="58412" rIns="116824" bIns="58412" rtlCol="0" anchor="ctr"/>
          <a:lstStyle/>
          <a:p>
            <a:pPr algn="r" defTabSz="1168237" fontAlgn="auto">
              <a:spcBef>
                <a:spcPts val="0"/>
              </a:spcBef>
              <a:spcAft>
                <a:spcPts val="0"/>
              </a:spcAft>
              <a:defRPr/>
            </a:pPr>
            <a:fld id="{AC6E4213-2B2C-4CD7-8E4D-C8F8B44ADBBF}" type="slidenum">
              <a:rPr lang="fa-IR" sz="1400" smtClean="0">
                <a:solidFill>
                  <a:prstClr val="white"/>
                </a:solidFill>
                <a:latin typeface="Calibri"/>
                <a:cs typeface="B Traffic" panose="00000400000000000000" pitchFamily="2" charset="-78"/>
              </a:rPr>
              <a:pPr algn="r" defTabSz="1168237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fa-IR" sz="1400" dirty="0">
              <a:solidFill>
                <a:prstClr val="white"/>
              </a:solidFill>
              <a:latin typeface="Calibri"/>
              <a:cs typeface="B Traffic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86660277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937614" y="734470"/>
            <a:ext cx="9624060" cy="1260211"/>
          </a:xfrm>
        </p:spPr>
        <p:txBody>
          <a:bodyPr>
            <a:normAutofit/>
          </a:bodyPr>
          <a:lstStyle/>
          <a:p>
            <a:pPr rtl="1"/>
            <a:r>
              <a:rPr lang="fa-IR" altLang="en-US" sz="3600" b="1" dirty="0" smtClean="0">
                <a:solidFill>
                  <a:srgbClr val="FF0000"/>
                </a:solidFill>
                <a:cs typeface="B Mitra" pitchFamily="2" charset="-78"/>
              </a:rPr>
              <a:t>ورشکستگی </a:t>
            </a:r>
            <a:r>
              <a:rPr lang="fa-IR" altLang="en-US" sz="3600" b="1" dirty="0">
                <a:solidFill>
                  <a:srgbClr val="FF0000"/>
                </a:solidFill>
                <a:cs typeface="B Mitra" pitchFamily="2" charset="-78"/>
              </a:rPr>
              <a:t>به </a:t>
            </a:r>
            <a:r>
              <a:rPr lang="fa-IR" altLang="en-US" sz="3600" b="1" dirty="0" smtClean="0">
                <a:solidFill>
                  <a:srgbClr val="FF0000"/>
                </a:solidFill>
                <a:cs typeface="B Mitra" pitchFamily="2" charset="-78"/>
              </a:rPr>
              <a:t>تقصیر </a:t>
            </a:r>
            <a:r>
              <a:rPr lang="fa-IR" altLang="en-US" sz="2400" b="1" dirty="0" smtClean="0">
                <a:solidFill>
                  <a:srgbClr val="FF0000"/>
                </a:solidFill>
                <a:cs typeface="B Mitra" pitchFamily="2" charset="-78"/>
              </a:rPr>
              <a:t>(ادامه)</a:t>
            </a:r>
            <a:endParaRPr lang="en-US" altLang="en-US" sz="2400" b="1" dirty="0" smtClean="0">
              <a:solidFill>
                <a:srgbClr val="FF0000"/>
              </a:solidFill>
              <a:cs typeface="B Mitra" pitchFamily="2" charset="-78"/>
            </a:endParaRP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800" dirty="0" smtClean="0">
                <a:ea typeface="Calibri"/>
              </a:rPr>
              <a:t>دوم </a:t>
            </a:r>
            <a:r>
              <a:rPr lang="fa-IR" sz="2800" dirty="0">
                <a:ea typeface="Calibri"/>
              </a:rPr>
              <a:t>- موارد سه گانه </a:t>
            </a:r>
            <a:r>
              <a:rPr lang="fa-IR" sz="2800" b="1" u="sng" dirty="0">
                <a:solidFill>
                  <a:srgbClr val="7030A0"/>
                </a:solidFill>
                <a:ea typeface="Calibri"/>
              </a:rPr>
              <a:t>اختیاری</a:t>
            </a:r>
            <a:r>
              <a:rPr lang="fa-IR" sz="2800" dirty="0">
                <a:solidFill>
                  <a:srgbClr val="7030A0"/>
                </a:solidFill>
                <a:ea typeface="Calibri"/>
              </a:rPr>
              <a:t> </a:t>
            </a:r>
            <a:r>
              <a:rPr lang="fa-IR" sz="2800" dirty="0">
                <a:ea typeface="Calibri"/>
              </a:rPr>
              <a:t>صدور حکم ورشکستگی به تقصیر </a:t>
            </a:r>
            <a:r>
              <a:rPr lang="fa-IR" sz="2000" dirty="0">
                <a:ea typeface="Calibri"/>
              </a:rPr>
              <a:t>(ماده ۵۴۲ ق.ت.) </a:t>
            </a:r>
            <a:endParaRPr lang="en-US" sz="2000" dirty="0">
              <a:ea typeface="Calibri"/>
              <a:cs typeface="Arial"/>
            </a:endParaRPr>
          </a:p>
          <a:p>
            <a:pPr marL="0" indent="0" algn="r" rtl="1">
              <a:lnSpc>
                <a:spcPct val="115000"/>
              </a:lnSpc>
              <a:spcAft>
                <a:spcPts val="1000"/>
              </a:spcAft>
              <a:buNone/>
            </a:pPr>
            <a:r>
              <a:rPr lang="fa-IR" sz="2800" dirty="0">
                <a:ea typeface="Calibri"/>
              </a:rPr>
              <a:t>۱- تاجر به حساب دیگری و بدون آنکه عوضی دریافت نماید تعهداتی کرده باشد که نظر به وضعیت مالی او انجام تعهدات مزبور فوق العاده باشد.</a:t>
            </a:r>
            <a:endParaRPr lang="en-US" sz="2800" dirty="0">
              <a:ea typeface="Calibri"/>
              <a:cs typeface="Arial"/>
            </a:endParaRPr>
          </a:p>
          <a:p>
            <a:pPr marL="0" indent="0" algn="r" rtl="1">
              <a:lnSpc>
                <a:spcPct val="115000"/>
              </a:lnSpc>
              <a:spcAft>
                <a:spcPts val="1000"/>
              </a:spcAft>
              <a:buNone/>
            </a:pPr>
            <a:r>
              <a:rPr lang="fa-IR" sz="2800" dirty="0">
                <a:ea typeface="Calibri"/>
              </a:rPr>
              <a:t> ۲- عملیات تجارتی او متوقف شده و مطابق ماده ۴۱۳ قانون تجارت رفتار نکرده باشد.</a:t>
            </a:r>
            <a:endParaRPr lang="en-US" sz="2800" dirty="0">
              <a:ea typeface="Calibri"/>
              <a:cs typeface="Arial"/>
            </a:endParaRPr>
          </a:p>
          <a:p>
            <a:pPr marL="0" indent="0" algn="r" rtl="1">
              <a:lnSpc>
                <a:spcPct val="115000"/>
              </a:lnSpc>
              <a:spcAft>
                <a:spcPts val="1000"/>
              </a:spcAft>
              <a:buNone/>
            </a:pPr>
            <a:r>
              <a:rPr lang="fa-IR" sz="2800" dirty="0">
                <a:ea typeface="Calibri"/>
              </a:rPr>
              <a:t> ۳- تاجر دفاتر نداشته یا دفاتر او ناقص یا بی ترتیب بوده یا در صورت دارائی وضعیت واقعی خود را اعم از قروض و مطالبات بطور صریح معین نکند مشروط بر آنکه مورد اخیر الذکر تقلبی نکرده باشد. </a:t>
            </a:r>
            <a:endParaRPr lang="en-US" sz="2800" dirty="0">
              <a:ea typeface="Calibri"/>
              <a:cs typeface="Arial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-13433" y="414122"/>
            <a:ext cx="10704363" cy="7151536"/>
            <a:chOff x="-13433" y="414122"/>
            <a:chExt cx="10704363" cy="7151536"/>
          </a:xfrm>
        </p:grpSpPr>
        <p:sp>
          <p:nvSpPr>
            <p:cNvPr id="6" name="Rectangle 5"/>
            <p:cNvSpPr/>
            <p:nvPr/>
          </p:nvSpPr>
          <p:spPr>
            <a:xfrm>
              <a:off x="-1070" y="7168697"/>
              <a:ext cx="10692000" cy="396961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9569" tIns="49785" rIns="99569" bIns="49785"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-13433" y="872704"/>
              <a:ext cx="10692000" cy="50407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9569" tIns="49785" rIns="99569" bIns="49785"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174445" y="414122"/>
              <a:ext cx="68640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rtl="1"/>
              <a:r>
                <a:rPr lang="fa-IR" sz="1600" b="1" dirty="0" smtClean="0">
                  <a:solidFill>
                    <a:srgbClr val="1F497D"/>
                  </a:solidFill>
                  <a:cs typeface="B Nazanin" pitchFamily="2" charset="-78"/>
                </a:rPr>
                <a:t>همایش</a:t>
              </a:r>
              <a:endParaRPr lang="en-US" sz="1600" b="1" dirty="0">
                <a:solidFill>
                  <a:srgbClr val="1F497D"/>
                </a:solidFill>
                <a:cs typeface="B Nazanin" pitchFamily="2" charset="-78"/>
              </a:endParaRPr>
            </a:p>
          </p:txBody>
        </p:sp>
      </p:grpSp>
      <p:sp>
        <p:nvSpPr>
          <p:cNvPr id="11" name="Slide Number Placeholder 4"/>
          <p:cNvSpPr txBox="1">
            <a:spLocks/>
          </p:cNvSpPr>
          <p:nvPr/>
        </p:nvSpPr>
        <p:spPr>
          <a:xfrm>
            <a:off x="-11150" y="7138217"/>
            <a:ext cx="419542" cy="402567"/>
          </a:xfrm>
          <a:prstGeom prst="rect">
            <a:avLst/>
          </a:prstGeom>
        </p:spPr>
        <p:txBody>
          <a:bodyPr vert="horz" lIns="116824" tIns="58412" rIns="116824" bIns="58412" rtlCol="0" anchor="ctr"/>
          <a:lstStyle/>
          <a:p>
            <a:pPr algn="r" defTabSz="1168237" fontAlgn="auto">
              <a:spcBef>
                <a:spcPts val="0"/>
              </a:spcBef>
              <a:spcAft>
                <a:spcPts val="0"/>
              </a:spcAft>
              <a:defRPr/>
            </a:pPr>
            <a:fld id="{AC6E4213-2B2C-4CD7-8E4D-C8F8B44ADBBF}" type="slidenum">
              <a:rPr lang="fa-IR" sz="1400" smtClean="0">
                <a:solidFill>
                  <a:prstClr val="white"/>
                </a:solidFill>
                <a:latin typeface="Calibri"/>
                <a:cs typeface="B Traffic" panose="00000400000000000000" pitchFamily="2" charset="-78"/>
              </a:rPr>
              <a:pPr algn="r" defTabSz="1168237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fa-IR" sz="1400" dirty="0">
              <a:solidFill>
                <a:prstClr val="white"/>
              </a:solidFill>
              <a:latin typeface="Calibri"/>
              <a:cs typeface="B Traffic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64498935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937614" y="734470"/>
            <a:ext cx="9624060" cy="1260211"/>
          </a:xfrm>
        </p:spPr>
        <p:txBody>
          <a:bodyPr>
            <a:normAutofit/>
          </a:bodyPr>
          <a:lstStyle/>
          <a:p>
            <a:pPr lvl="0" rtl="1">
              <a:spcBef>
                <a:spcPct val="20000"/>
              </a:spcBef>
            </a:pPr>
            <a:r>
              <a:rPr lang="fa-IR" altLang="en-US" sz="3600" b="1" dirty="0" smtClean="0">
                <a:solidFill>
                  <a:srgbClr val="FF3300"/>
                </a:solidFill>
                <a:ea typeface="+mn-ea"/>
                <a:cs typeface="B Mitra" pitchFamily="2" charset="-78"/>
              </a:rPr>
              <a:t>ورشکستگی </a:t>
            </a:r>
            <a:r>
              <a:rPr lang="fa-IR" altLang="en-US" sz="3600" b="1" dirty="0">
                <a:solidFill>
                  <a:srgbClr val="FF3300"/>
                </a:solidFill>
                <a:ea typeface="+mn-ea"/>
                <a:cs typeface="B Mitra" pitchFamily="2" charset="-78"/>
              </a:rPr>
              <a:t>به تقلب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altLang="en-US" sz="2700" b="1" dirty="0" smtClean="0">
                <a:solidFill>
                  <a:srgbClr val="7030A0"/>
                </a:solidFill>
                <a:cs typeface="B Mitra" pitchFamily="2" charset="-78"/>
              </a:rPr>
              <a:t>عناصر مادی جرم و مصادیق آن</a:t>
            </a:r>
            <a:endParaRPr lang="en-US" altLang="en-US" sz="2700" b="1" dirty="0" smtClean="0">
              <a:solidFill>
                <a:srgbClr val="7030A0"/>
              </a:solidFill>
              <a:cs typeface="B Mitra" pitchFamily="2" charset="-78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800" dirty="0" smtClean="0">
                <a:ea typeface="Calibri"/>
              </a:rPr>
              <a:t>مفقود نمودن دفاتر </a:t>
            </a:r>
            <a:r>
              <a:rPr lang="fa-IR" sz="2800" dirty="0">
                <a:ea typeface="Calibri"/>
              </a:rPr>
              <a:t>تجارتی </a:t>
            </a:r>
            <a:r>
              <a:rPr lang="fa-IR" sz="2800" dirty="0" smtClean="0">
                <a:ea typeface="Calibri"/>
              </a:rPr>
              <a:t>توسط تاجر </a:t>
            </a:r>
            <a:r>
              <a:rPr lang="fa-IR" sz="2800" dirty="0">
                <a:ea typeface="Calibri"/>
              </a:rPr>
              <a:t>از روی عمد و </a:t>
            </a:r>
            <a:r>
              <a:rPr lang="fa-IR" sz="2800" dirty="0" smtClean="0">
                <a:ea typeface="Calibri"/>
              </a:rPr>
              <a:t>سوءنیت؛ یا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800" dirty="0" smtClean="0">
                <a:ea typeface="Calibri"/>
              </a:rPr>
              <a:t>مخفی کردن قسمتی </a:t>
            </a:r>
            <a:r>
              <a:rPr lang="fa-IR" sz="2800" dirty="0">
                <a:ea typeface="Calibri"/>
              </a:rPr>
              <a:t>از </a:t>
            </a:r>
            <a:r>
              <a:rPr lang="fa-IR" sz="2800" dirty="0" smtClean="0">
                <a:ea typeface="Calibri"/>
              </a:rPr>
              <a:t>دارائی؛ </a:t>
            </a:r>
            <a:r>
              <a:rPr lang="fa-IR" sz="2800" dirty="0">
                <a:ea typeface="Calibri"/>
              </a:rPr>
              <a:t>و یا </a:t>
            </a:r>
            <a:endParaRPr lang="fa-IR" sz="2800" dirty="0" smtClean="0">
              <a:ea typeface="Calibri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800" dirty="0" smtClean="0">
                <a:ea typeface="Calibri"/>
              </a:rPr>
              <a:t>از بین بردن دارایی به </a:t>
            </a:r>
            <a:r>
              <a:rPr lang="fa-IR" sz="2800" dirty="0">
                <a:ea typeface="Calibri"/>
              </a:rPr>
              <a:t>طریق مواضعه و معاملات </a:t>
            </a:r>
            <a:r>
              <a:rPr lang="fa-IR" sz="2800" dirty="0" smtClean="0">
                <a:ea typeface="Calibri"/>
              </a:rPr>
              <a:t>صوری؛ </a:t>
            </a:r>
            <a:r>
              <a:rPr lang="fa-IR" sz="2800" dirty="0">
                <a:ea typeface="Calibri"/>
              </a:rPr>
              <a:t>و </a:t>
            </a:r>
            <a:r>
              <a:rPr lang="fa-IR" sz="2800" dirty="0" smtClean="0">
                <a:ea typeface="Calibri"/>
              </a:rPr>
              <a:t>یا 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800" dirty="0" smtClean="0">
                <a:ea typeface="Calibri"/>
              </a:rPr>
              <a:t>مدیون قلمداد کردن خود به میزانی که در حقیقت مدیون نیست به وسیله:</a:t>
            </a:r>
          </a:p>
          <a:p>
            <a:pPr lvl="1" algn="r" rtl="1">
              <a:lnSpc>
                <a:spcPct val="115000"/>
              </a:lnSpc>
              <a:spcAft>
                <a:spcPts val="1000"/>
              </a:spcAft>
            </a:pPr>
            <a:r>
              <a:rPr lang="fa-IR" sz="2300" dirty="0" smtClean="0">
                <a:ea typeface="Calibri"/>
              </a:rPr>
              <a:t> اسناد؛ یا </a:t>
            </a:r>
          </a:p>
          <a:p>
            <a:pPr lvl="1" algn="r" rtl="1">
              <a:lnSpc>
                <a:spcPct val="115000"/>
              </a:lnSpc>
              <a:spcAft>
                <a:spcPts val="1000"/>
              </a:spcAft>
            </a:pPr>
            <a:r>
              <a:rPr lang="fa-IR" sz="2300" dirty="0" smtClean="0">
                <a:ea typeface="Calibri"/>
              </a:rPr>
              <a:t>صورت </a:t>
            </a:r>
            <a:r>
              <a:rPr lang="fa-IR" sz="2300" dirty="0">
                <a:ea typeface="Calibri"/>
              </a:rPr>
              <a:t>دارائی و قروض به طور تقلب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-13433" y="414122"/>
            <a:ext cx="10704363" cy="7151536"/>
            <a:chOff x="-13433" y="414122"/>
            <a:chExt cx="10704363" cy="7151536"/>
          </a:xfrm>
        </p:grpSpPr>
        <p:sp>
          <p:nvSpPr>
            <p:cNvPr id="6" name="Rectangle 5"/>
            <p:cNvSpPr/>
            <p:nvPr/>
          </p:nvSpPr>
          <p:spPr>
            <a:xfrm>
              <a:off x="-1070" y="7168697"/>
              <a:ext cx="10692000" cy="396961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9569" tIns="49785" rIns="99569" bIns="49785"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-13433" y="872704"/>
              <a:ext cx="10692000" cy="50407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9569" tIns="49785" rIns="99569" bIns="49785"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174445" y="414122"/>
              <a:ext cx="68640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rtl="1"/>
              <a:r>
                <a:rPr lang="fa-IR" sz="1600" b="1" dirty="0" smtClean="0">
                  <a:solidFill>
                    <a:srgbClr val="1F497D"/>
                  </a:solidFill>
                  <a:cs typeface="B Nazanin" pitchFamily="2" charset="-78"/>
                </a:rPr>
                <a:t>همایش</a:t>
              </a:r>
              <a:endParaRPr lang="en-US" sz="1600" b="1" dirty="0">
                <a:solidFill>
                  <a:srgbClr val="1F497D"/>
                </a:solidFill>
                <a:cs typeface="B Nazanin" pitchFamily="2" charset="-78"/>
              </a:endParaRPr>
            </a:p>
          </p:txBody>
        </p:sp>
      </p:grpSp>
      <p:sp>
        <p:nvSpPr>
          <p:cNvPr id="11" name="Slide Number Placeholder 4"/>
          <p:cNvSpPr txBox="1">
            <a:spLocks/>
          </p:cNvSpPr>
          <p:nvPr/>
        </p:nvSpPr>
        <p:spPr>
          <a:xfrm>
            <a:off x="-11150" y="7138217"/>
            <a:ext cx="419542" cy="402567"/>
          </a:xfrm>
          <a:prstGeom prst="rect">
            <a:avLst/>
          </a:prstGeom>
        </p:spPr>
        <p:txBody>
          <a:bodyPr vert="horz" lIns="116824" tIns="58412" rIns="116824" bIns="58412" rtlCol="0" anchor="ctr"/>
          <a:lstStyle/>
          <a:p>
            <a:pPr algn="r" defTabSz="1168237" fontAlgn="auto">
              <a:spcBef>
                <a:spcPts val="0"/>
              </a:spcBef>
              <a:spcAft>
                <a:spcPts val="0"/>
              </a:spcAft>
              <a:defRPr/>
            </a:pPr>
            <a:fld id="{AC6E4213-2B2C-4CD7-8E4D-C8F8B44ADBBF}" type="slidenum">
              <a:rPr lang="fa-IR" sz="1400" smtClean="0">
                <a:solidFill>
                  <a:prstClr val="white"/>
                </a:solidFill>
                <a:latin typeface="Calibri"/>
                <a:cs typeface="B Traffic" panose="00000400000000000000" pitchFamily="2" charset="-78"/>
              </a:rPr>
              <a:pPr algn="r" defTabSz="1168237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fa-IR" sz="1400" dirty="0">
              <a:solidFill>
                <a:prstClr val="white"/>
              </a:solidFill>
              <a:latin typeface="Calibri"/>
              <a:cs typeface="B Traffic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86660277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937614" y="734470"/>
            <a:ext cx="9624060" cy="1260211"/>
          </a:xfrm>
        </p:spPr>
        <p:txBody>
          <a:bodyPr>
            <a:normAutofit/>
          </a:bodyPr>
          <a:lstStyle/>
          <a:p>
            <a:pPr lvl="0" rtl="1">
              <a:spcBef>
                <a:spcPct val="20000"/>
              </a:spcBef>
            </a:pPr>
            <a:r>
              <a:rPr lang="fa-IR" altLang="en-US" sz="3600" b="1" dirty="0" smtClean="0">
                <a:solidFill>
                  <a:srgbClr val="FF0000"/>
                </a:solidFill>
                <a:ea typeface="+mn-ea"/>
                <a:cs typeface="B Mitra" pitchFamily="2" charset="-78"/>
              </a:rPr>
              <a:t>ورشکستگی </a:t>
            </a:r>
            <a:r>
              <a:rPr lang="fa-IR" altLang="en-US" sz="3600" b="1" dirty="0">
                <a:solidFill>
                  <a:srgbClr val="FF0000"/>
                </a:solidFill>
                <a:ea typeface="+mn-ea"/>
                <a:cs typeface="B Mitra" pitchFamily="2" charset="-78"/>
              </a:rPr>
              <a:t>به </a:t>
            </a:r>
            <a:r>
              <a:rPr lang="fa-IR" altLang="en-US" sz="3600" b="1" dirty="0" smtClean="0">
                <a:solidFill>
                  <a:srgbClr val="FF0000"/>
                </a:solidFill>
                <a:ea typeface="+mn-ea"/>
                <a:cs typeface="B Mitra" pitchFamily="2" charset="-78"/>
              </a:rPr>
              <a:t>تقلب </a:t>
            </a:r>
            <a:r>
              <a:rPr lang="fa-IR" altLang="en-US" sz="2400" b="1" dirty="0" smtClean="0">
                <a:solidFill>
                  <a:srgbClr val="FF0000"/>
                </a:solidFill>
                <a:ea typeface="+mn-ea"/>
                <a:cs typeface="B Mitra" pitchFamily="2" charset="-78"/>
              </a:rPr>
              <a:t>(ادامه)</a:t>
            </a:r>
            <a:endParaRPr lang="fa-IR" altLang="en-US" sz="2400" b="1" dirty="0">
              <a:solidFill>
                <a:srgbClr val="FF0000"/>
              </a:solidFill>
              <a:ea typeface="+mn-ea"/>
              <a:cs typeface="B Mitra" pitchFamily="2" charset="-78"/>
            </a:endParaRP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 rtl="1">
              <a:buNone/>
            </a:pPr>
            <a:endParaRPr lang="fa-IR" altLang="en-US" sz="2700" b="1" dirty="0" smtClean="0">
              <a:solidFill>
                <a:srgbClr val="FF0000"/>
              </a:solidFill>
              <a:cs typeface="B Mitra" pitchFamily="2" charset="-78"/>
            </a:endParaRPr>
          </a:p>
          <a:p>
            <a:pPr algn="r" rtl="1"/>
            <a:r>
              <a:rPr lang="fa-IR" altLang="en-US" sz="2700" b="1" dirty="0" smtClean="0">
                <a:solidFill>
                  <a:srgbClr val="7030A0"/>
                </a:solidFill>
                <a:cs typeface="B Mitra" pitchFamily="2" charset="-78"/>
              </a:rPr>
              <a:t>عنصر معنوی و روانی</a:t>
            </a:r>
            <a:endParaRPr lang="en-US" altLang="en-US" sz="2700" b="1" dirty="0" smtClean="0">
              <a:solidFill>
                <a:srgbClr val="7030A0"/>
              </a:solidFill>
              <a:cs typeface="B Mitra" pitchFamily="2" charset="-78"/>
            </a:endParaRPr>
          </a:p>
          <a:p>
            <a:pPr marL="0" indent="0" algn="r" rtl="1">
              <a:lnSpc>
                <a:spcPct val="115000"/>
              </a:lnSpc>
              <a:spcAft>
                <a:spcPts val="1000"/>
              </a:spcAft>
              <a:buNone/>
            </a:pPr>
            <a:r>
              <a:rPr lang="fa-IR" sz="2800" dirty="0" smtClean="0">
                <a:ea typeface="Calibri"/>
              </a:rPr>
              <a:t>سوء نیت (عام یا خاص)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-13433" y="414122"/>
            <a:ext cx="10704363" cy="7151536"/>
            <a:chOff x="-13433" y="414122"/>
            <a:chExt cx="10704363" cy="7151536"/>
          </a:xfrm>
        </p:grpSpPr>
        <p:sp>
          <p:nvSpPr>
            <p:cNvPr id="6" name="Rectangle 5"/>
            <p:cNvSpPr/>
            <p:nvPr/>
          </p:nvSpPr>
          <p:spPr>
            <a:xfrm>
              <a:off x="-1070" y="7168697"/>
              <a:ext cx="10692000" cy="396961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9569" tIns="49785" rIns="99569" bIns="49785"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-13433" y="872704"/>
              <a:ext cx="10692000" cy="50407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9569" tIns="49785" rIns="99569" bIns="49785"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174445" y="414122"/>
              <a:ext cx="68640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rtl="1"/>
              <a:r>
                <a:rPr lang="fa-IR" sz="1600" b="1" dirty="0" smtClean="0">
                  <a:solidFill>
                    <a:srgbClr val="1F497D"/>
                  </a:solidFill>
                  <a:cs typeface="B Nazanin" pitchFamily="2" charset="-78"/>
                </a:rPr>
                <a:t>همایش</a:t>
              </a:r>
              <a:endParaRPr lang="en-US" sz="1600" b="1" dirty="0">
                <a:solidFill>
                  <a:srgbClr val="1F497D"/>
                </a:solidFill>
                <a:cs typeface="B Nazanin" pitchFamily="2" charset="-78"/>
              </a:endParaRPr>
            </a:p>
          </p:txBody>
        </p:sp>
      </p:grpSp>
      <p:sp>
        <p:nvSpPr>
          <p:cNvPr id="11" name="Slide Number Placeholder 4"/>
          <p:cNvSpPr txBox="1">
            <a:spLocks/>
          </p:cNvSpPr>
          <p:nvPr/>
        </p:nvSpPr>
        <p:spPr>
          <a:xfrm>
            <a:off x="-11150" y="7138217"/>
            <a:ext cx="419542" cy="402567"/>
          </a:xfrm>
          <a:prstGeom prst="rect">
            <a:avLst/>
          </a:prstGeom>
        </p:spPr>
        <p:txBody>
          <a:bodyPr vert="horz" lIns="116824" tIns="58412" rIns="116824" bIns="58412" rtlCol="0" anchor="ctr"/>
          <a:lstStyle/>
          <a:p>
            <a:pPr algn="r" defTabSz="1168237" fontAlgn="auto">
              <a:spcBef>
                <a:spcPts val="0"/>
              </a:spcBef>
              <a:spcAft>
                <a:spcPts val="0"/>
              </a:spcAft>
              <a:defRPr/>
            </a:pPr>
            <a:fld id="{AC6E4213-2B2C-4CD7-8E4D-C8F8B44ADBBF}" type="slidenum">
              <a:rPr lang="fa-IR" sz="1400" smtClean="0">
                <a:solidFill>
                  <a:prstClr val="white"/>
                </a:solidFill>
                <a:latin typeface="Calibri"/>
                <a:cs typeface="B Traffic" panose="00000400000000000000" pitchFamily="2" charset="-78"/>
              </a:rPr>
              <a:pPr algn="r" defTabSz="1168237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fa-IR" sz="1400" dirty="0">
              <a:solidFill>
                <a:prstClr val="white"/>
              </a:solidFill>
              <a:latin typeface="Calibri"/>
              <a:cs typeface="B Traffic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35926850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509729" y="1015165"/>
            <a:ext cx="9980507" cy="836640"/>
          </a:xfrm>
        </p:spPr>
        <p:txBody>
          <a:bodyPr>
            <a:normAutofit/>
          </a:bodyPr>
          <a:lstStyle/>
          <a:p>
            <a:pPr lvl="0" rtl="1">
              <a:spcBef>
                <a:spcPct val="20000"/>
              </a:spcBef>
            </a:pPr>
            <a:r>
              <a:rPr lang="fa-IR" altLang="en-US" sz="3600" b="1" dirty="0" smtClean="0">
                <a:solidFill>
                  <a:srgbClr val="FF0000"/>
                </a:solidFill>
                <a:ea typeface="+mn-ea"/>
                <a:cs typeface="B Mitra" pitchFamily="2" charset="-78"/>
              </a:rPr>
              <a:t>ورشکستگی </a:t>
            </a:r>
            <a:r>
              <a:rPr lang="fa-IR" altLang="en-US" sz="3600" b="1" dirty="0">
                <a:solidFill>
                  <a:srgbClr val="FF0000"/>
                </a:solidFill>
                <a:ea typeface="+mn-ea"/>
                <a:cs typeface="B Mitra" pitchFamily="2" charset="-78"/>
              </a:rPr>
              <a:t>به </a:t>
            </a:r>
            <a:r>
              <a:rPr lang="fa-IR" altLang="en-US" sz="3600" b="1" dirty="0" smtClean="0">
                <a:solidFill>
                  <a:srgbClr val="FF0000"/>
                </a:solidFill>
                <a:ea typeface="+mn-ea"/>
                <a:cs typeface="B Mitra" pitchFamily="2" charset="-78"/>
              </a:rPr>
              <a:t>تقلب </a:t>
            </a:r>
            <a:r>
              <a:rPr lang="fa-IR" altLang="en-US" sz="2400" b="1" dirty="0" smtClean="0">
                <a:solidFill>
                  <a:srgbClr val="FF0000"/>
                </a:solidFill>
                <a:ea typeface="+mn-ea"/>
                <a:cs typeface="B Mitra" pitchFamily="2" charset="-78"/>
              </a:rPr>
              <a:t>(ادامه)</a:t>
            </a:r>
            <a:endParaRPr lang="fa-IR" sz="2400" dirty="0">
              <a:solidFill>
                <a:srgbClr val="FF0000"/>
              </a:solidFill>
              <a:ea typeface="+mn-ea"/>
              <a:cs typeface="Arial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-13433" y="414122"/>
            <a:ext cx="10704363" cy="7151536"/>
            <a:chOff x="-13433" y="414122"/>
            <a:chExt cx="10704363" cy="7151536"/>
          </a:xfrm>
        </p:grpSpPr>
        <p:sp>
          <p:nvSpPr>
            <p:cNvPr id="6" name="Rectangle 5"/>
            <p:cNvSpPr/>
            <p:nvPr/>
          </p:nvSpPr>
          <p:spPr>
            <a:xfrm>
              <a:off x="-1070" y="7168697"/>
              <a:ext cx="10692000" cy="396961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9569" tIns="49785" rIns="99569" bIns="49785"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-13433" y="872704"/>
              <a:ext cx="10692000" cy="50407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9569" tIns="49785" rIns="99569" bIns="49785"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191357" y="414122"/>
              <a:ext cx="68640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r" rtl="1"/>
              <a:r>
                <a:rPr lang="fa-IR" sz="1600" b="1" dirty="0" smtClean="0">
                  <a:solidFill>
                    <a:srgbClr val="1F497D"/>
                  </a:solidFill>
                  <a:cs typeface="B Nazanin" pitchFamily="2" charset="-78"/>
                </a:rPr>
                <a:t>همایش</a:t>
              </a:r>
              <a:endParaRPr lang="en-US" sz="1600" b="1" dirty="0">
                <a:solidFill>
                  <a:srgbClr val="1F497D"/>
                </a:solidFill>
                <a:cs typeface="B Nazanin" pitchFamily="2" charset="-78"/>
              </a:endParaRPr>
            </a:p>
          </p:txBody>
        </p:sp>
      </p:grpSp>
      <p:sp>
        <p:nvSpPr>
          <p:cNvPr id="11" name="Slide Number Placeholder 4"/>
          <p:cNvSpPr txBox="1">
            <a:spLocks/>
          </p:cNvSpPr>
          <p:nvPr/>
        </p:nvSpPr>
        <p:spPr>
          <a:xfrm>
            <a:off x="-11150" y="7138217"/>
            <a:ext cx="419542" cy="402567"/>
          </a:xfrm>
          <a:prstGeom prst="rect">
            <a:avLst/>
          </a:prstGeom>
        </p:spPr>
        <p:txBody>
          <a:bodyPr vert="horz" lIns="116824" tIns="58412" rIns="116824" bIns="58412" rtlCol="0" anchor="ctr"/>
          <a:lstStyle/>
          <a:p>
            <a:pPr marL="0" marR="0" lvl="0" indent="0" algn="r" defTabSz="11682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6E4213-2B2C-4CD7-8E4D-C8F8B44ADBBF}" type="slidenum">
              <a:rPr kumimoji="0" lang="fa-I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B Traffic" panose="00000400000000000000" pitchFamily="2" charset="-78"/>
              </a:rPr>
              <a:pPr marL="0" marR="0" lvl="0" indent="0" algn="r" defTabSz="11682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fa-IR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B Traffic" panose="00000400000000000000" pitchFamily="2" charset="-78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fa-IR" dirty="0" smtClean="0">
                <a:solidFill>
                  <a:srgbClr val="7030A0"/>
                </a:solidFill>
              </a:rPr>
              <a:t>عنصر قانونی</a:t>
            </a:r>
          </a:p>
          <a:p>
            <a:pPr lvl="0" algn="r" rtl="1"/>
            <a:r>
              <a:rPr lang="fa-IR" dirty="0">
                <a:solidFill>
                  <a:prstClr val="black"/>
                </a:solidFill>
              </a:rPr>
              <a:t>جرم </a:t>
            </a:r>
            <a:r>
              <a:rPr lang="fa-IR" dirty="0" smtClean="0">
                <a:solidFill>
                  <a:prstClr val="black"/>
                </a:solidFill>
              </a:rPr>
              <a:t>اقتصادی</a:t>
            </a:r>
            <a:endParaRPr lang="fa-IR" dirty="0" smtClean="0"/>
          </a:p>
          <a:p>
            <a:pPr algn="r" rtl="1"/>
            <a:r>
              <a:rPr lang="fa-IR" dirty="0" smtClean="0"/>
              <a:t>جرم انگاری ورشکستگی</a:t>
            </a:r>
          </a:p>
          <a:p>
            <a:pPr algn="r" rtl="1"/>
            <a:r>
              <a:rPr lang="fa-IR" dirty="0" smtClean="0"/>
              <a:t>قوانین تجارت، مجازات عمومی و مجازات اسلامی</a:t>
            </a:r>
          </a:p>
          <a:p>
            <a:pPr algn="r" rtl="1"/>
            <a:r>
              <a:rPr lang="fa-IR" dirty="0" smtClean="0"/>
              <a:t>ورشکستگی به تقلب: حبس از یک تا پنج سال</a:t>
            </a:r>
          </a:p>
          <a:p>
            <a:pPr algn="r" rtl="1"/>
            <a:r>
              <a:rPr lang="fa-IR" dirty="0" smtClean="0"/>
              <a:t>ورشکستگی به تقصیر: حبس ششماه تا دو سال</a:t>
            </a:r>
            <a:endParaRPr lang="en-US" dirty="0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67" y="588418"/>
            <a:ext cx="9980507" cy="1191949"/>
          </a:xfrm>
        </p:spPr>
        <p:txBody>
          <a:bodyPr>
            <a:noAutofit/>
          </a:bodyPr>
          <a:lstStyle/>
          <a:p>
            <a:pPr algn="r" rtl="1">
              <a:defRPr/>
            </a:pPr>
            <a:r>
              <a:rPr lang="fa-IR" sz="3100" b="1" dirty="0" smtClean="0">
                <a:cs typeface="B Mitra" pitchFamily="2" charset="-78"/>
              </a:rPr>
              <a:t/>
            </a:r>
            <a:br>
              <a:rPr lang="fa-IR" sz="3100" b="1" dirty="0" smtClean="0">
                <a:cs typeface="B Mitra" pitchFamily="2" charset="-78"/>
              </a:rPr>
            </a:br>
            <a:r>
              <a:rPr lang="fa-IR" sz="3100" b="1" dirty="0">
                <a:cs typeface="B Mitra" pitchFamily="2" charset="-78"/>
              </a:rPr>
              <a:t/>
            </a:r>
            <a:br>
              <a:rPr lang="fa-IR" sz="3100" b="1" dirty="0">
                <a:cs typeface="B Mitra" pitchFamily="2" charset="-78"/>
              </a:rPr>
            </a:br>
            <a:r>
              <a:rPr lang="fa-IR" sz="3200" b="1" dirty="0">
                <a:solidFill>
                  <a:srgbClr val="FF3300"/>
                </a:solidFill>
                <a:ea typeface="Calibri"/>
                <a:cs typeface="Arial"/>
              </a:rPr>
              <a:t>مقایسه </a:t>
            </a:r>
            <a:r>
              <a:rPr lang="fa-IR" sz="3200" b="1" dirty="0" smtClean="0">
                <a:solidFill>
                  <a:srgbClr val="FF3300"/>
                </a:solidFill>
                <a:ea typeface="Calibri"/>
                <a:cs typeface="Arial"/>
              </a:rPr>
              <a:t>آثار ورشکستگی </a:t>
            </a:r>
            <a:r>
              <a:rPr lang="fa-IR" sz="3200" b="1" dirty="0">
                <a:solidFill>
                  <a:srgbClr val="FF3300"/>
                </a:solidFill>
                <a:ea typeface="Calibri"/>
                <a:cs typeface="Arial"/>
              </a:rPr>
              <a:t>و انحلال</a:t>
            </a:r>
            <a:r>
              <a:rPr lang="fa-IR" sz="3100" b="1" dirty="0">
                <a:cs typeface="B Mitra" pitchFamily="2" charset="-78"/>
              </a:rPr>
              <a:t/>
            </a:r>
            <a:br>
              <a:rPr lang="fa-IR" sz="3100" b="1" dirty="0">
                <a:cs typeface="B Mitra" pitchFamily="2" charset="-78"/>
              </a:rPr>
            </a:br>
            <a:endParaRPr lang="en-US" sz="3100" b="1" dirty="0">
              <a:cs typeface="B Mitra" pitchFamily="2" charset="-78"/>
            </a:endParaRP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1000"/>
              </a:spcAft>
              <a:buFont typeface="Symbol"/>
              <a:buChar char=""/>
            </a:pPr>
            <a:r>
              <a:rPr lang="fa-IR" sz="2800" dirty="0">
                <a:ea typeface="Calibri"/>
              </a:rPr>
              <a:t>در ورشکستگی تاجر از پیگیری مستقیم بستانکاران در امان می ماند.</a:t>
            </a:r>
            <a:endParaRPr lang="en-US" sz="2800" dirty="0">
              <a:ea typeface="Calibri"/>
              <a:cs typeface="Arial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1000"/>
              </a:spcAft>
              <a:buFont typeface="Symbol"/>
              <a:buChar char=""/>
            </a:pPr>
            <a:r>
              <a:rPr lang="fa-IR" sz="2800" dirty="0">
                <a:ea typeface="Calibri"/>
              </a:rPr>
              <a:t>در انحلال کماکان اختیار اداره شرکت در حال تصفیه توسط مدیر منتخب مجمع صورت میگیرد در حالیکه در ورشکستگی نصب مدیر از طریق دادگاه صورت میگیرد.</a:t>
            </a:r>
            <a:endParaRPr lang="en-US" sz="2800" dirty="0">
              <a:ea typeface="Calibri"/>
              <a:cs typeface="Arial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1000"/>
              </a:spcAft>
              <a:buFont typeface="Symbol"/>
              <a:buChar char=""/>
            </a:pPr>
            <a:r>
              <a:rPr lang="fa-IR" sz="2800" dirty="0">
                <a:ea typeface="Calibri"/>
              </a:rPr>
              <a:t>سرعت توقف و ختم تصفیه در انحلال و تقسیم داراییهای مازاد بین سهامداران بدلیل اختیارات مجمع بیشتر است.</a:t>
            </a:r>
            <a:endParaRPr lang="en-US" sz="2800" dirty="0">
              <a:ea typeface="Calibri"/>
              <a:cs typeface="Arial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1000"/>
              </a:spcAft>
              <a:buFont typeface="Symbol"/>
              <a:buChar char=""/>
            </a:pPr>
            <a:r>
              <a:rPr lang="fa-IR" sz="2800" dirty="0">
                <a:ea typeface="Calibri"/>
              </a:rPr>
              <a:t>در مواردی که تهدید بستانکاران بیش از حد متعارف بوده و </a:t>
            </a:r>
            <a:r>
              <a:rPr lang="fa-IR" sz="2800" dirty="0" smtClean="0">
                <a:ea typeface="Calibri"/>
              </a:rPr>
              <a:t>فشار بر مدیران و شرکت قابل تحمل نیست، </a:t>
            </a:r>
            <a:r>
              <a:rPr lang="fa-IR" sz="2800" dirty="0">
                <a:ea typeface="Calibri"/>
              </a:rPr>
              <a:t>ورشکستگی امتیاز بیشتری دارد.</a:t>
            </a:r>
            <a:endParaRPr lang="en-US" sz="2800" dirty="0">
              <a:ea typeface="Calibri"/>
              <a:cs typeface="Arial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1000"/>
              </a:spcAft>
              <a:buFont typeface="Symbol"/>
              <a:buChar char=""/>
            </a:pPr>
            <a:r>
              <a:rPr lang="fa-IR" sz="2800" dirty="0">
                <a:ea typeface="Calibri"/>
              </a:rPr>
              <a:t>کنترل و نظارت بر هزینه های ورشکستگی با دادگاه و مقررات قانون امور ورشکستگی است در حالیکه در انحلال انعطاف بیشتری وجود دارد.</a:t>
            </a:r>
            <a:endParaRPr lang="en-US" sz="2800" dirty="0">
              <a:ea typeface="Calibri"/>
              <a:cs typeface="Arial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1000"/>
              </a:spcAft>
              <a:buFont typeface="Symbol"/>
              <a:buChar char=""/>
            </a:pPr>
            <a:r>
              <a:rPr lang="fa-IR" sz="2800" dirty="0">
                <a:ea typeface="Calibri"/>
              </a:rPr>
              <a:t>در انحلال امکان فعالیت هم میسر است در حالیکه در ورشکستگی حیطه اختیارات مدیر تصفیه محدود و معین است. </a:t>
            </a:r>
            <a:endParaRPr lang="en-US" sz="2800" dirty="0">
              <a:ea typeface="Calibri"/>
              <a:cs typeface="Arial"/>
            </a:endParaRPr>
          </a:p>
          <a:p>
            <a:pPr algn="r" rtl="1"/>
            <a:endParaRPr lang="en-US" altLang="en-US" sz="2700" b="1" dirty="0" smtClean="0">
              <a:cs typeface="B Mitra" pitchFamily="2" charset="-78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-13433" y="414122"/>
            <a:ext cx="10704363" cy="7151536"/>
            <a:chOff x="-13433" y="414122"/>
            <a:chExt cx="10704363" cy="7151536"/>
          </a:xfrm>
        </p:grpSpPr>
        <p:sp>
          <p:nvSpPr>
            <p:cNvPr id="6" name="Rectangle 5"/>
            <p:cNvSpPr/>
            <p:nvPr/>
          </p:nvSpPr>
          <p:spPr>
            <a:xfrm>
              <a:off x="-1070" y="7168697"/>
              <a:ext cx="10692000" cy="396961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9569" tIns="49785" rIns="99569" bIns="49785"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-13433" y="872704"/>
              <a:ext cx="10692000" cy="50407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9569" tIns="49785" rIns="99569" bIns="49785"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191357" y="414122"/>
              <a:ext cx="68640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rtl="1"/>
              <a:r>
                <a:rPr lang="fa-IR" sz="1600" b="1" dirty="0" smtClean="0">
                  <a:solidFill>
                    <a:srgbClr val="1F497D"/>
                  </a:solidFill>
                  <a:cs typeface="B Nazanin" pitchFamily="2" charset="-78"/>
                </a:rPr>
                <a:t>همایش</a:t>
              </a:r>
              <a:endParaRPr lang="en-US" sz="1600" b="1" dirty="0">
                <a:solidFill>
                  <a:srgbClr val="1F497D"/>
                </a:solidFill>
                <a:cs typeface="B Nazanin" pitchFamily="2" charset="-78"/>
              </a:endParaRPr>
            </a:p>
          </p:txBody>
        </p:sp>
      </p:grpSp>
      <p:sp>
        <p:nvSpPr>
          <p:cNvPr id="11" name="Slide Number Placeholder 4"/>
          <p:cNvSpPr txBox="1">
            <a:spLocks/>
          </p:cNvSpPr>
          <p:nvPr/>
        </p:nvSpPr>
        <p:spPr>
          <a:xfrm>
            <a:off x="-11150" y="7138217"/>
            <a:ext cx="419542" cy="402567"/>
          </a:xfrm>
          <a:prstGeom prst="rect">
            <a:avLst/>
          </a:prstGeom>
        </p:spPr>
        <p:txBody>
          <a:bodyPr vert="horz" lIns="116824" tIns="58412" rIns="116824" bIns="58412" rtlCol="0" anchor="ctr"/>
          <a:lstStyle/>
          <a:p>
            <a:pPr algn="r" defTabSz="1168237" fontAlgn="auto">
              <a:spcBef>
                <a:spcPts val="0"/>
              </a:spcBef>
              <a:spcAft>
                <a:spcPts val="0"/>
              </a:spcAft>
              <a:defRPr/>
            </a:pPr>
            <a:fld id="{AC6E4213-2B2C-4CD7-8E4D-C8F8B44ADBBF}" type="slidenum">
              <a:rPr lang="fa-IR" sz="1400" smtClean="0">
                <a:solidFill>
                  <a:prstClr val="white"/>
                </a:solidFill>
                <a:latin typeface="Calibri"/>
                <a:cs typeface="B Traffic" panose="00000400000000000000" pitchFamily="2" charset="-78"/>
              </a:rPr>
              <a:pPr algn="r" defTabSz="1168237"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fa-IR" sz="1400" dirty="0">
              <a:solidFill>
                <a:prstClr val="white"/>
              </a:solidFill>
              <a:latin typeface="Calibri"/>
              <a:cs typeface="B Traffic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25004220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937614" y="663032"/>
            <a:ext cx="9624060" cy="1260211"/>
          </a:xfrm>
        </p:spPr>
        <p:txBody>
          <a:bodyPr>
            <a:normAutofit/>
          </a:bodyPr>
          <a:lstStyle/>
          <a:p>
            <a:pPr algn="r" rtl="1"/>
            <a:r>
              <a:rPr lang="fa-IR" altLang="en-US" sz="3100" b="1" dirty="0" smtClean="0">
                <a:solidFill>
                  <a:srgbClr val="FF0000"/>
                </a:solidFill>
                <a:cs typeface="B Mitra" pitchFamily="2" charset="-78"/>
              </a:rPr>
              <a:t>پیشنهادها</a:t>
            </a:r>
            <a:endParaRPr lang="en-US" altLang="en-US" sz="3100" b="1" dirty="0">
              <a:solidFill>
                <a:srgbClr val="FF0000"/>
              </a:solidFill>
              <a:cs typeface="B Mitra" pitchFamily="2" charset="-78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-13433" y="414122"/>
            <a:ext cx="10704363" cy="7151536"/>
            <a:chOff x="-13433" y="414122"/>
            <a:chExt cx="10704363" cy="7151536"/>
          </a:xfrm>
        </p:grpSpPr>
        <p:sp>
          <p:nvSpPr>
            <p:cNvPr id="6" name="Rectangle 5"/>
            <p:cNvSpPr/>
            <p:nvPr/>
          </p:nvSpPr>
          <p:spPr>
            <a:xfrm>
              <a:off x="-1070" y="7168697"/>
              <a:ext cx="10692000" cy="396961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9569" tIns="49785" rIns="99569" bIns="49785"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-13433" y="872704"/>
              <a:ext cx="10692000" cy="50407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9569" tIns="49785" rIns="99569" bIns="49785"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191357" y="414122"/>
              <a:ext cx="68640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r" rtl="1"/>
              <a:r>
                <a:rPr lang="fa-IR" sz="1600" b="1" dirty="0" smtClean="0">
                  <a:solidFill>
                    <a:srgbClr val="1F497D"/>
                  </a:solidFill>
                  <a:cs typeface="B Nazanin" pitchFamily="2" charset="-78"/>
                </a:rPr>
                <a:t>همایش</a:t>
              </a:r>
              <a:endParaRPr lang="en-US" sz="1600" b="1" dirty="0">
                <a:solidFill>
                  <a:srgbClr val="1F497D"/>
                </a:solidFill>
                <a:cs typeface="B Nazanin" pitchFamily="2" charset="-78"/>
              </a:endParaRPr>
            </a:p>
          </p:txBody>
        </p:sp>
      </p:grpSp>
      <p:sp>
        <p:nvSpPr>
          <p:cNvPr id="11" name="Slide Number Placeholder 4"/>
          <p:cNvSpPr txBox="1">
            <a:spLocks/>
          </p:cNvSpPr>
          <p:nvPr/>
        </p:nvSpPr>
        <p:spPr>
          <a:xfrm>
            <a:off x="-11150" y="7138217"/>
            <a:ext cx="419542" cy="402567"/>
          </a:xfrm>
          <a:prstGeom prst="rect">
            <a:avLst/>
          </a:prstGeom>
        </p:spPr>
        <p:txBody>
          <a:bodyPr vert="horz" lIns="116824" tIns="58412" rIns="116824" bIns="58412" rtlCol="0" anchor="ctr"/>
          <a:lstStyle/>
          <a:p>
            <a:pPr marL="0" marR="0" lvl="0" indent="0" algn="r" defTabSz="11682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6E4213-2B2C-4CD7-8E4D-C8F8B44ADBBF}" type="slidenum">
              <a:rPr kumimoji="0" lang="fa-I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B Traffic" panose="00000400000000000000" pitchFamily="2" charset="-78"/>
              </a:rPr>
              <a:pPr marL="0" marR="0" lvl="0" indent="0" algn="r" defTabSz="11682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fa-IR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B Traffic" panose="00000400000000000000" pitchFamily="2" charset="-78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معرفی شفاف و کارشناسانه ورشکستگی</a:t>
            </a:r>
          </a:p>
          <a:p>
            <a:pPr algn="r" rtl="1"/>
            <a:r>
              <a:rPr lang="fa-IR" dirty="0" smtClean="0"/>
              <a:t>اصلاح و بروز کردن مقررات</a:t>
            </a:r>
          </a:p>
          <a:p>
            <a:pPr lvl="0" algn="r" rtl="1"/>
            <a:r>
              <a:rPr lang="fa-IR" dirty="0">
                <a:solidFill>
                  <a:prstClr val="black"/>
                </a:solidFill>
              </a:rPr>
              <a:t>تشکیل دادگاههای </a:t>
            </a:r>
            <a:r>
              <a:rPr lang="fa-IR" dirty="0" smtClean="0">
                <a:solidFill>
                  <a:prstClr val="black"/>
                </a:solidFill>
              </a:rPr>
              <a:t>اختصاصی</a:t>
            </a:r>
            <a:endParaRPr lang="fa-IR" dirty="0" smtClean="0"/>
          </a:p>
          <a:p>
            <a:pPr algn="r" rtl="1"/>
            <a:r>
              <a:rPr lang="fa-IR" dirty="0" smtClean="0"/>
              <a:t>آموزش و تبیین خدمات حرفه ای</a:t>
            </a:r>
          </a:p>
          <a:p>
            <a:pPr algn="r" rtl="1"/>
            <a:r>
              <a:rPr lang="fa-IR" dirty="0" smtClean="0"/>
              <a:t>مشارکت حرفه حسابداری</a:t>
            </a:r>
          </a:p>
          <a:p>
            <a:pPr marL="0" indent="0" algn="r" rtl="1">
              <a:buNone/>
            </a:pPr>
            <a:endParaRPr lang="en-US" dirty="0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13433" y="872704"/>
            <a:ext cx="10704363" cy="6692954"/>
            <a:chOff x="-13433" y="872704"/>
            <a:chExt cx="10704363" cy="6692954"/>
          </a:xfrm>
        </p:grpSpPr>
        <p:sp>
          <p:nvSpPr>
            <p:cNvPr id="6" name="Rectangle 5"/>
            <p:cNvSpPr/>
            <p:nvPr/>
          </p:nvSpPr>
          <p:spPr>
            <a:xfrm>
              <a:off x="-1070" y="7168697"/>
              <a:ext cx="10692000" cy="396961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9569" tIns="49785" rIns="99569" bIns="49785"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-13433" y="872704"/>
              <a:ext cx="10692000" cy="50407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9569" tIns="49785" rIns="99569" bIns="49785"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Slide Number Placeholder 4"/>
          <p:cNvSpPr txBox="1">
            <a:spLocks/>
          </p:cNvSpPr>
          <p:nvPr/>
        </p:nvSpPr>
        <p:spPr>
          <a:xfrm>
            <a:off x="-11150" y="7138217"/>
            <a:ext cx="419542" cy="402567"/>
          </a:xfrm>
          <a:prstGeom prst="rect">
            <a:avLst/>
          </a:prstGeom>
        </p:spPr>
        <p:txBody>
          <a:bodyPr vert="horz" lIns="116824" tIns="58412" rIns="116824" bIns="58412" rtlCol="0" anchor="ctr"/>
          <a:lstStyle/>
          <a:p>
            <a:pPr marL="0" marR="0" lvl="0" indent="0" algn="r" defTabSz="11682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6E4213-2B2C-4CD7-8E4D-C8F8B44ADBBF}" type="slidenum">
              <a:rPr kumimoji="0" lang="fa-I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B Traffic" panose="00000400000000000000" pitchFamily="2" charset="-78"/>
              </a:rPr>
              <a:pPr marL="0" marR="0" lvl="0" indent="0" algn="r" defTabSz="11682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fa-IR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B Traffic" panose="00000400000000000000" pitchFamily="2" charset="-78"/>
            </a:endParaRPr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>
          <a:xfrm>
            <a:off x="0" y="2851937"/>
            <a:ext cx="10693400" cy="1944216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rtl="1">
              <a:lnSpc>
                <a:spcPct val="90000"/>
              </a:lnSpc>
              <a:defRPr/>
            </a:pPr>
            <a:r>
              <a:rPr lang="fa-IR" sz="7200" b="1" dirty="0" smtClean="0">
                <a:solidFill>
                  <a:schemeClr val="tx1"/>
                </a:solidFill>
                <a:cs typeface="B Titr" pitchFamily="2" charset="-78"/>
              </a:rPr>
              <a:t>با تشکر از توجه شما</a:t>
            </a:r>
            <a:endParaRPr lang="fa-IR" sz="7200" b="1" dirty="0">
              <a:solidFill>
                <a:schemeClr val="tx1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2780</TotalTime>
  <Words>671</Words>
  <Application>Microsoft Office PowerPoint</Application>
  <PresentationFormat>Custom</PresentationFormat>
  <Paragraphs>96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تعریف ورشکستگی</vt:lpstr>
      <vt:lpstr>ویژگیهای ورشکستگی</vt:lpstr>
      <vt:lpstr>حالتهای ورشکستگی</vt:lpstr>
      <vt:lpstr>ورشکستگی عادی </vt:lpstr>
      <vt:lpstr>ورشکستگی به تقصیر</vt:lpstr>
      <vt:lpstr>ورشکستگی به تقصیر (ادامه)</vt:lpstr>
      <vt:lpstr>ورشکستگی به تقلب</vt:lpstr>
      <vt:lpstr>ورشکستگی به تقلب (ادامه)</vt:lpstr>
      <vt:lpstr>ورشکستگی به تقلب (ادامه)</vt:lpstr>
      <vt:lpstr>  مقایسه آثار ورشکستگی و انحلال </vt:lpstr>
      <vt:lpstr>پیشنهادها</vt:lpstr>
      <vt:lpstr>PowerPoint Presentation</vt:lpstr>
    </vt:vector>
  </TitlesOfParts>
  <Company>Refah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بسترها و ابزارهای حقوقی لازم برای حمایت از کسب و کارهای کوچک و متوسط</dc:title>
  <dc:creator>h_sadeghi</dc:creator>
  <cp:lastModifiedBy>Windows User</cp:lastModifiedBy>
  <cp:revision>186</cp:revision>
  <cp:lastPrinted>2016-07-18T19:48:21Z</cp:lastPrinted>
  <dcterms:created xsi:type="dcterms:W3CDTF">2011-01-16T08:40:04Z</dcterms:created>
  <dcterms:modified xsi:type="dcterms:W3CDTF">2020-05-29T01:49:23Z</dcterms:modified>
</cp:coreProperties>
</file>