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 varScale="1">
        <p:scale>
          <a:sx n="74" d="100"/>
          <a:sy n="74" d="100"/>
        </p:scale>
        <p:origin x="-1266" y="7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452D29E-4484-4ED4-ABE6-384B00BA4AD1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E06E819-F35E-48C2-82BC-33FFBB7193AF}" type="slidenum">
              <a:rPr lang="fa-IR" smtClean="0"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defTabSz="914400" rtl="1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r" defTabSz="914400" rtl="1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E:\متون\بسم الله الرحمن الرحیم\1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81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4005064"/>
            <a:ext cx="8229600" cy="144016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11500" dirty="0" smtClean="0">
                <a:solidFill>
                  <a:schemeClr val="tx1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Nazanin" panose="00000400000000000000" pitchFamily="2" charset="-78"/>
              </a:rPr>
              <a:t>ورزش در اسلام</a:t>
            </a:r>
            <a:endParaRPr lang="fa-IR" sz="11500" dirty="0">
              <a:solidFill>
                <a:schemeClr val="tx1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19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4273132"/>
            <a:ext cx="8229600" cy="20882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8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oodak" panose="00000700000000000000" pitchFamily="2" charset="-78"/>
              </a:rPr>
              <a:t>اهمیت ورزش در قرآن</a:t>
            </a:r>
            <a:endParaRPr lang="fa-IR" sz="8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763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>
                <a:cs typeface="2  Koodak" panose="00000700000000000000" pitchFamily="2" charset="-78"/>
              </a:rPr>
              <a:t>قدرت حضرت طالوت(ع</a:t>
            </a:r>
            <a:r>
              <a:rPr lang="fa-IR" sz="4000" dirty="0" smtClean="0">
                <a:cs typeface="2  Koodak" panose="00000700000000000000" pitchFamily="2" charset="-78"/>
              </a:rPr>
              <a:t>)</a:t>
            </a:r>
            <a:endParaRPr lang="fa-IR" sz="4000" dirty="0">
              <a:cs typeface="2  Koodak" panose="00000700000000000000" pitchFamily="2" charset="-78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4546" y="3717032"/>
            <a:ext cx="9144000" cy="314096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fa-IR" b="1" dirty="0" smtClean="0">
              <a:solidFill>
                <a:schemeClr val="bg1"/>
              </a:solidFill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48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إِنَّ اللَّهَ اصطَفاهُ عَلَيكُم وَ زادَهُ بَسطَةً فِي العِلمِ وَ الجِسم</a:t>
            </a:r>
            <a:r>
              <a:rPr lang="fa-IR" sz="20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‏ (بقره/247)</a:t>
            </a:r>
          </a:p>
          <a:p>
            <a:pPr marL="0" indent="0">
              <a:buFont typeface="Arial" pitchFamily="34" charset="0"/>
              <a:buNone/>
            </a:pPr>
            <a:endParaRPr lang="fa-IR" dirty="0" smtClean="0">
              <a:solidFill>
                <a:schemeClr val="tx1"/>
              </a:solidFill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3900" dirty="0" smtClean="0">
                <a:solidFill>
                  <a:schemeClr val="tx1"/>
                </a:solidFill>
                <a:cs typeface="2  Badr" panose="00000400000000000000" pitchFamily="2" charset="-78"/>
              </a:rPr>
              <a:t>خداوند طالوت را براى شما برگزيد و قدرت علمى و جسمى بیشتری به او عطا فرمود</a:t>
            </a:r>
            <a:endParaRPr lang="en-US" sz="39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942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>
                <a:cs typeface="2  Koodak" panose="00000700000000000000" pitchFamily="2" charset="-78"/>
              </a:rPr>
              <a:t>قدرت حضرت موسی(ع)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71746" y="4221088"/>
            <a:ext cx="8229600" cy="237626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66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فَوَكَزَهُ موسى فَقَضَى عَلَيه</a:t>
            </a:r>
            <a:r>
              <a:rPr lang="fa-IR" sz="20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(قصص/15)</a:t>
            </a:r>
          </a:p>
          <a:p>
            <a:pPr marL="0" indent="0" algn="ctr">
              <a:buFont typeface="Arial" pitchFamily="34" charset="0"/>
              <a:buNone/>
            </a:pPr>
            <a:endParaRPr lang="fa-IR" sz="1800" b="1" dirty="0" smtClean="0">
              <a:solidFill>
                <a:schemeClr val="bg1"/>
              </a:solidFill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4400" b="1" dirty="0" smtClean="0">
                <a:solidFill>
                  <a:schemeClr val="tx1"/>
                </a:solidFill>
                <a:cs typeface="2  Badr" panose="00000400000000000000" pitchFamily="2" charset="-78"/>
              </a:rPr>
              <a:t>(موسی) به او مشت زده و او درگذشت</a:t>
            </a:r>
            <a:endParaRPr lang="fa-IR" sz="44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091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>
                <a:cs typeface="2  Koodak" panose="00000700000000000000" pitchFamily="2" charset="-78"/>
              </a:rPr>
              <a:t>قدرت حضرت موسی(ع)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005064"/>
            <a:ext cx="9144000" cy="285293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52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قالت إحداهما ياأبَتِ استَأجِرهُ إِنَّ خَيرَ مَنِ استَأجَرتَ القوىُّ الأمین</a:t>
            </a:r>
            <a:r>
              <a:rPr lang="fa-IR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(قصص/26)</a:t>
            </a:r>
          </a:p>
          <a:p>
            <a:pPr marL="0" indent="0" algn="ctr">
              <a:buFont typeface="Arial" pitchFamily="34" charset="0"/>
              <a:buNone/>
            </a:pPr>
            <a:endParaRPr lang="en-US" sz="2000" dirty="0" smtClean="0">
              <a:solidFill>
                <a:schemeClr val="bg1"/>
              </a:solidFill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4400" dirty="0" smtClean="0">
                <a:solidFill>
                  <a:schemeClr val="tx1"/>
                </a:solidFill>
                <a:cs typeface="2  Badr" panose="00000400000000000000" pitchFamily="2" charset="-78"/>
              </a:rPr>
              <a:t>یکی از دختران گفت: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400" dirty="0" smtClean="0">
                <a:solidFill>
                  <a:schemeClr val="tx1"/>
                </a:solidFill>
                <a:cs typeface="2  Badr" panose="00000400000000000000" pitchFamily="2" charset="-78"/>
              </a:rPr>
              <a:t>اى پدر، موسى را استخدام كن، زيرا آدمى نيرومند و امين است</a:t>
            </a:r>
          </a:p>
          <a:p>
            <a:pPr marL="0" indent="0" algn="ctr">
              <a:buFont typeface="Arial" pitchFamily="34" charset="0"/>
              <a:buNone/>
            </a:pPr>
            <a:endParaRPr lang="fa-IR" sz="4400" dirty="0">
              <a:solidFill>
                <a:schemeClr val="bg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8607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107504" y="4293096"/>
            <a:ext cx="8928992" cy="2160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8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oodak" panose="00000700000000000000" pitchFamily="2" charset="-78"/>
              </a:rPr>
              <a:t>اهمیت ورزش در احادیث</a:t>
            </a:r>
            <a:endParaRPr lang="fa-IR" sz="8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1026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0" y="2492896"/>
            <a:ext cx="9143999" cy="435089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fa-I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پیامبر اکرم(ص) می فرمایند:</a:t>
            </a:r>
          </a:p>
          <a:p>
            <a:pPr marL="0" indent="0">
              <a:buFont typeface="Arial" pitchFamily="34" charset="0"/>
              <a:buNone/>
            </a:pPr>
            <a:endParaRPr lang="fa-IR" sz="3200" dirty="0" smtClean="0"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44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إنَّ لِرَبِّکَ عَلَيکَ حَقّاً وَ اِنَّ لِجَسَدِکَ عَلَيکَ حَقّاً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4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وَ لأهلِکَ عَلَيکَ حَقّاً </a:t>
            </a:r>
            <a:r>
              <a:rPr lang="fa-IR" sz="1800" b="1" dirty="0" smtClean="0">
                <a:solidFill>
                  <a:schemeClr val="bg1"/>
                </a:solidFill>
                <a:cs typeface="2  Badr" panose="00000400000000000000" pitchFamily="2" charset="-78"/>
              </a:rPr>
              <a:t>(بحارالأنوار ج67 ص128)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000" dirty="0" smtClean="0">
                <a:solidFill>
                  <a:schemeClr val="tx1"/>
                </a:solidFill>
                <a:cs typeface="2  Badr" panose="00000400000000000000" pitchFamily="2" charset="-78"/>
              </a:rPr>
              <a:t>پروردگارت بر تو حقي دارد، و بدنت بر تو حقي دارد،         و خانواده ات بر تو حقي دارد</a:t>
            </a:r>
            <a:endParaRPr lang="fa-IR" sz="40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221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0" y="2564904"/>
            <a:ext cx="9144000" cy="42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fa-I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رسول اكرم (ص) می فرمایند: </a:t>
            </a:r>
          </a:p>
          <a:p>
            <a:pPr marL="0" indent="0">
              <a:buFont typeface="Arial" pitchFamily="34" charset="0"/>
              <a:buNone/>
            </a:pPr>
            <a:endParaRPr lang="fa-IR" sz="4000" dirty="0" smtClean="0">
              <a:solidFill>
                <a:schemeClr val="tx1"/>
              </a:solidFill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خوشبخت كسى كه آئين اسلام را پذيرفته     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و به اندازه معاش خود درآمد دارد </a:t>
            </a:r>
          </a:p>
          <a:p>
            <a:pPr marL="0" indent="0" algn="ctr">
              <a:buNone/>
            </a:pP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و قواى بدنش نيرومند است </a:t>
            </a:r>
            <a:r>
              <a:rPr lang="fa-IR" dirty="0" smtClean="0">
                <a:solidFill>
                  <a:schemeClr val="tx1"/>
                </a:solidFill>
                <a:cs typeface="2  Badr" panose="00000400000000000000" pitchFamily="2" charset="-78"/>
              </a:rPr>
              <a:t>(الحديث ج</a:t>
            </a:r>
            <a:r>
              <a:rPr lang="fa-IR" dirty="0">
                <a:solidFill>
                  <a:schemeClr val="tx1"/>
                </a:solidFill>
                <a:cs typeface="2  Badr" panose="00000400000000000000" pitchFamily="2" charset="-78"/>
              </a:rPr>
              <a:t>‏</a:t>
            </a:r>
            <a:r>
              <a:rPr lang="fa-IR" dirty="0" smtClean="0">
                <a:solidFill>
                  <a:schemeClr val="tx1"/>
                </a:solidFill>
                <a:cs typeface="2  Badr" panose="00000400000000000000" pitchFamily="2" charset="-78"/>
              </a:rPr>
              <a:t>1 ص281)</a:t>
            </a:r>
            <a:endParaRPr lang="en-US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7517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61087" y="4077072"/>
            <a:ext cx="8821826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80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oodak" panose="00000700000000000000" pitchFamily="2" charset="-78"/>
              </a:rPr>
              <a:t>ورزش های توصیه شده</a:t>
            </a:r>
            <a:endParaRPr lang="fa-IR" sz="8000" dirty="0">
              <a:solidFill>
                <a:schemeClr val="accent2">
                  <a:lumMod val="60000"/>
                  <a:lumOff val="4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0440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dirty="0">
                <a:cs typeface="2  Koodak" panose="00000700000000000000" pitchFamily="2" charset="-78"/>
              </a:rPr>
              <a:t>دو و میدانی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12281" y="4077072"/>
            <a:ext cx="8229600" cy="201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6000" dirty="0" smtClean="0">
                <a:solidFill>
                  <a:schemeClr val="tx1"/>
                </a:solidFill>
                <a:cs typeface="2  Badr" panose="00000400000000000000" pitchFamily="2" charset="-78"/>
              </a:rPr>
              <a:t>پیامبر اکرم</a:t>
            </a:r>
            <a:r>
              <a:rPr lang="fa-IR" sz="2800" dirty="0" smtClean="0">
                <a:solidFill>
                  <a:schemeClr val="tx1"/>
                </a:solidFill>
                <a:cs typeface="2  Badr" panose="00000400000000000000" pitchFamily="2" charset="-78"/>
              </a:rPr>
              <a:t>(ص)</a:t>
            </a:r>
            <a:r>
              <a:rPr lang="fa-IR" sz="3600" dirty="0" smtClean="0">
                <a:solidFill>
                  <a:schemeClr val="tx1"/>
                </a:solidFill>
                <a:cs typeface="2  Badr" panose="00000400000000000000" pitchFamily="2" charset="-78"/>
              </a:rPr>
              <a:t> </a:t>
            </a:r>
            <a:r>
              <a:rPr lang="fa-IR" sz="6000" dirty="0" smtClean="0">
                <a:solidFill>
                  <a:schemeClr val="tx1"/>
                </a:solidFill>
                <a:cs typeface="2  Badr" panose="00000400000000000000" pitchFamily="2" charset="-78"/>
              </a:rPr>
              <a:t>گاهی با دیگران مسابقه دو می دادند</a:t>
            </a:r>
            <a:endParaRPr lang="fa-IR" sz="60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904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dirty="0">
                <a:cs typeface="2  Koodak" panose="00000700000000000000" pitchFamily="2" charset="-78"/>
              </a:rPr>
              <a:t>اسب سواری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12281" y="4293096"/>
            <a:ext cx="8229600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6000" dirty="0" smtClean="0">
                <a:solidFill>
                  <a:schemeClr val="tx1"/>
                </a:solidFill>
                <a:cs typeface="2  Badr" panose="00000400000000000000" pitchFamily="2" charset="-78"/>
              </a:rPr>
              <a:t>پیامبر اکرم</a:t>
            </a:r>
            <a:r>
              <a:rPr lang="fa-IR" sz="3600" dirty="0" smtClean="0">
                <a:solidFill>
                  <a:schemeClr val="tx1"/>
                </a:solidFill>
                <a:cs typeface="2  Badr" panose="00000400000000000000" pitchFamily="2" charset="-78"/>
              </a:rPr>
              <a:t>(ص) </a:t>
            </a:r>
            <a:r>
              <a:rPr lang="fa-IR" sz="6000" dirty="0" smtClean="0">
                <a:solidFill>
                  <a:schemeClr val="tx1"/>
                </a:solidFill>
                <a:cs typeface="2  Badr" panose="00000400000000000000" pitchFamily="2" charset="-78"/>
              </a:rPr>
              <a:t>اسبی به نام عضبا داشته اند که با آن مسابقه می دادند</a:t>
            </a:r>
            <a:endParaRPr lang="fa-IR" sz="60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088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dirty="0">
                <a:cs typeface="2  Koodak" panose="00000700000000000000" pitchFamily="2" charset="-78"/>
              </a:rPr>
              <a:t>شنا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64473" y="4005064"/>
            <a:ext cx="8229600" cy="28697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fa-IR" sz="3600" dirty="0" smtClean="0">
                <a:solidFill>
                  <a:schemeClr val="tx1"/>
                </a:solidFill>
                <a:cs typeface="2  Badr" panose="00000400000000000000" pitchFamily="2" charset="-78"/>
              </a:rPr>
              <a:t>پیامبر اکرم(ص) می فرمایند: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6000" dirty="0" smtClean="0">
                <a:solidFill>
                  <a:schemeClr val="tx1"/>
                </a:solidFill>
                <a:cs typeface="2  Badr" panose="00000400000000000000" pitchFamily="2" charset="-78"/>
              </a:rPr>
              <a:t>به فرزندانتان شنا و تیر اندازی بیاموزید</a:t>
            </a:r>
            <a:endParaRPr lang="fa-IR" sz="60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186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dirty="0">
                <a:cs typeface="2  Koodak" panose="00000700000000000000" pitchFamily="2" charset="-78"/>
              </a:rPr>
              <a:t>تیراندازی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12281" y="3999793"/>
            <a:ext cx="8229600" cy="28582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امام صادق</a:t>
            </a:r>
            <a:r>
              <a:rPr lang="fa-IR" sz="3600" dirty="0" smtClean="0">
                <a:solidFill>
                  <a:schemeClr val="tx1"/>
                </a:solidFill>
                <a:cs typeface="2  Badr" panose="00000400000000000000" pitchFamily="2" charset="-78"/>
              </a:rPr>
              <a:t>(ع) </a:t>
            </a: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شخصا در مسابقه تيراندازى حاضر مي شدند و در شرط بندى آن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شركت مي فرمود</a:t>
            </a:r>
            <a:endParaRPr lang="fa-IR" sz="80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236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dirty="0">
                <a:cs typeface="2  Koodak" panose="00000700000000000000" pitchFamily="2" charset="-78"/>
              </a:rPr>
              <a:t>پیاده روی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12281" y="3991768"/>
            <a:ext cx="8229600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fa-IR" sz="3600" dirty="0" smtClean="0">
                <a:solidFill>
                  <a:schemeClr val="tx1"/>
                </a:solidFill>
                <a:cs typeface="2  Badr" panose="00000400000000000000" pitchFamily="2" charset="-78"/>
              </a:rPr>
              <a:t>امام صادق</a:t>
            </a:r>
            <a:r>
              <a:rPr lang="fa-IR" dirty="0" smtClean="0">
                <a:solidFill>
                  <a:schemeClr val="tx1"/>
                </a:solidFill>
                <a:cs typeface="2  Badr" panose="00000400000000000000" pitchFamily="2" charset="-78"/>
              </a:rPr>
              <a:t>(ع) </a:t>
            </a:r>
            <a:r>
              <a:rPr lang="fa-IR" sz="3600" dirty="0" smtClean="0">
                <a:solidFill>
                  <a:schemeClr val="tx1"/>
                </a:solidFill>
                <a:cs typeface="2  Badr" panose="00000400000000000000" pitchFamily="2" charset="-78"/>
              </a:rPr>
              <a:t>می فرمایند: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شادابی در 10 چیز است: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800" dirty="0" smtClean="0">
                <a:solidFill>
                  <a:schemeClr val="tx1"/>
                </a:solidFill>
                <a:cs typeface="2  Badr" panose="00000400000000000000" pitchFamily="2" charset="-78"/>
              </a:rPr>
              <a:t>پیاده روی ، اسب سواری ، شنا ، ...</a:t>
            </a:r>
            <a:endParaRPr lang="fa-IR" sz="80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213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b="1" dirty="0">
                <a:cs typeface="2  Koodak" panose="00000700000000000000" pitchFamily="2" charset="-78"/>
              </a:rPr>
              <a:t>کوه نوردی</a:t>
            </a:r>
            <a:endParaRPr lang="fa-IR" sz="6600" dirty="0">
              <a:cs typeface="2  Koodak" panose="00000700000000000000" pitchFamily="2" charset="-78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39552" y="4149080"/>
            <a:ext cx="8229600" cy="23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6000" dirty="0" smtClean="0">
                <a:solidFill>
                  <a:schemeClr val="tx1"/>
                </a:solidFill>
                <a:cs typeface="2  Badr" panose="00000400000000000000" pitchFamily="2" charset="-78"/>
              </a:rPr>
              <a:t>همه پیامبران بزرگ به گونه ای با کوه نوردی در ارتباط بوده اند</a:t>
            </a:r>
            <a:endParaRPr lang="fa-IR" sz="96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270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58829" y="764704"/>
            <a:ext cx="4536504" cy="1615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b="1" dirty="0">
                <a:cs typeface="2  Koodak" panose="00000700000000000000" pitchFamily="2" charset="-78"/>
              </a:rPr>
              <a:t>کشتی</a:t>
            </a:r>
            <a:endParaRPr lang="fa-IR" sz="6600" dirty="0">
              <a:cs typeface="2  Koodak" panose="00000700000000000000" pitchFamily="2" charset="-78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4041069"/>
            <a:ext cx="9144000" cy="25202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6600" dirty="0" smtClean="0">
                <a:solidFill>
                  <a:schemeClr val="tx1"/>
                </a:solidFill>
                <a:cs typeface="2  Badr" panose="00000400000000000000" pitchFamily="2" charset="-78"/>
              </a:rPr>
              <a:t>پیامبر</a:t>
            </a:r>
            <a:r>
              <a:rPr lang="fa-IR" sz="4000" dirty="0" smtClean="0">
                <a:solidFill>
                  <a:schemeClr val="tx1"/>
                </a:solidFill>
                <a:cs typeface="2  Badr" panose="00000400000000000000" pitchFamily="2" charset="-78"/>
              </a:rPr>
              <a:t>(ص)</a:t>
            </a:r>
            <a:r>
              <a:rPr lang="fa-IR" sz="6600" dirty="0" smtClean="0">
                <a:solidFill>
                  <a:schemeClr val="tx1"/>
                </a:solidFill>
                <a:cs typeface="2  Badr" panose="00000400000000000000" pitchFamily="2" charset="-78"/>
              </a:rPr>
              <a:t> به حسنین</a:t>
            </a:r>
            <a:r>
              <a:rPr lang="fa-IR" sz="4000" dirty="0" smtClean="0">
                <a:solidFill>
                  <a:schemeClr val="tx1"/>
                </a:solidFill>
                <a:cs typeface="2  Badr" panose="00000400000000000000" pitchFamily="2" charset="-78"/>
              </a:rPr>
              <a:t>(ع) </a:t>
            </a:r>
            <a:r>
              <a:rPr lang="fa-IR" sz="6600" dirty="0" smtClean="0">
                <a:solidFill>
                  <a:schemeClr val="tx1"/>
                </a:solidFill>
                <a:cs typeface="2  Badr" panose="00000400000000000000" pitchFamily="2" charset="-78"/>
              </a:rPr>
              <a:t>امر فرمودند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6600" dirty="0">
                <a:solidFill>
                  <a:schemeClr val="tx1"/>
                </a:solidFill>
                <a:cs typeface="2  Badr" panose="00000400000000000000" pitchFamily="2" charset="-78"/>
              </a:rPr>
              <a:t>ت</a:t>
            </a:r>
            <a:r>
              <a:rPr lang="fa-IR" sz="6600" dirty="0" smtClean="0">
                <a:solidFill>
                  <a:schemeClr val="tx1"/>
                </a:solidFill>
                <a:cs typeface="2  Badr" panose="00000400000000000000" pitchFamily="2" charset="-78"/>
              </a:rPr>
              <a:t>ا باهم کشتی بگیرند</a:t>
            </a:r>
            <a:endParaRPr lang="fa-IR" sz="66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3176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479233" y="3429000"/>
            <a:ext cx="8229600" cy="356125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7200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oodak" panose="00000700000000000000" pitchFamily="2" charset="-78"/>
              </a:rPr>
              <a:t>چکار کنیم که ورزش برای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7200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oodak" panose="00000700000000000000" pitchFamily="2" charset="-78"/>
              </a:rPr>
              <a:t>ما ثواب شده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7200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oodak" panose="00000700000000000000" pitchFamily="2" charset="-78"/>
              </a:rPr>
              <a:t>و عبادت محسوب شود؟</a:t>
            </a:r>
            <a:endParaRPr lang="fa-IR" sz="72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3744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0" y="2592288"/>
            <a:ext cx="9144000" cy="4221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fa-IR" sz="4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امیرالمؤمنین علی (ع) در دعای کمیل:</a:t>
            </a:r>
          </a:p>
          <a:p>
            <a:pPr marL="0" indent="0" algn="ctr">
              <a:buFont typeface="Arial" pitchFamily="34" charset="0"/>
              <a:buNone/>
            </a:pPr>
            <a:endParaRPr lang="fa-IR" sz="5400" dirty="0" smtClean="0">
              <a:solidFill>
                <a:schemeClr val="bg1"/>
              </a:solidFill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7700" dirty="0" smtClean="0">
                <a:solidFill>
                  <a:schemeClr val="bg1"/>
                </a:solidFill>
                <a:cs typeface="2  Badr" panose="00000400000000000000" pitchFamily="2" charset="-78"/>
              </a:rPr>
              <a:t>قَوِّ عَلی خِدمَتِکَ جَوارِحی</a:t>
            </a:r>
          </a:p>
          <a:p>
            <a:pPr marL="0" indent="0">
              <a:buFont typeface="Arial" pitchFamily="34" charset="0"/>
              <a:buNone/>
            </a:pPr>
            <a:endParaRPr lang="fa-IR" sz="4400" dirty="0" smtClean="0">
              <a:solidFill>
                <a:schemeClr val="tx1"/>
              </a:solidFill>
              <a:cs typeface="2  Badr" panose="000004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5800" dirty="0" smtClean="0">
                <a:solidFill>
                  <a:schemeClr val="tx1"/>
                </a:solidFill>
                <a:cs typeface="2  Badr" panose="00000400000000000000" pitchFamily="2" charset="-78"/>
              </a:rPr>
              <a:t>خدایا اعضای بدنم را برای خدمت به خودت نیرومند گردان</a:t>
            </a:r>
            <a:endParaRPr lang="fa-IR" sz="5800" dirty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504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0" y="422108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1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sz="3600" b="1" kern="1200" cap="none" spc="5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sz="9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Nazanin" panose="00000400000000000000" pitchFamily="2" charset="-78"/>
              </a:rPr>
              <a:t>دوخط</a:t>
            </a:r>
            <a:r>
              <a:rPr lang="fa-IR" sz="9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Nazanin" panose="00000400000000000000" pitchFamily="2" charset="-78"/>
              </a:rPr>
              <a:t> قرمز </a:t>
            </a:r>
            <a:r>
              <a:rPr lang="fa-IR" sz="9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Nazanin" panose="00000400000000000000" pitchFamily="2" charset="-78"/>
              </a:rPr>
              <a:t>در ورزش</a:t>
            </a:r>
            <a:endParaRPr lang="fa-IR" sz="9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0163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7800" b="1" dirty="0" smtClean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1- شرط بندی در کار نباشد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5400" u="sng" dirty="0" smtClean="0">
                <a:solidFill>
                  <a:srgbClr val="7030A0"/>
                </a:solidFill>
                <a:cs typeface="2  Jadid" panose="00000700000000000000" pitchFamily="2" charset="-78"/>
              </a:rPr>
              <a:t>استثناء</a:t>
            </a:r>
          </a:p>
          <a:p>
            <a:pPr marL="0" indent="0" algn="ctr">
              <a:buFont typeface="Arial" pitchFamily="34" charset="0"/>
              <a:buNone/>
            </a:pPr>
            <a:endParaRPr lang="fa-IR" sz="5400" dirty="0" smtClean="0">
              <a:solidFill>
                <a:schemeClr val="bg1"/>
              </a:solidFill>
              <a:cs typeface="2  Jadid" panose="00000700000000000000" pitchFamily="2" charset="-78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a-IR" sz="6600" dirty="0" smtClean="0">
                <a:solidFill>
                  <a:schemeClr val="tx1"/>
                </a:solidFill>
                <a:cs typeface="2  Badr" panose="00000400000000000000" pitchFamily="2" charset="-78"/>
              </a:rPr>
              <a:t>در اسب سواری و تیراندازی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6600" dirty="0" smtClean="0">
                <a:solidFill>
                  <a:schemeClr val="tx1"/>
                </a:solidFill>
                <a:cs typeface="2  Badr" panose="00000400000000000000" pitchFamily="2" charset="-78"/>
              </a:rPr>
              <a:t>شرط بندی جایز است</a:t>
            </a:r>
            <a:endParaRPr lang="fa-IR" sz="4800" dirty="0" smtClean="0">
              <a:solidFill>
                <a:schemeClr val="tx1"/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1483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7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7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7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7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0" y="2492896"/>
            <a:ext cx="9144000" cy="4365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4400" dirty="0" smtClean="0">
                <a:solidFill>
                  <a:schemeClr val="tx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إنّمايُريدُ الشَّيطانُ أَن يُوقِعَ بَينَكُمُ العَداوَةَ وَ البَغضاءَ       فِي الخَمر وَ الميسِرِ وَ يَصُدَّكُم عَن ذِكرِ اللَّهِ </a:t>
            </a:r>
          </a:p>
          <a:p>
            <a:pPr marL="0" indent="0" algn="ctr">
              <a:buFont typeface="Arial" pitchFamily="34" charset="0"/>
              <a:buNone/>
            </a:pPr>
            <a:r>
              <a:rPr lang="fa-IR" sz="4400" dirty="0" smtClean="0">
                <a:solidFill>
                  <a:schemeClr val="tx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وَ عَنِ الصَّلاةِ فَهَل أَنتُمْ مُنتَهُون</a:t>
            </a:r>
            <a:r>
              <a:rPr lang="fa-IR" dirty="0" smtClean="0">
                <a:solidFill>
                  <a:schemeClr val="tx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(مائده/91)</a:t>
            </a:r>
            <a:r>
              <a:rPr lang="fa-IR" sz="4400" dirty="0" smtClean="0">
                <a:solidFill>
                  <a:schemeClr val="tx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‏</a:t>
            </a:r>
          </a:p>
          <a:p>
            <a:pPr marL="0" indent="0" algn="ctr">
              <a:buNone/>
            </a:pPr>
            <a:r>
              <a:rPr lang="fa-IR" sz="4400" dirty="0">
                <a:solidFill>
                  <a:schemeClr val="tx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 </a:t>
            </a:r>
            <a:r>
              <a:rPr lang="fa-IR" sz="3900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شيطان مى‏خواهد به وسيله شراب و قمار، در ميان شما عداوت و كينه ايجاد كند، و شما را از ياد خدا و از نماز </a:t>
            </a:r>
            <a:r>
              <a:rPr lang="fa-IR" sz="3900" dirty="0" smtClean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بازدارد، آيا (با </a:t>
            </a:r>
            <a:r>
              <a:rPr lang="fa-IR" sz="3900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اين همه زيان و </a:t>
            </a:r>
            <a:r>
              <a:rPr lang="fa-IR" sz="3900" dirty="0" smtClean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فساد) </a:t>
            </a:r>
            <a:r>
              <a:rPr lang="fa-IR" sz="3900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خوددارى خواهيد كرد؟!</a:t>
            </a:r>
          </a:p>
        </p:txBody>
      </p:sp>
    </p:spTree>
    <p:extLst>
      <p:ext uri="{BB962C8B-B14F-4D97-AF65-F5344CB8AC3E}">
        <p14:creationId xmlns:p14="http://schemas.microsoft.com/office/powerpoint/2010/main" val="237587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YA MAHDI\Downloads\files_galleries_zamine_chamane_majmey_varzeshie_aftabe_enghelabe_tehran[06cf1fc9f2dd3a4fba9f8c95de89de46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0" y="2564904"/>
            <a:ext cx="9144000" cy="4293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r" defTabSz="914400" rtl="1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r" defTabSz="914400" rtl="1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a-IR" sz="6600" b="1" dirty="0" smtClean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2- در عرف جامعه از آلات و ابزار قمار شناخته نشود که در این صورت حتی بدون شرط بندی هم بازی با آن حرام است</a:t>
            </a:r>
          </a:p>
        </p:txBody>
      </p:sp>
    </p:spTree>
    <p:extLst>
      <p:ext uri="{BB962C8B-B14F-4D97-AF65-F5344CB8AC3E}">
        <p14:creationId xmlns:p14="http://schemas.microsoft.com/office/powerpoint/2010/main" val="305137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atch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408</TotalTime>
  <Words>444</Words>
  <Application>Microsoft Office PowerPoint</Application>
  <PresentationFormat>On-screen Show (4:3)</PresentationFormat>
  <Paragraphs>65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Thatch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 MAHDI</dc:creator>
  <cp:lastModifiedBy>Windows User</cp:lastModifiedBy>
  <cp:revision>27</cp:revision>
  <dcterms:created xsi:type="dcterms:W3CDTF">2014-08-08T00:24:20Z</dcterms:created>
  <dcterms:modified xsi:type="dcterms:W3CDTF">2020-06-07T11:38:24Z</dcterms:modified>
</cp:coreProperties>
</file>