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79" r:id="rId2"/>
    <p:sldId id="257" r:id="rId3"/>
    <p:sldId id="258" r:id="rId4"/>
    <p:sldId id="259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7" r:id="rId19"/>
    <p:sldId id="276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86477" autoAdjust="0"/>
  </p:normalViewPr>
  <p:slideViewPr>
    <p:cSldViewPr>
      <p:cViewPr varScale="1">
        <p:scale>
          <a:sx n="73" d="100"/>
          <a:sy n="73" d="100"/>
        </p:scale>
        <p:origin x="148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B5AA2-AF46-41DA-843E-562AF6461CE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59A93-D27A-429D-B390-BBF0E9EFA4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9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fa-I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59A93-D27A-429D-B390-BBF0E9EFA4A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186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59A93-D27A-429D-B390-BBF0E9EFA4A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02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F8D4A97-83E4-44BB-9774-8BFD995C784B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13364A2-1A47-4A54-AFE9-5E10DE618952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615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وجه تسمیه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b="1" dirty="0" smtClean="0">
                <a:cs typeface="+mj-cs"/>
              </a:rPr>
              <a:t>معنی واژه دروز</a:t>
            </a:r>
          </a:p>
          <a:p>
            <a:pPr marL="0" indent="0" algn="r">
              <a:buNone/>
            </a:pPr>
            <a:r>
              <a:rPr lang="fa-IR" dirty="0" smtClean="0">
                <a:cs typeface="+mj-cs"/>
              </a:rPr>
              <a:t>- تمکین و بهره مندی از نعمت های دنیوی و یا اخروی</a:t>
            </a:r>
          </a:p>
          <a:p>
            <a:pPr marL="0" indent="0" algn="r">
              <a:buNone/>
            </a:pPr>
            <a:r>
              <a:rPr lang="fa-IR" dirty="0" smtClean="0">
                <a:cs typeface="+mj-cs"/>
              </a:rPr>
              <a:t>- شکاف و رخنه</a:t>
            </a:r>
          </a:p>
          <a:p>
            <a:pPr marL="0" indent="0" algn="r">
              <a:buNone/>
            </a:pPr>
            <a:r>
              <a:rPr lang="fa-IR" dirty="0">
                <a:cs typeface="+mj-cs"/>
              </a:rPr>
              <a:t> </a:t>
            </a:r>
            <a:r>
              <a:rPr lang="fa-IR" dirty="0" smtClean="0">
                <a:cs typeface="+mj-cs"/>
              </a:rPr>
              <a:t>- منسوب به یک کشاورز مصری به نام شیخ حسن درزی</a:t>
            </a:r>
          </a:p>
          <a:p>
            <a:pPr marL="0" indent="0" algn="r">
              <a:buNone/>
            </a:pPr>
            <a:r>
              <a:rPr lang="fa-IR" dirty="0" smtClean="0">
                <a:cs typeface="+mj-cs"/>
              </a:rPr>
              <a:t>- منسوب به محمد بن اسماعیل «انوشتکین » درزی</a:t>
            </a:r>
          </a:p>
          <a:p>
            <a:pPr marL="0" indent="0" algn="r">
              <a:buNone/>
            </a:pPr>
            <a:r>
              <a:rPr lang="fa-IR" dirty="0" smtClean="0">
                <a:cs typeface="+mj-cs"/>
              </a:rPr>
              <a:t>- منسوب به طیروز فارس </a:t>
            </a:r>
            <a:r>
              <a:rPr lang="fa-IR" sz="2000" dirty="0" smtClean="0">
                <a:cs typeface="+mj-cs"/>
              </a:rPr>
              <a:t>(</a:t>
            </a:r>
            <a:r>
              <a:rPr lang="fa-IR" sz="2400" dirty="0" smtClean="0">
                <a:cs typeface="+mj-cs"/>
              </a:rPr>
              <a:t>دهخدا </a:t>
            </a:r>
            <a:r>
              <a:rPr lang="fa-IR" sz="2000" dirty="0" smtClean="0">
                <a:cs typeface="+mj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5719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پیدایش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endParaRPr lang="fa-IR" dirty="0"/>
          </a:p>
          <a:p>
            <a:pPr algn="r"/>
            <a:r>
              <a:rPr lang="fa-IR" dirty="0" smtClean="0"/>
              <a:t>- یکی از انشعابات مذهب شیعه اسماعیلی</a:t>
            </a:r>
            <a:endParaRPr lang="fa-IR" dirty="0"/>
          </a:p>
          <a:p>
            <a:pPr marL="137160" indent="0" algn="r">
              <a:buNone/>
            </a:pPr>
            <a:r>
              <a:rPr lang="fa-IR" dirty="0" smtClean="0"/>
              <a:t>- در سال408 ق/ 1017 م توسط داعیان اسماعیلی در زمان خلیفه فاطمی( الحاکم بامر الله) در قاهره </a:t>
            </a:r>
            <a:endParaRPr lang="fa-IR" dirty="0"/>
          </a:p>
          <a:p>
            <a:pPr marL="137160" indent="0" algn="r">
              <a:buNone/>
            </a:pPr>
            <a:r>
              <a:rPr lang="fa-IR" dirty="0" smtClean="0"/>
              <a:t>- خروج از چارچوب مذهب اسماعیلی</a:t>
            </a:r>
          </a:p>
          <a:p>
            <a:pPr marL="137160" indent="0" algn="r">
              <a:buNone/>
            </a:pPr>
            <a:r>
              <a:rPr lang="fa-IR" b="1" dirty="0" smtClean="0"/>
              <a:t>دو عامل مهم:</a:t>
            </a:r>
          </a:p>
          <a:p>
            <a:pPr marL="137160" indent="0" algn="r">
              <a:buNone/>
            </a:pPr>
            <a:r>
              <a:rPr lang="fa-IR" dirty="0" smtClean="0"/>
              <a:t>- یکی کارهای عجیب حاکم</a:t>
            </a:r>
          </a:p>
          <a:p>
            <a:pPr marL="137160" indent="0" algn="r">
              <a:buNone/>
            </a:pPr>
            <a:r>
              <a:rPr lang="fa-IR" dirty="0" smtClean="0"/>
              <a:t>- قدرت طلبی بنیان گذاران این فرقه و سوء استفاده از احساسات مذهبی</a:t>
            </a:r>
          </a:p>
        </p:txBody>
      </p:sp>
    </p:spTree>
    <p:extLst>
      <p:ext uri="{BB962C8B-B14F-4D97-AF65-F5344CB8AC3E}">
        <p14:creationId xmlns:p14="http://schemas.microsoft.com/office/powerpoint/2010/main" val="3419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محل سکونت و جمعیت دروز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709160"/>
          </a:xfrm>
        </p:spPr>
        <p:txBody>
          <a:bodyPr>
            <a:normAutofit fontScale="92500" lnSpcReduction="20000"/>
          </a:bodyPr>
          <a:lstStyle/>
          <a:p>
            <a:pPr marL="137160" indent="0" algn="r">
              <a:buNone/>
            </a:pPr>
            <a:r>
              <a:rPr lang="fa-IR" b="1" dirty="0" smtClean="0"/>
              <a:t>لبنان</a:t>
            </a:r>
            <a:r>
              <a:rPr lang="fa-IR" dirty="0" smtClean="0"/>
              <a:t>: بیش از سیصدهزار نفر و عمدتا در منطقه شوف در جبل لبنان</a:t>
            </a:r>
          </a:p>
          <a:p>
            <a:pPr marL="137160" indent="0" algn="r">
              <a:buNone/>
            </a:pPr>
            <a:r>
              <a:rPr lang="fa-IR" dirty="0" smtClean="0"/>
              <a:t>دو طایفه: طایفه جنبلاط و طایفه ارسلان</a:t>
            </a:r>
          </a:p>
          <a:p>
            <a:pPr marL="137160" indent="0" algn="r">
              <a:buNone/>
            </a:pPr>
            <a:r>
              <a:rPr lang="fa-IR" b="1" dirty="0" smtClean="0"/>
              <a:t>سوریه</a:t>
            </a:r>
            <a:r>
              <a:rPr lang="fa-IR" dirty="0" smtClean="0"/>
              <a:t>: هشتصد هزار تا یک میلیون و در منطقه جبل الدروز در بخش جنوب غربی سوریه</a:t>
            </a:r>
          </a:p>
          <a:p>
            <a:pPr marL="137160" indent="0" algn="r">
              <a:buNone/>
            </a:pPr>
            <a:r>
              <a:rPr lang="fa-IR" b="1" dirty="0" smtClean="0"/>
              <a:t>فلسطین اشغالی</a:t>
            </a:r>
            <a:r>
              <a:rPr lang="fa-IR" dirty="0" smtClean="0"/>
              <a:t>: یکصد و 18 هزار نفر و عمدتا در شهرها و روستاهای منطقه جلیله. 2 درصد کل جمعیت اسرائیل و 8/3 جمعیت اعراب این منطقه را تشکیل می دهند. </a:t>
            </a:r>
          </a:p>
          <a:p>
            <a:pPr marL="137160" indent="0" algn="r">
              <a:buNone/>
            </a:pPr>
            <a:r>
              <a:rPr lang="fa-IR" b="1" dirty="0" smtClean="0"/>
              <a:t>اردن</a:t>
            </a:r>
            <a:r>
              <a:rPr lang="fa-IR" dirty="0" smtClean="0"/>
              <a:t>: نزدیک به 20 هزار و  عمدتا در منطقه حوران در بخش شمال غربی اردن، هم مرز با سوریه، لبنان و فلسطین اشغالی</a:t>
            </a:r>
          </a:p>
          <a:p>
            <a:pPr marL="137160" indent="0" algn="r">
              <a:buNone/>
            </a:pPr>
            <a:r>
              <a:rPr lang="fa-IR" dirty="0" smtClean="0"/>
              <a:t>تعدادی نیز به کشورهای اروپایی، امریکا، استرالیا، برزیل و غرب افریقا مهاجرت کرده اند.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62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بزرگان دروز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37160" indent="0" algn="r">
              <a:buNone/>
            </a:pPr>
            <a:r>
              <a:rPr lang="fa-IR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الحاکم بامرالله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ابوعلی منصور بن العزیز بالله (  -375ق) و در سال 386 به خلافت </a:t>
            </a:r>
          </a:p>
          <a:p>
            <a:pPr marL="137160" indent="0" algn="r">
              <a:buNone/>
            </a:pPr>
            <a:r>
              <a:rPr lang="fa-IR" dirty="0" smtClean="0"/>
              <a:t>رسید.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 بخشنده و خونریز/ صب صحابه/ جلوگیری از صب صحابه. منع سنی ها از خواندن نماز تراویح/ اجازه مجدد. دستور به کشتن سگ ها، منع خرید و فروش کشمش، انگور و عسل. منع زنان از بیرون امدن. جلوگیری از تدریس علم نجوم. تاسیس دارالحکمه در سال 395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 در 27 شوال سال 411 ناپدید شد و دیگر بازنگشت.</a:t>
            </a:r>
          </a:p>
          <a:p>
            <a:pPr marL="137160" indent="0" algn="r">
              <a:buNone/>
            </a:pPr>
            <a:endParaRPr lang="fa-IR" dirty="0"/>
          </a:p>
          <a:p>
            <a:pPr marL="137160" indent="0" algn="r">
              <a:buNone/>
            </a:pPr>
            <a:r>
              <a:rPr lang="fa-IR" sz="1600" dirty="0" smtClean="0"/>
              <a:t>منبع: فرمانیان، مهدی/ اسماعیلیه  تاریخ و عقاید، قم: نشر ادیان1386 ص 85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181670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بزرگان دروز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 algn="r">
              <a:buNone/>
            </a:pPr>
            <a:r>
              <a:rPr lang="fa-IR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درزی</a:t>
            </a:r>
            <a:endParaRPr lang="fa-IR" dirty="0" smtClean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 محمد بن اسماعیل و به دلیل شغلش به درزی مشهور بود. ایرانی الاصل، ترک و پیرو مذهب اسماعیلی بود.</a:t>
            </a:r>
          </a:p>
          <a:p>
            <a:pPr marL="137160" indent="0" algn="r">
              <a:buNone/>
            </a:pPr>
            <a:r>
              <a:rPr lang="fa-IR" dirty="0" smtClean="0"/>
              <a:t>در سال 408 به مصر رفت و با کمک حمزه بن علی زوزنی که ایرانی الاصل و از نزدیکان الحاکم بود به دربار راه یافت.</a:t>
            </a:r>
          </a:p>
          <a:p>
            <a:pPr marL="137160" indent="0" algn="r">
              <a:buNone/>
            </a:pPr>
            <a:r>
              <a:rPr lang="fa-IR" dirty="0" smtClean="0"/>
              <a:t>   به کمک حمزه و حمایت الحاکم بامرالله مذهب دروزی را پایه ریزی کرد. این مذهب در انتساب به وی الدرزیه خوانده شد.</a:t>
            </a:r>
          </a:p>
          <a:p>
            <a:pPr marL="137160" indent="0" algn="r">
              <a:buNone/>
            </a:pPr>
            <a:r>
              <a:rPr lang="fa-IR" dirty="0" smtClean="0"/>
              <a:t>   نخستین کسی بود که در ملاعام الوهیت الحاکم را اعلام کرد.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 بعد از این مردم قاهره علیه او شورش کردند و به سوریه گریخت  و در انجا ناپدید شد.</a:t>
            </a:r>
          </a:p>
        </p:txBody>
      </p:sp>
    </p:spTree>
    <p:extLst>
      <p:ext uri="{BB962C8B-B14F-4D97-AF65-F5344CB8AC3E}">
        <p14:creationId xmlns:p14="http://schemas.microsoft.com/office/powerpoint/2010/main" val="3122934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بزرگان دروزی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37160" indent="0" algn="r">
              <a:buNone/>
            </a:pPr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حمزه بن علی بن احمد زوزنی</a:t>
            </a:r>
          </a:p>
          <a:p>
            <a:pPr marL="137160" indent="0" algn="r">
              <a:buNone/>
            </a:pPr>
            <a:r>
              <a:rPr lang="fa-IR" dirty="0" smtClean="0"/>
              <a:t>در زوزن خراسان از توابع خاف در سال 375 متولد شد.</a:t>
            </a:r>
          </a:p>
          <a:p>
            <a:pPr marL="137160" indent="0" algn="r">
              <a:buNone/>
            </a:pPr>
            <a:r>
              <a:rPr lang="fa-IR" dirty="0" smtClean="0"/>
              <a:t>وی مولف آثار متعدد مذهب دروزی است.</a:t>
            </a:r>
          </a:p>
          <a:p>
            <a:pPr marL="137160" indent="0" algn="r">
              <a:buNone/>
            </a:pPr>
            <a:r>
              <a:rPr lang="fa-IR" dirty="0" smtClean="0"/>
              <a:t>وی در نوشته ای به الحاکم خدا بودن ایشان  تصریح کرد. </a:t>
            </a:r>
            <a:r>
              <a:rPr lang="fa-IR" sz="2000" dirty="0" smtClean="0"/>
              <a:t>( بدوی: تاریخ اندیشه کلامی در اسلام ج2 ص493 )</a:t>
            </a:r>
            <a:r>
              <a:rPr lang="fa-IR" dirty="0" smtClean="0"/>
              <a:t> </a:t>
            </a:r>
          </a:p>
          <a:p>
            <a:pPr marL="137160" indent="0" algn="r">
              <a:buNone/>
            </a:pPr>
            <a:r>
              <a:rPr lang="fa-IR" dirty="0" smtClean="0"/>
              <a:t>بعد از اینکه از اسرار دعوت جدید پرده برداشت فاطمیون علیه او شورش کردند وی در قصر الحاکم پنهان و بعدا به شام گریخت.</a:t>
            </a:r>
          </a:p>
          <a:p>
            <a:pPr marL="137160" indent="0" algn="r">
              <a:buNone/>
            </a:pPr>
            <a:r>
              <a:rPr lang="fa-IR" dirty="0" smtClean="0"/>
              <a:t>از جمله القابی که دروزیان به وی داده اند امام القائم الزمان، العقل الکلی و ... است </a:t>
            </a:r>
            <a:r>
              <a:rPr lang="fa-IR" sz="1600" dirty="0" smtClean="0"/>
              <a:t>(ایمانی، علیرضا/ اسماعیلیه  مجموعه مقالات، قم: مرکز مطالعات و تحقیقات ادیان و مذاهب؛ 1381)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760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رهبران معاصر دروز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algn="r">
              <a:buNone/>
            </a:pPr>
            <a:r>
              <a:rPr lang="fa-IR" dirty="0" smtClean="0"/>
              <a:t> کمال جنبلاط: رئیس حزب سوسیالیست ترقی خواه که در سال 1977 به قتل رسید.</a:t>
            </a:r>
          </a:p>
          <a:p>
            <a:pPr marL="137160" indent="0" algn="r">
              <a:buNone/>
            </a:pPr>
            <a:r>
              <a:rPr lang="fa-IR" dirty="0" smtClean="0"/>
              <a:t> ولید جمبلاط: رهبر فعلی دروز و رئیس حزب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دکتر نجیب عسراوی رئیس رابطه دروزی ها در برزیل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عدنان بشیر رشید رئیس رابطه دروزی ها در استرالیا</a:t>
            </a:r>
          </a:p>
          <a:p>
            <a:pPr marL="137160" indent="0" algn="r">
              <a:buNone/>
            </a:pPr>
            <a:r>
              <a:rPr lang="fa-IR" dirty="0" smtClean="0"/>
              <a:t>محمد ابوشقرا رهبر دینی سابق</a:t>
            </a:r>
          </a:p>
          <a:p>
            <a:pPr marL="137160" indent="0" algn="r">
              <a:buNone/>
            </a:pPr>
            <a:r>
              <a:rPr lang="fa-IR" dirty="0" smtClean="0"/>
              <a:t>بهجت غیث رهبر دینی فعلی</a:t>
            </a:r>
          </a:p>
          <a:p>
            <a:pPr marL="137160" indent="0" algn="r">
              <a:buNone/>
            </a:pPr>
            <a:r>
              <a:rPr lang="fa-IR" dirty="0" smtClean="0"/>
              <a:t>سلطان باشا الأطرش رهبر انقلاب سوریه علیه فرانسه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119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طبقه بندی جامعه دروزی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 algn="r">
              <a:buNone/>
            </a:pPr>
            <a:r>
              <a:rPr lang="fa-IR" dirty="0" smtClean="0"/>
              <a:t>دروزی ها جامعه بسته ای دارند و از ازدواج و مراوده با سایر فرقه ها اکراه دارند و کسی را به مذهب خود دعوت نمی کنند.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در خلال این وضعیت دروز تشکیلات تازه مذهبی به وجود اوردند که با تشکیلات زمان حمزه متفاوت است.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</a:t>
            </a:r>
          </a:p>
          <a:p>
            <a:pPr marL="137160" indent="0" algn="r">
              <a:buNone/>
            </a:pPr>
            <a:r>
              <a:rPr lang="fa-IR" b="1" dirty="0" smtClean="0"/>
              <a:t>جامعه عاقلان </a:t>
            </a:r>
            <a:r>
              <a:rPr lang="fa-IR" dirty="0" smtClean="0"/>
              <a:t>و دانشمندان که به حقایق ایمان دست یافته اند و اسرار و رازهای پنهان مذهب دروز را می دانند و آنها را می فهمند.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b="1" dirty="0" smtClean="0"/>
              <a:t>جامعه جاهلان </a:t>
            </a:r>
            <a:r>
              <a:rPr lang="fa-IR" dirty="0" smtClean="0"/>
              <a:t>و مردم عادی که به حقایق ایمان وارد نشده اند و از اسرار و رازها بی خبرند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570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عقاید دروزیه</a:t>
            </a:r>
            <a:endParaRPr lang="en-GB" sz="4000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r">
              <a:buNone/>
            </a:pPr>
            <a:r>
              <a:rPr lang="fa-IR" dirty="0"/>
              <a:t>دروزیان از همان ابتدا اهتمام خاصی به سرّی نگاه داشتن عقاید خود داشتند. وجوب تقیه، باعث شده است تا آنان بتوانند با دیگر فرقه‌ها زندگی مسالمت‌آمیزی داشته باشند و خود را با اوضاع گوناگون محیط زندگی سازگار کنند. به همین سبب بسیاری از بزرگان دروز در غالب نوشته‌های خود از </a:t>
            </a:r>
            <a:r>
              <a:rPr lang="en-GB" dirty="0"/>
              <a:t>.</a:t>
            </a:r>
            <a:r>
              <a:rPr lang="fa-IR" dirty="0"/>
              <a:t>رموز و تأویلات خاصی برای بیان تعالیم بهره می‌جویند که برای عموم مردم قابل فهم نیست</a:t>
            </a:r>
            <a:endParaRPr lang="en-GB" dirty="0"/>
          </a:p>
          <a:p>
            <a:pPr marL="137160" indent="0" algn="r">
              <a:buNone/>
            </a:pPr>
            <a:endParaRPr lang="en-GB" dirty="0" smtClean="0"/>
          </a:p>
          <a:p>
            <a:pPr marL="137160" indent="0" algn="r">
              <a:buNone/>
            </a:pPr>
            <a:r>
              <a:rPr lang="fa-IR" dirty="0" smtClean="0"/>
              <a:t>اندیشه کلامی دروزیه عناصر مختلفی دارد که به سه بخش تقسیم می شود: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فلسفه نوافلاطونی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احکام حقوقی که از طرف حاکم به مناسبت های مختلف صادر می شده است.</a:t>
            </a:r>
          </a:p>
          <a:p>
            <a:pPr marL="137160" indent="0" algn="r">
              <a:buNone/>
            </a:pPr>
            <a:r>
              <a:rPr lang="fa-IR" dirty="0" smtClean="0"/>
              <a:t> مجموعه مناظرات و بحث های اعتقادی که در میان رهبران این فرقه  رخ داده است و در مجموعه ای به نام« رسائل الحکمه الشریفه» جمع اوری شده است.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2247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fa-IR" sz="100" dirty="0" smtClean="0"/>
              <a:t>.</a:t>
            </a:r>
            <a:endParaRPr lang="en-GB" sz="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37160" indent="0" algn="r">
              <a:buNone/>
            </a:pPr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غلو </a:t>
            </a:r>
          </a:p>
          <a:p>
            <a:pPr marL="137160" indent="0" algn="r">
              <a:buNone/>
            </a:pPr>
            <a:r>
              <a:rPr lang="fa-IR" dirty="0"/>
              <a:t> </a:t>
            </a:r>
            <a:r>
              <a:rPr lang="fa-IR" dirty="0" smtClean="0"/>
              <a:t> </a:t>
            </a:r>
            <a:r>
              <a:rPr lang="fa-IR" sz="2400" dirty="0" smtClean="0"/>
              <a:t>به عقیده آنها توحید حاکم را غایتی است که درک نشود. او بدون شبیه، مانند و نظیر است. حاکم همه اسرار انسان را می داند و از دیگر مظاهر توحید این است که نور او از این عالم پنهان نمی شود و... </a:t>
            </a:r>
            <a:r>
              <a:rPr lang="fa-IR" sz="3200" dirty="0"/>
              <a:t> </a:t>
            </a:r>
            <a:r>
              <a:rPr lang="fa-IR" sz="2000" dirty="0" smtClean="0"/>
              <a:t>(بدوی: ص661)</a:t>
            </a:r>
          </a:p>
          <a:p>
            <a:pPr marL="137160" indent="0" algn="r">
              <a:buNone/>
            </a:pPr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اعتقاد به الوهیت حاکم</a:t>
            </a:r>
          </a:p>
          <a:p>
            <a:pPr marL="137160" indent="0" algn="r">
              <a:buNone/>
            </a:pPr>
            <a:r>
              <a:rPr lang="fa-IR" sz="2400" b="1" dirty="0" smtClean="0"/>
              <a:t>در رساله های این فرقه عباراتی وجود دارد که بیان می کند الحاکم بامرالله خداوند معبود است. ( «توکل می کنیم بر مولایمان حاکم معبود و آنکه در همه روزگاران به وحدانیت او اشاره کرده ایم...» </a:t>
            </a:r>
            <a:r>
              <a:rPr lang="fa-IR" sz="1600" b="1" dirty="0" smtClean="0"/>
              <a:t>بدوی: ص 594</a:t>
            </a:r>
            <a:r>
              <a:rPr lang="fa-IR" sz="2400" b="1" dirty="0" smtClean="0"/>
              <a:t>).</a:t>
            </a:r>
          </a:p>
          <a:p>
            <a:pPr marL="137160" indent="0" algn="r">
              <a:buNone/>
            </a:pPr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حاکم بامرالله ناسوت خداوند</a:t>
            </a:r>
          </a:p>
          <a:p>
            <a:pPr marL="137160" indent="0"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خداوند یکبار تجلی کرده و ان هم در هیئت حاکم بامرالله. به عقیده انها حاکم صورت ناسوتی الوهیت است.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00241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عقاید دروزیه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</a:rPr>
              <a:t>خداشناسی</a:t>
            </a:r>
          </a:p>
          <a:p>
            <a:pPr algn="r" rtl="1"/>
            <a:r>
              <a:rPr lang="fa-IR" dirty="0"/>
              <a:t>از نظر دروزیان، خدا خالق اول و منزه از تمام صفات است، هیچ شبیه و ضدی ندارد و خارج از دایرۀ درک عقل و ورای فهم بشر است. از این رو، به وصف در نمی‌آید و با هیچ اسمی نمی‌توان به او اشاره کرد.</a:t>
            </a:r>
            <a:r>
              <a:rPr lang="fa-IR" baseline="30000" dirty="0"/>
              <a:t>[۷]</a:t>
            </a:r>
            <a:r>
              <a:rPr lang="fa-IR" dirty="0"/>
              <a:t> با این حال خدا خود را در تجلیات گوناگون، آشکار کرده است تا انسان بتواند شناختی از او حاصل کند و به او انس بگیرد و تقرب جوید.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</a:rPr>
              <a:t>بهشت و جهنم</a:t>
            </a:r>
            <a:endParaRPr lang="fa-IR" dirty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algn="r" rtl="1"/>
            <a:r>
              <a:rPr lang="fa-IR" dirty="0"/>
              <a:t>دروزیان مادی بودن بهشت و جهنم را نفی می‌کنند و بهشت را رسیدن به توحید و جهنم را شرک به خدا می‌دانند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4294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عقاید دروزیه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تقمص</a:t>
            </a:r>
          </a:p>
          <a:p>
            <a:pPr marL="0" indent="0" algn="r">
              <a:buNone/>
            </a:pPr>
            <a:r>
              <a:rPr lang="fa-IR" dirty="0" smtClean="0"/>
              <a:t>از </a:t>
            </a:r>
            <a:r>
              <a:rPr lang="fa-IR" dirty="0"/>
              <a:t>نظر دروزیان روح انسان جاودانه است و هنگام مرگ به جسم دیگر منتقل می‌شود. این انتقال شبیه برتن‌کردن پیراهن جدید است و از این رو این عقیده را تقمص می‌نامند.</a:t>
            </a:r>
          </a:p>
          <a:p>
            <a:pPr marL="0" indent="0" algn="r">
              <a:buNone/>
            </a:pPr>
            <a:r>
              <a:rPr lang="fa-IR" dirty="0"/>
              <a:t>در تقمص تمایز جنس نیز حفظ می‌شود و روح مردان همواره به مردان و روح زنان به زنان انتقال می‌یابد.</a:t>
            </a:r>
            <a:r>
              <a:rPr lang="fa-IR" baseline="30000" dirty="0"/>
              <a:t>[۳۹]</a:t>
            </a:r>
            <a:r>
              <a:rPr lang="fa-IR" dirty="0"/>
              <a:t> همچنین هیچگاه روح آدمی به جسم حیوان منتقل نمی‌شود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0072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  <a:effectLst/>
              </a:rPr>
              <a:t>روز واپسین و قیامت</a:t>
            </a:r>
            <a:r>
              <a:rPr lang="en-GB" b="1" dirty="0">
                <a:solidFill>
                  <a:schemeClr val="bg1">
                    <a:lumMod val="85000"/>
                    <a:lumOff val="15000"/>
                  </a:schemeClr>
                </a:solidFill>
                <a:effectLst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dirty="0" smtClean="0"/>
              <a:t>     چون </a:t>
            </a:r>
            <a:r>
              <a:rPr lang="fa-IR" dirty="0"/>
              <a:t>روح جاودانه است و مرگ ندارد، محشر، معاد و رستاخیز بی معناست. در اندیشۀ دروزیان، یوم الاخر پایان مرحلۀ تکامل ارواح است و قیامت روزی است که توحید فراگیر شود و موحدان بر کفر و شرک پیروزی یابند و تقمص به پایان رسد.</a:t>
            </a:r>
          </a:p>
          <a:p>
            <a:pPr marL="0" indent="0" algn="r" rtl="1">
              <a:buNone/>
            </a:pPr>
            <a:r>
              <a:rPr lang="fa-IR" dirty="0" smtClean="0"/>
              <a:t>       از </a:t>
            </a:r>
            <a:r>
              <a:rPr lang="fa-IR" dirty="0"/>
              <a:t>نشانه‌های نزدیکی آن روز، تسلط مسیحیان و یهودیان بر شهرها و تسلیم شدن مردم به فساد و پستی و آرای فاسد و اشغال فلسطین به دست یهودیان و حاکم شدن فردی ناصالح از نسل امامت است.</a:t>
            </a:r>
          </a:p>
          <a:p>
            <a:pPr marL="0" indent="0" algn="r" rtl="1">
              <a:buNone/>
            </a:pPr>
            <a:r>
              <a:rPr lang="fa-IR" dirty="0" smtClean="0"/>
              <a:t>      در </a:t>
            </a:r>
            <a:r>
              <a:rPr lang="fa-IR" dirty="0"/>
              <a:t>این روز نامعلوم، الحاکم بامرالله در صورت ناسوتی خود در کنار رکن یمانی کعبه ظاهر می‌شود و حمزه، در کنار او، با گرفتن شمشیر او مخالفان را تهدید می‌کند. در این هنگام مردم به چهار گروه تقسیم می شوند: اهل ظاهر، اهل باطن، مرتدان و موحدان. سه فرقۀ نخست جزو هلاک شدگان‌اند و تنها موحدان نجات می‌یابند</a:t>
            </a:r>
            <a:endParaRPr lang="en-GB" dirty="0"/>
          </a:p>
          <a:p>
            <a:pPr algn="r" rt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885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احکام ازدواج</a:t>
            </a:r>
            <a:endParaRPr lang="en-GB" b="1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تأکید بر تساوی زوجین در حقوق.</a:t>
            </a:r>
          </a:p>
          <a:p>
            <a:pPr algn="r" rtl="1"/>
            <a:r>
              <a:rPr lang="fa-IR" dirty="0"/>
              <a:t>جایز بودن طلاق،</a:t>
            </a:r>
          </a:p>
          <a:p>
            <a:pPr algn="r" rtl="1"/>
            <a:r>
              <a:rPr lang="fa-IR" dirty="0"/>
              <a:t>رجوع به زن مطلقه جایز نیست، حتی با وساطت محلل.</a:t>
            </a:r>
          </a:p>
          <a:p>
            <a:pPr algn="r" rtl="1"/>
            <a:r>
              <a:rPr lang="fa-IR" dirty="0"/>
              <a:t>در صورت وقوع طلاق، هر یک از طرفین که خطاکار باشد دیگری در نصف مال او ذی حق خواهد بود.</a:t>
            </a:r>
          </a:p>
          <a:p>
            <a:pPr algn="r" rtl="1"/>
            <a:r>
              <a:rPr lang="fa-IR" dirty="0"/>
              <a:t>تعدد همسری جایز نیست و تأکید بر تولید نسل و حفظ و بقای آن.</a:t>
            </a:r>
          </a:p>
          <a:p>
            <a:pPr algn="r" rtl="1"/>
            <a:r>
              <a:rPr lang="fa-IR" dirty="0"/>
              <a:t>جایز نبودن ازدواج با غیر دروزی</a:t>
            </a:r>
          </a:p>
          <a:p>
            <a:pPr marL="0" indent="0" algn="r" rtl="1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97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عقاید دروزیان</a:t>
            </a:r>
            <a:endParaRPr lang="en-GB" b="1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</a:rPr>
              <a:t>روزه</a:t>
            </a:r>
            <a:endParaRPr lang="fa-IR" dirty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algn="r" rtl="1"/>
            <a:r>
              <a:rPr lang="fa-IR" dirty="0"/>
              <a:t>دروزیان ایام خاصی از سال را روزه می گیرند، که مهمترین آنها نه روز نخست ذیحجه است.</a:t>
            </a:r>
          </a:p>
          <a:p>
            <a:pPr algn="r" rtl="1"/>
            <a:r>
              <a:rPr lang="fa-IR" b="1" dirty="0">
                <a:solidFill>
                  <a:schemeClr val="bg1">
                    <a:lumMod val="85000"/>
                    <a:lumOff val="15000"/>
                  </a:schemeClr>
                </a:solidFill>
              </a:rPr>
              <a:t>عید قربان</a:t>
            </a:r>
            <a:endParaRPr lang="fa-IR" dirty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algn="r" rtl="1"/>
            <a:r>
              <a:rPr lang="fa-IR" dirty="0"/>
              <a:t>بزرگ‌ترین عید دروزیان عید قربان است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299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کتب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/>
              <a:t>رسائل الحکمة:</a:t>
            </a:r>
            <a:r>
              <a:rPr lang="fa-IR" sz="2800" dirty="0"/>
              <a:t> این اثر که مهم‌ترین کتاب دروزیان است، متشکل از۱۱۱رساله و در ۶بخش تنظیم شده است. ترتیب رساله‌ها و محتوای آنها در تمام نسخه‌های خطی و چاپی یکسان است. برخی از این رساله‌ها شامل احکامی است که در دورۀ الحاکم صادر شده و برخی از سوی حمزة بن علی خطاب به اشخاص مختلف و برخی هم در تبیین عقاید نوشته شده‌اند.</a:t>
            </a:r>
          </a:p>
          <a:p>
            <a:pPr algn="r" rtl="1"/>
            <a:r>
              <a:rPr lang="fa-IR" sz="2800" dirty="0"/>
              <a:t/>
            </a:r>
            <a:br>
              <a:rPr lang="fa-IR" sz="2800" dirty="0"/>
            </a:br>
            <a:endParaRPr lang="en-GB" sz="2800" dirty="0"/>
          </a:p>
          <a:p>
            <a:endParaRPr lang="en-GB" sz="2800" dirty="0"/>
          </a:p>
        </p:txBody>
      </p:sp>
      <p:pic>
        <p:nvPicPr>
          <p:cNvPr id="4" name="Picture 2" descr="D:\A\دکتر مسجد جامعی\ارائه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49080"/>
            <a:ext cx="2088232" cy="241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153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کتب</a:t>
            </a:r>
            <a:endParaRPr lang="en-GB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/>
              <a:t>کتاب النُقَط و الدوایر</a:t>
            </a:r>
            <a:r>
              <a:rPr lang="fa-IR" dirty="0"/>
              <a:t>،که در۱۹۰۲ میلادی به کوشش کریستیان فریدریش زیبولد چاپ شد و نویسندۀ آن نامعلوم است</a:t>
            </a:r>
            <a:r>
              <a:rPr lang="fa-IR" dirty="0" smtClean="0"/>
              <a:t>.</a:t>
            </a:r>
            <a:endParaRPr lang="fa-IR" baseline="30000" dirty="0"/>
          </a:p>
          <a:p>
            <a:pPr algn="r" rtl="1"/>
            <a:r>
              <a:rPr lang="fa-IR" dirty="0" smtClean="0"/>
              <a:t> </a:t>
            </a:r>
            <a:r>
              <a:rPr lang="fa-IR" b="1" dirty="0"/>
              <a:t>الشریعة الروحانیة فی علوم البسیط والکثیف</a:t>
            </a:r>
            <a:r>
              <a:rPr lang="fa-IR" dirty="0"/>
              <a:t>، که مجموعه رسائل است</a:t>
            </a:r>
            <a:r>
              <a:rPr lang="fa-IR" dirty="0" smtClean="0"/>
              <a:t>.</a:t>
            </a:r>
          </a:p>
          <a:p>
            <a:pPr algn="r" rtl="1"/>
            <a:r>
              <a:rPr lang="fa-IR" b="1" dirty="0" smtClean="0"/>
              <a:t>رسائل </a:t>
            </a:r>
            <a:r>
              <a:rPr lang="fa-IR" b="1" dirty="0"/>
              <a:t>إلجام الجاحدین</a:t>
            </a:r>
            <a:r>
              <a:rPr lang="fa-IR" dirty="0"/>
              <a:t> که نویسنده سعی کرده است آن را به اسلوب قرآن بنویسد</a:t>
            </a:r>
            <a:r>
              <a:rPr lang="fa-IR" dirty="0" smtClean="0"/>
              <a:t>.</a:t>
            </a:r>
          </a:p>
          <a:p>
            <a:pPr algn="r" rtl="1"/>
            <a:r>
              <a:rPr lang="fa-IR" b="1" dirty="0" smtClean="0"/>
              <a:t>شرح </a:t>
            </a:r>
            <a:r>
              <a:rPr lang="fa-IR" b="1" dirty="0"/>
              <a:t>میثاق ولی الزمان</a:t>
            </a:r>
            <a:r>
              <a:rPr lang="fa-IR" dirty="0"/>
              <a:t>، که مؤلف آن خود را حقیر محمد حسین نامیده است</a:t>
            </a:r>
            <a:r>
              <a:rPr lang="fa-IR" dirty="0" smtClean="0"/>
              <a:t>.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795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اصلاح طلبی در جامعه دروز</a:t>
            </a:r>
            <a:endParaRPr lang="en-GB" b="1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/>
              <a:t>در دوران معاصر، بیشتر اندیشمندان دروزی تلاش می‌کنند با تبیین مبانی مذهب دروز بر طبق اصول اسلامی و قرآنی و استدلالات عقلی آن را جزو مذاهب اسلامی معرفی کنند.</a:t>
            </a:r>
          </a:p>
          <a:p>
            <a:pPr algn="r" rtl="1"/>
            <a:r>
              <a:rPr lang="fa-IR" dirty="0"/>
              <a:t>این افراد با سرّی نگه داشتن تعالیم دروز و منحصر دانستن فهم کتاب‌های مقدس در عقال مخالف‌اند و می‌کوشند با مطالعۀ متون مقدس دروزی و شرح و تفسیر آن، مذهب دروزی را برای عامۀ دروزیان قابل فهم و به طرزی پذیرفتنی تفسیر کنند</a:t>
            </a:r>
          </a:p>
          <a:p>
            <a:pPr algn="r" rtl="1"/>
            <a:r>
              <a:rPr lang="fa-IR" dirty="0"/>
              <a:t>از جملۀ این نویسندگان عبدالله نجار است که، به رغم مخالفت عقال، محتویات رسائل الحکمة را تفسیر و قسمت عمده‌ای از آن را در دسترس همگان قرار داده است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35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</a:rPr>
              <a:t>دروزیان در فلسطین اشغالی</a:t>
            </a:r>
            <a:endParaRPr lang="en-GB" b="1" dirty="0">
              <a:solidFill>
                <a:schemeClr val="bg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fa-IR" dirty="0" smtClean="0"/>
              <a:t>    دروزیان </a:t>
            </a:r>
            <a:r>
              <a:rPr lang="fa-IR" dirty="0"/>
              <a:t>با پذیرش حکومت اسرائیل زندگی مسالمت‌آمیزی با یهودیان آن کشور دارند. این مسئله باعث شد رفتار رژیم اسرائیل در مقایسه با </a:t>
            </a:r>
            <a:r>
              <a:rPr lang="fa-IR" dirty="0" smtClean="0"/>
              <a:t>دیگر </a:t>
            </a:r>
            <a:r>
              <a:rPr lang="fa-IR" dirty="0"/>
              <a:t>مردم فلسطین اشغالی، متفاوت </a:t>
            </a:r>
            <a:r>
              <a:rPr lang="fa-IR" dirty="0" smtClean="0"/>
              <a:t>باشد.</a:t>
            </a:r>
            <a:r>
              <a:rPr lang="fa-IR" baseline="30000" dirty="0" smtClean="0"/>
              <a:t>]</a:t>
            </a:r>
            <a:endParaRPr lang="fa-IR" dirty="0"/>
          </a:p>
          <a:p>
            <a:pPr algn="r" rtl="1"/>
            <a:r>
              <a:rPr lang="fa-IR" dirty="0" smtClean="0"/>
              <a:t>مشارکت دروزیان در اسرائیل در مقایسه با سایر کشورها متفاوت است.</a:t>
            </a:r>
          </a:p>
          <a:p>
            <a:pPr algn="r" rtl="1"/>
            <a:r>
              <a:rPr lang="fa-IR" dirty="0" smtClean="0"/>
              <a:t>دروزیان </a:t>
            </a:r>
            <a:r>
              <a:rPr lang="fa-IR" dirty="0"/>
              <a:t>لبنان در تحولات اخیر سوریه از بشار اسد حمایت کردند</a:t>
            </a:r>
            <a:r>
              <a:rPr lang="fa-IR" dirty="0" smtClean="0"/>
              <a:t>.</a:t>
            </a:r>
            <a:r>
              <a:rPr lang="fa-IR" dirty="0"/>
              <a:t/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771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285</TotalTime>
  <Words>1741</Words>
  <Application>Microsoft Office PowerPoint</Application>
  <PresentationFormat>On-screen Show (4:3)</PresentationFormat>
  <Paragraphs>117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Rockwell</vt:lpstr>
      <vt:lpstr>Times New Roman</vt:lpstr>
      <vt:lpstr>Wingdings 2</vt:lpstr>
      <vt:lpstr>Foundry</vt:lpstr>
      <vt:lpstr>بنام خدا</vt:lpstr>
      <vt:lpstr>وجه تسمیه</vt:lpstr>
      <vt:lpstr>پیدایش</vt:lpstr>
      <vt:lpstr>محل سکونت و جمعیت دروز</vt:lpstr>
      <vt:lpstr>بزرگان دروز</vt:lpstr>
      <vt:lpstr>بزرگان دروز</vt:lpstr>
      <vt:lpstr>بزرگان دروزی</vt:lpstr>
      <vt:lpstr>رهبران معاصر دروز</vt:lpstr>
      <vt:lpstr>طبقه بندی جامعه دروزی</vt:lpstr>
      <vt:lpstr>عقاید دروزیه</vt:lpstr>
      <vt:lpstr>.</vt:lpstr>
      <vt:lpstr>عقاید دروزیه</vt:lpstr>
      <vt:lpstr>عقاید دروزیه</vt:lpstr>
      <vt:lpstr>روز واپسین و قیامت </vt:lpstr>
      <vt:lpstr>احکام ازدواج</vt:lpstr>
      <vt:lpstr>عقاید دروزیان</vt:lpstr>
      <vt:lpstr>کتب</vt:lpstr>
      <vt:lpstr>کتب</vt:lpstr>
      <vt:lpstr>اصلاح طلبی در جامعه دروز</vt:lpstr>
      <vt:lpstr>دروزیان در فلسطین اشغالی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وجه تسمیه</dc:title>
  <dc:creator>pav15</dc:creator>
  <cp:lastModifiedBy>Windows User</cp:lastModifiedBy>
  <cp:revision>25</cp:revision>
  <dcterms:created xsi:type="dcterms:W3CDTF">2016-04-12T17:22:26Z</dcterms:created>
  <dcterms:modified xsi:type="dcterms:W3CDTF">2020-02-16T21:34:35Z</dcterms:modified>
</cp:coreProperties>
</file>