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301" r:id="rId2"/>
    <p:sldId id="257"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86"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74E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4" d="100"/>
          <a:sy n="74" d="100"/>
        </p:scale>
        <p:origin x="-126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smtClean="0">
                <a:latin typeface="+mn-lt"/>
              </a:defRPr>
            </a:lvl1pPr>
          </a:lstStyle>
          <a:p>
            <a:pPr>
              <a:defRPr/>
            </a:pPr>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defRPr>
            </a:lvl1pPr>
          </a:lstStyle>
          <a:p>
            <a:pPr>
              <a:defRPr/>
            </a:pPr>
            <a:fld id="{83246D6E-3314-4223-9350-8833AFF5D7EC}" type="datetimeFigureOut">
              <a:rPr lang="fr-FR"/>
              <a:pPr>
                <a:defRPr/>
              </a:pPr>
              <a:t>28/04/2020</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fr-FR" noProof="0" smtClean="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noProof="0" smtClean="0"/>
              <a:t>Cliquez pour modifier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smtClean="0">
                <a:latin typeface="+mn-lt"/>
              </a:defRPr>
            </a:lvl1pPr>
          </a:lstStyle>
          <a:p>
            <a:pPr>
              <a:defRPr/>
            </a:pPr>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defRPr>
            </a:lvl1pPr>
          </a:lstStyle>
          <a:p>
            <a:pPr>
              <a:defRPr/>
            </a:pPr>
            <a:fld id="{368284B8-E8C0-46DB-9C04-5FFD1CF130C6}" type="slidenum">
              <a:rPr lang="fr-FR"/>
              <a:pPr>
                <a:defRPr/>
              </a:pPr>
              <a:t>‹#›</a:t>
            </a:fld>
            <a:endParaRPr lang="fr-FR"/>
          </a:p>
        </p:txBody>
      </p:sp>
    </p:spTree>
    <p:extLst>
      <p:ext uri="{BB962C8B-B14F-4D97-AF65-F5344CB8AC3E}">
        <p14:creationId xmlns:p14="http://schemas.microsoft.com/office/powerpoint/2010/main" val="739677921"/>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2</a:t>
            </a:fld>
            <a:endParaRPr lang="fr-FR"/>
          </a:p>
        </p:txBody>
      </p:sp>
    </p:spTree>
    <p:extLst>
      <p:ext uri="{BB962C8B-B14F-4D97-AF65-F5344CB8AC3E}">
        <p14:creationId xmlns:p14="http://schemas.microsoft.com/office/powerpoint/2010/main" val="28791281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3</a:t>
            </a:fld>
            <a:endParaRPr lang="fr-FR"/>
          </a:p>
        </p:txBody>
      </p:sp>
    </p:spTree>
    <p:extLst>
      <p:ext uri="{BB962C8B-B14F-4D97-AF65-F5344CB8AC3E}">
        <p14:creationId xmlns:p14="http://schemas.microsoft.com/office/powerpoint/2010/main" val="41335741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4</a:t>
            </a:fld>
            <a:endParaRPr lang="fr-FR"/>
          </a:p>
        </p:txBody>
      </p:sp>
    </p:spTree>
    <p:extLst>
      <p:ext uri="{BB962C8B-B14F-4D97-AF65-F5344CB8AC3E}">
        <p14:creationId xmlns:p14="http://schemas.microsoft.com/office/powerpoint/2010/main" val="42257365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5</a:t>
            </a:fld>
            <a:endParaRPr lang="fr-FR"/>
          </a:p>
        </p:txBody>
      </p:sp>
    </p:spTree>
    <p:extLst>
      <p:ext uri="{BB962C8B-B14F-4D97-AF65-F5344CB8AC3E}">
        <p14:creationId xmlns:p14="http://schemas.microsoft.com/office/powerpoint/2010/main" val="3355444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6</a:t>
            </a:fld>
            <a:endParaRPr lang="fr-FR"/>
          </a:p>
        </p:txBody>
      </p:sp>
    </p:spTree>
    <p:extLst>
      <p:ext uri="{BB962C8B-B14F-4D97-AF65-F5344CB8AC3E}">
        <p14:creationId xmlns:p14="http://schemas.microsoft.com/office/powerpoint/2010/main" val="5344173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7</a:t>
            </a:fld>
            <a:endParaRPr lang="fr-FR"/>
          </a:p>
        </p:txBody>
      </p:sp>
    </p:spTree>
    <p:extLst>
      <p:ext uri="{BB962C8B-B14F-4D97-AF65-F5344CB8AC3E}">
        <p14:creationId xmlns:p14="http://schemas.microsoft.com/office/powerpoint/2010/main" val="3575520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8</a:t>
            </a:fld>
            <a:endParaRPr lang="fr-FR"/>
          </a:p>
        </p:txBody>
      </p:sp>
    </p:spTree>
    <p:extLst>
      <p:ext uri="{BB962C8B-B14F-4D97-AF65-F5344CB8AC3E}">
        <p14:creationId xmlns:p14="http://schemas.microsoft.com/office/powerpoint/2010/main" val="679646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9</a:t>
            </a:fld>
            <a:endParaRPr lang="fr-FR"/>
          </a:p>
        </p:txBody>
      </p:sp>
    </p:spTree>
    <p:extLst>
      <p:ext uri="{BB962C8B-B14F-4D97-AF65-F5344CB8AC3E}">
        <p14:creationId xmlns:p14="http://schemas.microsoft.com/office/powerpoint/2010/main" val="34115248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10</a:t>
            </a:fld>
            <a:endParaRPr lang="fr-FR"/>
          </a:p>
        </p:txBody>
      </p:sp>
    </p:spTree>
    <p:extLst>
      <p:ext uri="{BB962C8B-B14F-4D97-AF65-F5344CB8AC3E}">
        <p14:creationId xmlns:p14="http://schemas.microsoft.com/office/powerpoint/2010/main" val="34215439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11</a:t>
            </a:fld>
            <a:endParaRPr lang="fr-FR"/>
          </a:p>
        </p:txBody>
      </p:sp>
    </p:spTree>
    <p:extLst>
      <p:ext uri="{BB962C8B-B14F-4D97-AF65-F5344CB8AC3E}">
        <p14:creationId xmlns:p14="http://schemas.microsoft.com/office/powerpoint/2010/main" val="5721753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12</a:t>
            </a:fld>
            <a:endParaRPr lang="fr-FR"/>
          </a:p>
        </p:txBody>
      </p:sp>
    </p:spTree>
    <p:extLst>
      <p:ext uri="{BB962C8B-B14F-4D97-AF65-F5344CB8AC3E}">
        <p14:creationId xmlns:p14="http://schemas.microsoft.com/office/powerpoint/2010/main" val="32603012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13</a:t>
            </a:fld>
            <a:endParaRPr lang="fr-FR"/>
          </a:p>
        </p:txBody>
      </p:sp>
    </p:spTree>
    <p:extLst>
      <p:ext uri="{BB962C8B-B14F-4D97-AF65-F5344CB8AC3E}">
        <p14:creationId xmlns:p14="http://schemas.microsoft.com/office/powerpoint/2010/main" val="6083925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14</a:t>
            </a:fld>
            <a:endParaRPr lang="fr-FR"/>
          </a:p>
        </p:txBody>
      </p:sp>
    </p:spTree>
    <p:extLst>
      <p:ext uri="{BB962C8B-B14F-4D97-AF65-F5344CB8AC3E}">
        <p14:creationId xmlns:p14="http://schemas.microsoft.com/office/powerpoint/2010/main" val="26236877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15</a:t>
            </a:fld>
            <a:endParaRPr lang="fr-FR"/>
          </a:p>
        </p:txBody>
      </p:sp>
    </p:spTree>
    <p:extLst>
      <p:ext uri="{BB962C8B-B14F-4D97-AF65-F5344CB8AC3E}">
        <p14:creationId xmlns:p14="http://schemas.microsoft.com/office/powerpoint/2010/main" val="3316738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16</a:t>
            </a:fld>
            <a:endParaRPr lang="fr-FR"/>
          </a:p>
        </p:txBody>
      </p:sp>
    </p:spTree>
    <p:extLst>
      <p:ext uri="{BB962C8B-B14F-4D97-AF65-F5344CB8AC3E}">
        <p14:creationId xmlns:p14="http://schemas.microsoft.com/office/powerpoint/2010/main" val="38962046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17</a:t>
            </a:fld>
            <a:endParaRPr lang="fr-FR"/>
          </a:p>
        </p:txBody>
      </p:sp>
    </p:spTree>
    <p:extLst>
      <p:ext uri="{BB962C8B-B14F-4D97-AF65-F5344CB8AC3E}">
        <p14:creationId xmlns:p14="http://schemas.microsoft.com/office/powerpoint/2010/main" val="20220246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18</a:t>
            </a:fld>
            <a:endParaRPr lang="fr-FR"/>
          </a:p>
        </p:txBody>
      </p:sp>
    </p:spTree>
    <p:extLst>
      <p:ext uri="{BB962C8B-B14F-4D97-AF65-F5344CB8AC3E}">
        <p14:creationId xmlns:p14="http://schemas.microsoft.com/office/powerpoint/2010/main" val="32082506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19</a:t>
            </a:fld>
            <a:endParaRPr lang="fr-FR"/>
          </a:p>
        </p:txBody>
      </p:sp>
    </p:spTree>
    <p:extLst>
      <p:ext uri="{BB962C8B-B14F-4D97-AF65-F5344CB8AC3E}">
        <p14:creationId xmlns:p14="http://schemas.microsoft.com/office/powerpoint/2010/main" val="18299645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20</a:t>
            </a:fld>
            <a:endParaRPr lang="fr-FR"/>
          </a:p>
        </p:txBody>
      </p:sp>
    </p:spTree>
    <p:extLst>
      <p:ext uri="{BB962C8B-B14F-4D97-AF65-F5344CB8AC3E}">
        <p14:creationId xmlns:p14="http://schemas.microsoft.com/office/powerpoint/2010/main" val="18381667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21</a:t>
            </a:fld>
            <a:endParaRPr lang="fr-FR"/>
          </a:p>
        </p:txBody>
      </p:sp>
    </p:spTree>
    <p:extLst>
      <p:ext uri="{BB962C8B-B14F-4D97-AF65-F5344CB8AC3E}">
        <p14:creationId xmlns:p14="http://schemas.microsoft.com/office/powerpoint/2010/main" val="19396634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22</a:t>
            </a:fld>
            <a:endParaRPr lang="fr-FR"/>
          </a:p>
        </p:txBody>
      </p:sp>
    </p:spTree>
    <p:extLst>
      <p:ext uri="{BB962C8B-B14F-4D97-AF65-F5344CB8AC3E}">
        <p14:creationId xmlns:p14="http://schemas.microsoft.com/office/powerpoint/2010/main" val="23147920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23</a:t>
            </a:fld>
            <a:endParaRPr lang="fr-FR"/>
          </a:p>
        </p:txBody>
      </p:sp>
    </p:spTree>
    <p:extLst>
      <p:ext uri="{BB962C8B-B14F-4D97-AF65-F5344CB8AC3E}">
        <p14:creationId xmlns:p14="http://schemas.microsoft.com/office/powerpoint/2010/main" val="26647220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24</a:t>
            </a:fld>
            <a:endParaRPr lang="fr-FR"/>
          </a:p>
        </p:txBody>
      </p:sp>
    </p:spTree>
    <p:extLst>
      <p:ext uri="{BB962C8B-B14F-4D97-AF65-F5344CB8AC3E}">
        <p14:creationId xmlns:p14="http://schemas.microsoft.com/office/powerpoint/2010/main" val="21835757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25</a:t>
            </a:fld>
            <a:endParaRPr lang="fr-FR"/>
          </a:p>
        </p:txBody>
      </p:sp>
    </p:spTree>
    <p:extLst>
      <p:ext uri="{BB962C8B-B14F-4D97-AF65-F5344CB8AC3E}">
        <p14:creationId xmlns:p14="http://schemas.microsoft.com/office/powerpoint/2010/main" val="18682159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26</a:t>
            </a:fld>
            <a:endParaRPr lang="fr-FR"/>
          </a:p>
        </p:txBody>
      </p:sp>
    </p:spTree>
    <p:extLst>
      <p:ext uri="{BB962C8B-B14F-4D97-AF65-F5344CB8AC3E}">
        <p14:creationId xmlns:p14="http://schemas.microsoft.com/office/powerpoint/2010/main" val="9108383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27</a:t>
            </a:fld>
            <a:endParaRPr lang="fr-FR"/>
          </a:p>
        </p:txBody>
      </p:sp>
    </p:spTree>
    <p:extLst>
      <p:ext uri="{BB962C8B-B14F-4D97-AF65-F5344CB8AC3E}">
        <p14:creationId xmlns:p14="http://schemas.microsoft.com/office/powerpoint/2010/main" val="3070581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28</a:t>
            </a:fld>
            <a:endParaRPr lang="fr-FR"/>
          </a:p>
        </p:txBody>
      </p:sp>
    </p:spTree>
    <p:extLst>
      <p:ext uri="{BB962C8B-B14F-4D97-AF65-F5344CB8AC3E}">
        <p14:creationId xmlns:p14="http://schemas.microsoft.com/office/powerpoint/2010/main" val="13346750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29</a:t>
            </a:fld>
            <a:endParaRPr lang="fr-FR"/>
          </a:p>
        </p:txBody>
      </p:sp>
    </p:spTree>
    <p:extLst>
      <p:ext uri="{BB962C8B-B14F-4D97-AF65-F5344CB8AC3E}">
        <p14:creationId xmlns:p14="http://schemas.microsoft.com/office/powerpoint/2010/main" val="154285801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30</a:t>
            </a:fld>
            <a:endParaRPr lang="fr-FR"/>
          </a:p>
        </p:txBody>
      </p:sp>
    </p:spTree>
    <p:extLst>
      <p:ext uri="{BB962C8B-B14F-4D97-AF65-F5344CB8AC3E}">
        <p14:creationId xmlns:p14="http://schemas.microsoft.com/office/powerpoint/2010/main" val="24627427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31</a:t>
            </a:fld>
            <a:endParaRPr lang="fr-FR"/>
          </a:p>
        </p:txBody>
      </p:sp>
    </p:spTree>
    <p:extLst>
      <p:ext uri="{BB962C8B-B14F-4D97-AF65-F5344CB8AC3E}">
        <p14:creationId xmlns:p14="http://schemas.microsoft.com/office/powerpoint/2010/main" val="420329267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32</a:t>
            </a:fld>
            <a:endParaRPr lang="fr-FR"/>
          </a:p>
        </p:txBody>
      </p:sp>
    </p:spTree>
    <p:extLst>
      <p:ext uri="{BB962C8B-B14F-4D97-AF65-F5344CB8AC3E}">
        <p14:creationId xmlns:p14="http://schemas.microsoft.com/office/powerpoint/2010/main" val="189363253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33</a:t>
            </a:fld>
            <a:endParaRPr lang="fr-FR"/>
          </a:p>
        </p:txBody>
      </p:sp>
    </p:spTree>
    <p:extLst>
      <p:ext uri="{BB962C8B-B14F-4D97-AF65-F5344CB8AC3E}">
        <p14:creationId xmlns:p14="http://schemas.microsoft.com/office/powerpoint/2010/main" val="38729449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34</a:t>
            </a:fld>
            <a:endParaRPr lang="fr-FR"/>
          </a:p>
        </p:txBody>
      </p:sp>
    </p:spTree>
    <p:extLst>
      <p:ext uri="{BB962C8B-B14F-4D97-AF65-F5344CB8AC3E}">
        <p14:creationId xmlns:p14="http://schemas.microsoft.com/office/powerpoint/2010/main" val="262105373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35</a:t>
            </a:fld>
            <a:endParaRPr lang="fr-FR"/>
          </a:p>
        </p:txBody>
      </p:sp>
    </p:spTree>
    <p:extLst>
      <p:ext uri="{BB962C8B-B14F-4D97-AF65-F5344CB8AC3E}">
        <p14:creationId xmlns:p14="http://schemas.microsoft.com/office/powerpoint/2010/main" val="213706845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36</a:t>
            </a:fld>
            <a:endParaRPr lang="fr-FR"/>
          </a:p>
        </p:txBody>
      </p:sp>
    </p:spTree>
    <p:extLst>
      <p:ext uri="{BB962C8B-B14F-4D97-AF65-F5344CB8AC3E}">
        <p14:creationId xmlns:p14="http://schemas.microsoft.com/office/powerpoint/2010/main" val="136165456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37</a:t>
            </a:fld>
            <a:endParaRPr lang="fr-FR"/>
          </a:p>
        </p:txBody>
      </p:sp>
    </p:spTree>
    <p:extLst>
      <p:ext uri="{BB962C8B-B14F-4D97-AF65-F5344CB8AC3E}">
        <p14:creationId xmlns:p14="http://schemas.microsoft.com/office/powerpoint/2010/main" val="193448076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38</a:t>
            </a:fld>
            <a:endParaRPr lang="fr-FR"/>
          </a:p>
        </p:txBody>
      </p:sp>
    </p:spTree>
    <p:extLst>
      <p:ext uri="{BB962C8B-B14F-4D97-AF65-F5344CB8AC3E}">
        <p14:creationId xmlns:p14="http://schemas.microsoft.com/office/powerpoint/2010/main" val="54963931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39</a:t>
            </a:fld>
            <a:endParaRPr lang="fr-FR"/>
          </a:p>
        </p:txBody>
      </p:sp>
    </p:spTree>
    <p:extLst>
      <p:ext uri="{BB962C8B-B14F-4D97-AF65-F5344CB8AC3E}">
        <p14:creationId xmlns:p14="http://schemas.microsoft.com/office/powerpoint/2010/main" val="247032027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40</a:t>
            </a:fld>
            <a:endParaRPr lang="fr-FR"/>
          </a:p>
        </p:txBody>
      </p:sp>
    </p:spTree>
    <p:extLst>
      <p:ext uri="{BB962C8B-B14F-4D97-AF65-F5344CB8AC3E}">
        <p14:creationId xmlns:p14="http://schemas.microsoft.com/office/powerpoint/2010/main" val="332344530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41</a:t>
            </a:fld>
            <a:endParaRPr lang="fr-FR"/>
          </a:p>
        </p:txBody>
      </p:sp>
    </p:spTree>
    <p:extLst>
      <p:ext uri="{BB962C8B-B14F-4D97-AF65-F5344CB8AC3E}">
        <p14:creationId xmlns:p14="http://schemas.microsoft.com/office/powerpoint/2010/main" val="23059104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42</a:t>
            </a:fld>
            <a:endParaRPr lang="fr-FR"/>
          </a:p>
        </p:txBody>
      </p:sp>
    </p:spTree>
    <p:extLst>
      <p:ext uri="{BB962C8B-B14F-4D97-AF65-F5344CB8AC3E}">
        <p14:creationId xmlns:p14="http://schemas.microsoft.com/office/powerpoint/2010/main" val="75489956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43</a:t>
            </a:fld>
            <a:endParaRPr lang="fr-FR"/>
          </a:p>
        </p:txBody>
      </p:sp>
    </p:spTree>
    <p:extLst>
      <p:ext uri="{BB962C8B-B14F-4D97-AF65-F5344CB8AC3E}">
        <p14:creationId xmlns:p14="http://schemas.microsoft.com/office/powerpoint/2010/main" val="35946397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2DE0C1-3058-4D97-A99C-F251A2442C69}" type="slidenum">
              <a:rPr lang="fr-FR"/>
              <a:pPr fontAlgn="base">
                <a:spcBef>
                  <a:spcPct val="0"/>
                </a:spcBef>
                <a:spcAft>
                  <a:spcPct val="0"/>
                </a:spcAft>
              </a:pPr>
              <a:t>44</a:t>
            </a:fld>
            <a:endParaRPr lang="fr-FR"/>
          </a:p>
        </p:txBody>
      </p:sp>
    </p:spTree>
    <p:extLst>
      <p:ext uri="{BB962C8B-B14F-4D97-AF65-F5344CB8AC3E}">
        <p14:creationId xmlns:p14="http://schemas.microsoft.com/office/powerpoint/2010/main" val="21824731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en-US" smtClean="0"/>
              <a:t>Click to edit Master title style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r-FR"/>
          </a:p>
        </p:txBody>
      </p:sp>
      <p:sp>
        <p:nvSpPr>
          <p:cNvPr id="4" name="Espace réservé de la date 3"/>
          <p:cNvSpPr>
            <a:spLocks noGrp="1"/>
          </p:cNvSpPr>
          <p:nvPr>
            <p:ph type="dt" sz="half" idx="10"/>
          </p:nvPr>
        </p:nvSpPr>
        <p:spPr/>
        <p:txBody>
          <a:bodyPr/>
          <a:lstStyle>
            <a:lvl1pPr>
              <a:defRPr/>
            </a:lvl1pPr>
          </a:lstStyle>
          <a:p>
            <a:pPr>
              <a:defRPr/>
            </a:pPr>
            <a:fld id="{1C4029B9-F330-408E-A960-6502BE2F9C18}" type="datetimeFigureOut">
              <a:rPr lang="fr-FR"/>
              <a:pPr>
                <a:defRPr/>
              </a:pPr>
              <a:t>28/04/2020</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A310250D-E198-43CE-8E8A-3D2BFA575BC0}" type="slidenum">
              <a:rPr lang="fr-FR"/>
              <a:pPr>
                <a:defRPr/>
              </a:pPr>
              <a:t>‹#›</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smtClean="0"/>
              <a:t>Click to edit Master title style</a:t>
            </a:r>
            <a:endParaRPr lang="fr-FR"/>
          </a:p>
        </p:txBody>
      </p:sp>
      <p:sp>
        <p:nvSpPr>
          <p:cNvPr id="3" name="Espace réservé du contenu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Espace réservé de la date 3"/>
          <p:cNvSpPr>
            <a:spLocks noGrp="1"/>
          </p:cNvSpPr>
          <p:nvPr>
            <p:ph type="dt" sz="half" idx="10"/>
          </p:nvPr>
        </p:nvSpPr>
        <p:spPr/>
        <p:txBody>
          <a:bodyPr/>
          <a:lstStyle>
            <a:lvl1pPr>
              <a:defRPr/>
            </a:lvl1pPr>
          </a:lstStyle>
          <a:p>
            <a:pPr>
              <a:defRPr/>
            </a:pPr>
            <a:fld id="{321A5922-04EB-48F8-BDB6-F418976EA4B9}" type="datetimeFigureOut">
              <a:rPr lang="fr-FR"/>
              <a:pPr>
                <a:defRPr/>
              </a:pPr>
              <a:t>28/04/2020</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048E0527-9807-4A64-980E-60C155B68830}" type="slidenum">
              <a:rPr lang="fr-FR"/>
              <a:pPr>
                <a:defRPr/>
              </a:pPr>
              <a:t>‹#›</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Espace réservé de la date 3"/>
          <p:cNvSpPr>
            <a:spLocks noGrp="1"/>
          </p:cNvSpPr>
          <p:nvPr>
            <p:ph type="dt" sz="half" idx="10"/>
          </p:nvPr>
        </p:nvSpPr>
        <p:spPr/>
        <p:txBody>
          <a:bodyPr/>
          <a:lstStyle>
            <a:lvl1pPr>
              <a:defRPr/>
            </a:lvl1pPr>
          </a:lstStyle>
          <a:p>
            <a:pPr>
              <a:defRPr/>
            </a:pPr>
            <a:fld id="{E8E4021E-EED8-4BBD-83C8-6EEB80FE77CF}" type="datetimeFigureOut">
              <a:rPr lang="fr-FR"/>
              <a:pPr>
                <a:defRPr/>
              </a:pPr>
              <a:t>28/04/2020</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03634863-2B5B-4A3B-A966-46D45B84F61A}" type="slidenum">
              <a:rPr lang="fr-FR"/>
              <a:pPr>
                <a:defRPr/>
              </a:pPr>
              <a:t>‹#›</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smtClean="0"/>
              <a:t>Click to edit Master title style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5" name="Espace réservé de la date 3"/>
          <p:cNvSpPr>
            <a:spLocks noGrp="1"/>
          </p:cNvSpPr>
          <p:nvPr>
            <p:ph type="dt" sz="half" idx="10"/>
          </p:nvPr>
        </p:nvSpPr>
        <p:spPr/>
        <p:txBody>
          <a:bodyPr/>
          <a:lstStyle>
            <a:lvl1pPr>
              <a:defRPr/>
            </a:lvl1pPr>
          </a:lstStyle>
          <a:p>
            <a:pPr>
              <a:defRPr/>
            </a:pPr>
            <a:fld id="{C99CCC7D-5DBE-4631-BD58-DB4363082E16}" type="datetimeFigureOut">
              <a:rPr lang="fr-FR"/>
              <a:pPr>
                <a:defRPr/>
              </a:pPr>
              <a:t>28/04/2020</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088B118C-9449-4360-975E-DA62FA46FE8C}" type="slidenum">
              <a:rPr lang="fr-FR"/>
              <a:pPr>
                <a:defRPr/>
              </a:pPr>
              <a:t>‹#›</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en-US" smtClean="0"/>
              <a:t>Click to edit Master title style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7" name="Espace réservé de la date 3"/>
          <p:cNvSpPr>
            <a:spLocks noGrp="1"/>
          </p:cNvSpPr>
          <p:nvPr>
            <p:ph type="dt" sz="half" idx="10"/>
          </p:nvPr>
        </p:nvSpPr>
        <p:spPr/>
        <p:txBody>
          <a:bodyPr/>
          <a:lstStyle>
            <a:lvl1pPr>
              <a:defRPr/>
            </a:lvl1pPr>
          </a:lstStyle>
          <a:p>
            <a:pPr>
              <a:defRPr/>
            </a:pPr>
            <a:fld id="{43C0A72E-D0B2-403B-8F56-53505D2E2448}" type="datetimeFigureOut">
              <a:rPr lang="fr-FR"/>
              <a:pPr>
                <a:defRPr/>
              </a:pPr>
              <a:t>28/04/2020</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6F26F0B7-7FF7-44E5-ABBA-DC2F486F3D8A}" type="slidenum">
              <a:rPr lang="fr-FR"/>
              <a:pPr>
                <a:defRPr/>
              </a:pPr>
              <a:t>‹#›</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smtClean="0"/>
              <a:t>Click to edit Master title style</a:t>
            </a:r>
            <a:endParaRPr lang="fr-FR"/>
          </a:p>
        </p:txBody>
      </p:sp>
      <p:sp>
        <p:nvSpPr>
          <p:cNvPr id="3" name="Espace réservé de la date 3"/>
          <p:cNvSpPr>
            <a:spLocks noGrp="1"/>
          </p:cNvSpPr>
          <p:nvPr>
            <p:ph type="dt" sz="half" idx="10"/>
          </p:nvPr>
        </p:nvSpPr>
        <p:spPr/>
        <p:txBody>
          <a:bodyPr/>
          <a:lstStyle>
            <a:lvl1pPr>
              <a:defRPr/>
            </a:lvl1pPr>
          </a:lstStyle>
          <a:p>
            <a:pPr>
              <a:defRPr/>
            </a:pPr>
            <a:fld id="{69FF848D-6928-44DF-A3EA-884FC25F1D1B}" type="datetimeFigureOut">
              <a:rPr lang="fr-FR"/>
              <a:pPr>
                <a:defRPr/>
              </a:pPr>
              <a:t>28/04/2020</a:t>
            </a:fld>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FD58F330-0795-4D7B-9DD8-128DF04ECD78}" type="slidenum">
              <a:rPr lang="fr-FR"/>
              <a:pPr>
                <a:defRPr/>
              </a:pPr>
              <a:t>‹#›</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3F4FB622-45D5-4662-9F50-817555A33EEA}" type="datetimeFigureOut">
              <a:rPr lang="fr-FR"/>
              <a:pPr>
                <a:defRPr/>
              </a:pPr>
              <a:t>28/04/2020</a:t>
            </a:fld>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47D8B2D9-C268-45BF-904F-235B0B41D4D9}" type="slidenum">
              <a:rPr lang="fr-FR"/>
              <a:pPr>
                <a:defRPr/>
              </a:pPr>
              <a:t>‹#›</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Espace réservé de la date 3"/>
          <p:cNvSpPr>
            <a:spLocks noGrp="1"/>
          </p:cNvSpPr>
          <p:nvPr>
            <p:ph type="dt" sz="half" idx="10"/>
          </p:nvPr>
        </p:nvSpPr>
        <p:spPr/>
        <p:txBody>
          <a:bodyPr/>
          <a:lstStyle>
            <a:lvl1pPr>
              <a:defRPr/>
            </a:lvl1pPr>
          </a:lstStyle>
          <a:p>
            <a:pPr>
              <a:defRPr/>
            </a:pPr>
            <a:fld id="{4AC64627-5BE9-4431-A0D1-5890D5235F3F}" type="datetimeFigureOut">
              <a:rPr lang="fr-FR"/>
              <a:pPr>
                <a:defRPr/>
              </a:pPr>
              <a:t>28/04/2020</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3E8F52C5-5079-4694-A156-51B072AD5333}" type="slidenum">
              <a:rPr lang="fr-FR"/>
              <a:pPr>
                <a:defRPr/>
              </a:pPr>
              <a:t>‹#›</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fr-FR"/>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Espace réservé de la date 3"/>
          <p:cNvSpPr>
            <a:spLocks noGrp="1"/>
          </p:cNvSpPr>
          <p:nvPr>
            <p:ph type="dt" sz="half" idx="10"/>
          </p:nvPr>
        </p:nvSpPr>
        <p:spPr/>
        <p:txBody>
          <a:bodyPr/>
          <a:lstStyle>
            <a:lvl1pPr>
              <a:defRPr/>
            </a:lvl1pPr>
          </a:lstStyle>
          <a:p>
            <a:pPr>
              <a:defRPr/>
            </a:pPr>
            <a:fld id="{B68D5F6F-14C9-42FC-A7F5-03FD015C4354}" type="datetimeFigureOut">
              <a:rPr lang="fr-FR"/>
              <a:pPr>
                <a:defRPr/>
              </a:pPr>
              <a:t>28/04/2020</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E8687941-83DA-4530-9790-6128680E436D}" type="slidenum">
              <a:rPr lang="fr-FR"/>
              <a:pPr>
                <a:defRPr/>
              </a:pPr>
              <a:t>‹#›</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smtClean="0"/>
              <a:t>Click to edit Master title style</a:t>
            </a:r>
            <a:endParaRPr lang="fr-FR"/>
          </a:p>
        </p:txBody>
      </p:sp>
      <p:sp>
        <p:nvSpPr>
          <p:cNvPr id="3" name="Espace réservé du texte vertical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Espace réservé de la date 3"/>
          <p:cNvSpPr>
            <a:spLocks noGrp="1"/>
          </p:cNvSpPr>
          <p:nvPr>
            <p:ph type="dt" sz="half" idx="10"/>
          </p:nvPr>
        </p:nvSpPr>
        <p:spPr/>
        <p:txBody>
          <a:bodyPr/>
          <a:lstStyle>
            <a:lvl1pPr>
              <a:defRPr/>
            </a:lvl1pPr>
          </a:lstStyle>
          <a:p>
            <a:pPr>
              <a:defRPr/>
            </a:pPr>
            <a:fld id="{A26EFAB5-2DAA-4E50-B356-7E4629106505}" type="datetimeFigureOut">
              <a:rPr lang="fr-FR"/>
              <a:pPr>
                <a:defRPr/>
              </a:pPr>
              <a:t>28/04/2020</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4B10F277-A7C8-416D-8AB3-69FB7317B406}" type="slidenum">
              <a:rPr lang="fr-FR"/>
              <a:pPr>
                <a:defRPr/>
              </a:pPr>
              <a:t>‹#›</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en-US" smtClean="0"/>
              <a:t>Click to edit Master title style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Espace réservé de la date 3"/>
          <p:cNvSpPr>
            <a:spLocks noGrp="1"/>
          </p:cNvSpPr>
          <p:nvPr>
            <p:ph type="dt" sz="half" idx="10"/>
          </p:nvPr>
        </p:nvSpPr>
        <p:spPr/>
        <p:txBody>
          <a:bodyPr/>
          <a:lstStyle>
            <a:lvl1pPr>
              <a:defRPr/>
            </a:lvl1pPr>
          </a:lstStyle>
          <a:p>
            <a:pPr>
              <a:defRPr/>
            </a:pPr>
            <a:fld id="{FF20AC43-D00F-4DFE-99C4-E10E8FD0450F}" type="datetimeFigureOut">
              <a:rPr lang="fr-FR"/>
              <a:pPr>
                <a:defRPr/>
              </a:pPr>
              <a:t>28/04/2020</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C813B02F-5673-48E3-BC74-09D2089C232A}" type="slidenum">
              <a:rPr lang="fr-FR"/>
              <a:pPr>
                <a:defRPr/>
              </a:pPr>
              <a:t>‹#›</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smtClean="0"/>
              <a:t>Cliquez pour modifier le style du titre</a:t>
            </a:r>
          </a:p>
        </p:txBody>
      </p:sp>
      <p:sp>
        <p:nvSpPr>
          <p:cNvPr id="1027" name="Espace réservé du texte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06BDD595-B3CB-4598-9B5F-B33FE8F2CB46}" type="datetimeFigureOut">
              <a:rPr lang="fr-FR"/>
              <a:pPr>
                <a:defRPr/>
              </a:pPr>
              <a:t>28/04/2020</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defRPr>
            </a:lvl1pPr>
          </a:lstStyle>
          <a:p>
            <a:pPr>
              <a:defRPr/>
            </a:pPr>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2F632323-EBD4-4206-997C-5505BA0FD18C}" type="slidenum">
              <a:rPr lang="fr-FR"/>
              <a:pPr>
                <a:defRPr/>
              </a:pPr>
              <a:t>‹#›</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3.xml"/><Relationship Id="rId1" Type="http://schemas.openxmlformats.org/officeDocument/2006/relationships/slideLayout" Target="../slideLayouts/slideLayout2.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15826997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8" name="Titre 1"/>
          <p:cNvSpPr>
            <a:spLocks noGrp="1"/>
          </p:cNvSpPr>
          <p:nvPr>
            <p:ph type="title"/>
          </p:nvPr>
        </p:nvSpPr>
        <p:spPr>
          <a:xfrm>
            <a:off x="2143125" y="274638"/>
            <a:ext cx="6543675" cy="1143000"/>
          </a:xfrm>
        </p:spPr>
        <p:txBody>
          <a:bodyPr/>
          <a:lstStyle/>
          <a:p>
            <a:pPr algn="r" rtl="1"/>
            <a:r>
              <a:rPr lang="fa-IR" dirty="0" smtClean="0">
                <a:cs typeface="B Nazanin" pitchFamily="2" charset="-78"/>
              </a:rPr>
              <a:t>واکنش بیمار به ناتوانی:</a:t>
            </a:r>
            <a:endParaRPr lang="fr-FR" dirty="0" smtClean="0">
              <a:cs typeface="B Nazanin" pitchFamily="2" charset="-78"/>
            </a:endParaRPr>
          </a:p>
        </p:txBody>
      </p:sp>
      <p:sp>
        <p:nvSpPr>
          <p:cNvPr id="4099" name="Espace réservé du contenu 2"/>
          <p:cNvSpPr>
            <a:spLocks noGrp="1"/>
          </p:cNvSpPr>
          <p:nvPr>
            <p:ph idx="1"/>
          </p:nvPr>
        </p:nvSpPr>
        <p:spPr>
          <a:xfrm>
            <a:off x="2143125" y="1600200"/>
            <a:ext cx="6543675" cy="4525963"/>
          </a:xfrm>
        </p:spPr>
        <p:txBody>
          <a:bodyPr/>
          <a:lstStyle/>
          <a:p>
            <a:pPr algn="r" rtl="1"/>
            <a:r>
              <a:rPr lang="fa-IR" dirty="0" smtClean="0">
                <a:cs typeface="B Nazanin" pitchFamily="2" charset="-78"/>
              </a:rPr>
              <a:t>واکنش اغازگر: شوک (یک واکنش کوتاه)</a:t>
            </a:r>
          </a:p>
          <a:p>
            <a:pPr algn="r" rtl="1"/>
            <a:r>
              <a:rPr lang="fa-IR" dirty="0" smtClean="0">
                <a:cs typeface="B Nazanin" pitchFamily="2" charset="-78"/>
              </a:rPr>
              <a:t>اضطراب</a:t>
            </a:r>
          </a:p>
          <a:p>
            <a:pPr algn="r" rtl="1"/>
            <a:r>
              <a:rPr lang="fa-IR" dirty="0" smtClean="0">
                <a:cs typeface="B Nazanin" pitchFamily="2" charset="-78"/>
              </a:rPr>
              <a:t>انکار(مکانیسم دفاعی)</a:t>
            </a:r>
          </a:p>
          <a:p>
            <a:pPr algn="r" rtl="1"/>
            <a:r>
              <a:rPr lang="fa-IR" dirty="0" smtClean="0">
                <a:cs typeface="B Nazanin" pitchFamily="2" charset="-78"/>
              </a:rPr>
              <a:t>افسردگی</a:t>
            </a:r>
          </a:p>
          <a:p>
            <a:pPr algn="r" rtl="1"/>
            <a:r>
              <a:rPr lang="fa-IR" dirty="0" smtClean="0">
                <a:cs typeface="B Nazanin" pitchFamily="2" charset="-78"/>
              </a:rPr>
              <a:t>خشونت و عصبانیت</a:t>
            </a:r>
          </a:p>
          <a:p>
            <a:pPr algn="r" rtl="1"/>
            <a:r>
              <a:rPr lang="fa-IR" dirty="0" smtClean="0">
                <a:cs typeface="B Nazanin" pitchFamily="2" charset="-78"/>
              </a:rPr>
              <a:t>سازگاری (پذیرش ناتوانی)</a:t>
            </a:r>
          </a:p>
          <a:p>
            <a:pPr algn="r" rtl="1"/>
            <a:r>
              <a:rPr lang="fa-IR" dirty="0" smtClean="0">
                <a:cs typeface="B Nazanin" pitchFamily="2" charset="-78"/>
              </a:rPr>
              <a:t>استفاده از راهبردهای از عهده برآیی</a:t>
            </a:r>
            <a:endParaRPr lang="fr-FR" dirty="0" smtClean="0">
              <a:cs typeface="B Nazanin"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8" name="Titre 1"/>
          <p:cNvSpPr>
            <a:spLocks noGrp="1"/>
          </p:cNvSpPr>
          <p:nvPr>
            <p:ph type="title"/>
          </p:nvPr>
        </p:nvSpPr>
        <p:spPr>
          <a:xfrm>
            <a:off x="2143125" y="274638"/>
            <a:ext cx="6543675" cy="1143000"/>
          </a:xfrm>
        </p:spPr>
        <p:txBody>
          <a:bodyPr/>
          <a:lstStyle/>
          <a:p>
            <a:pPr rtl="1"/>
            <a:r>
              <a:rPr lang="fa-IR" dirty="0" smtClean="0">
                <a:cs typeface="B Nazanin" pitchFamily="2" charset="-78"/>
              </a:rPr>
              <a:t>تیم توانبخشی</a:t>
            </a:r>
            <a:endParaRPr lang="fr-FR" dirty="0" smtClean="0">
              <a:cs typeface="B Nazanin" pitchFamily="2" charset="-78"/>
            </a:endParaRPr>
          </a:p>
        </p:txBody>
      </p:sp>
      <p:sp>
        <p:nvSpPr>
          <p:cNvPr id="4099" name="Espace réservé du contenu 2"/>
          <p:cNvSpPr>
            <a:spLocks noGrp="1"/>
          </p:cNvSpPr>
          <p:nvPr>
            <p:ph idx="1"/>
          </p:nvPr>
        </p:nvSpPr>
        <p:spPr>
          <a:xfrm>
            <a:off x="2143125" y="1600200"/>
            <a:ext cx="6543675" cy="4525963"/>
          </a:xfrm>
        </p:spPr>
        <p:txBody>
          <a:bodyPr/>
          <a:lstStyle/>
          <a:p>
            <a:pPr algn="r" rtl="1"/>
            <a:r>
              <a:rPr lang="fa-IR" sz="2400" dirty="0" smtClean="0">
                <a:cs typeface="B Nazanin" pitchFamily="2" charset="-78"/>
              </a:rPr>
              <a:t>پرستار</a:t>
            </a:r>
          </a:p>
          <a:p>
            <a:pPr algn="r" rtl="1"/>
            <a:r>
              <a:rPr lang="fa-IR" sz="2400" dirty="0" smtClean="0">
                <a:cs typeface="B Nazanin" pitchFamily="2" charset="-78"/>
              </a:rPr>
              <a:t>پزشک</a:t>
            </a:r>
          </a:p>
          <a:p>
            <a:pPr algn="r" rtl="1"/>
            <a:r>
              <a:rPr lang="fa-IR" sz="2400" dirty="0" smtClean="0">
                <a:cs typeface="B Nazanin" pitchFamily="2" charset="-78"/>
              </a:rPr>
              <a:t>فیزیوتراپیست</a:t>
            </a:r>
          </a:p>
          <a:p>
            <a:pPr algn="r" rtl="1"/>
            <a:r>
              <a:rPr lang="fa-IR" sz="2400" dirty="0" smtClean="0">
                <a:cs typeface="B Nazanin" pitchFamily="2" charset="-78"/>
              </a:rPr>
              <a:t>متخصص طب فیزیکی</a:t>
            </a:r>
          </a:p>
          <a:p>
            <a:pPr algn="r" rtl="1"/>
            <a:r>
              <a:rPr lang="fa-IR" sz="2400" dirty="0" smtClean="0">
                <a:cs typeface="B Nazanin" pitchFamily="2" charset="-78"/>
              </a:rPr>
              <a:t>کاردرمان</a:t>
            </a:r>
          </a:p>
          <a:p>
            <a:pPr algn="r" rtl="1"/>
            <a:r>
              <a:rPr lang="fa-IR" sz="2400" dirty="0" smtClean="0">
                <a:cs typeface="B Nazanin" pitchFamily="2" charset="-78"/>
              </a:rPr>
              <a:t>گفتاردرمان</a:t>
            </a:r>
          </a:p>
          <a:p>
            <a:pPr algn="r" rtl="1"/>
            <a:r>
              <a:rPr lang="fa-IR" sz="2400" dirty="0" smtClean="0">
                <a:cs typeface="B Nazanin" pitchFamily="2" charset="-78"/>
              </a:rPr>
              <a:t>روان پزشک</a:t>
            </a:r>
          </a:p>
          <a:p>
            <a:pPr algn="r" rtl="1"/>
            <a:r>
              <a:rPr lang="fa-IR" sz="2400" dirty="0" smtClean="0">
                <a:cs typeface="B Nazanin" pitchFamily="2" charset="-78"/>
              </a:rPr>
              <a:t>مشاور معنوی</a:t>
            </a:r>
          </a:p>
          <a:p>
            <a:pPr algn="r" rtl="1"/>
            <a:r>
              <a:rPr lang="fa-IR" sz="2400" dirty="0" smtClean="0">
                <a:cs typeface="B Nazanin" pitchFamily="2" charset="-78"/>
              </a:rPr>
              <a:t>مددکار اجتماعی </a:t>
            </a:r>
          </a:p>
          <a:p>
            <a:pPr algn="r" rtl="1"/>
            <a:r>
              <a:rPr lang="fa-IR" sz="2400" dirty="0" smtClean="0">
                <a:cs typeface="B Nazanin" pitchFamily="2" charset="-78"/>
              </a:rPr>
              <a:t>متخصص اعضای مصنوعی</a:t>
            </a:r>
          </a:p>
          <a:p>
            <a:pPr algn="r" rtl="1"/>
            <a:r>
              <a:rPr lang="fa-IR" sz="2400" dirty="0" smtClean="0">
                <a:cs typeface="B Nazanin" pitchFamily="2" charset="-78"/>
              </a:rPr>
              <a:t>عضو کلیدی تیم توانبخشی: بیمار</a:t>
            </a:r>
            <a:endParaRPr lang="fr-FR" sz="2400" dirty="0" smtClean="0">
              <a:cs typeface="B Nazanin" pitchFamily="2" charset="-7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8" name="Titre 1"/>
          <p:cNvSpPr>
            <a:spLocks noGrp="1"/>
          </p:cNvSpPr>
          <p:nvPr>
            <p:ph type="title"/>
          </p:nvPr>
        </p:nvSpPr>
        <p:spPr>
          <a:xfrm>
            <a:off x="2143125" y="274638"/>
            <a:ext cx="6543675" cy="1143000"/>
          </a:xfrm>
        </p:spPr>
        <p:txBody>
          <a:bodyPr/>
          <a:lstStyle/>
          <a:p>
            <a:pPr rtl="1"/>
            <a:r>
              <a:rPr lang="fa-IR" dirty="0" smtClean="0">
                <a:cs typeface="B Nazanin" pitchFamily="2" charset="-78"/>
              </a:rPr>
              <a:t>حیطه های توانبخشی</a:t>
            </a:r>
            <a:endParaRPr lang="fr-FR" dirty="0" smtClean="0">
              <a:cs typeface="B Nazanin" pitchFamily="2" charset="-78"/>
            </a:endParaRPr>
          </a:p>
        </p:txBody>
      </p:sp>
      <p:sp>
        <p:nvSpPr>
          <p:cNvPr id="4099" name="Espace réservé du contenu 2"/>
          <p:cNvSpPr>
            <a:spLocks noGrp="1"/>
          </p:cNvSpPr>
          <p:nvPr>
            <p:ph idx="1"/>
          </p:nvPr>
        </p:nvSpPr>
        <p:spPr>
          <a:xfrm>
            <a:off x="2143125" y="1600200"/>
            <a:ext cx="6543675" cy="4525963"/>
          </a:xfrm>
        </p:spPr>
        <p:txBody>
          <a:bodyPr/>
          <a:lstStyle/>
          <a:p>
            <a:pPr algn="r" rtl="1"/>
            <a:r>
              <a:rPr lang="fa-IR" dirty="0" smtClean="0">
                <a:cs typeface="B Nazanin" pitchFamily="2" charset="-78"/>
              </a:rPr>
              <a:t>سکته مغزی و تروما به سر و بیماری های اعصاب همچون پارکینسون و...:</a:t>
            </a:r>
          </a:p>
          <a:p>
            <a:pPr algn="r" rtl="1"/>
            <a:r>
              <a:rPr lang="fa-IR" dirty="0" smtClean="0">
                <a:cs typeface="B Nazanin" pitchFamily="2" charset="-78"/>
              </a:rPr>
              <a:t>ضایعات ذهنی</a:t>
            </a:r>
          </a:p>
          <a:p>
            <a:pPr algn="r" rtl="1"/>
            <a:r>
              <a:rPr lang="fa-IR" dirty="0" smtClean="0">
                <a:cs typeface="B Nazanin" pitchFamily="2" charset="-78"/>
              </a:rPr>
              <a:t>مهارت های حرکتی و مراقبت از خود</a:t>
            </a:r>
          </a:p>
          <a:p>
            <a:pPr algn="r" rtl="1"/>
            <a:r>
              <a:rPr lang="fa-IR" dirty="0" smtClean="0">
                <a:cs typeface="B Nazanin" pitchFamily="2" charset="-78"/>
              </a:rPr>
              <a:t>بلعیدن بی خطر غذا</a:t>
            </a:r>
          </a:p>
          <a:p>
            <a:pPr algn="r" rtl="1"/>
            <a:r>
              <a:rPr lang="fa-IR" dirty="0" smtClean="0">
                <a:cs typeface="B Nazanin" pitchFamily="2" charset="-78"/>
              </a:rPr>
              <a:t>برقراری ارتباط موثر</a:t>
            </a:r>
            <a:endParaRPr lang="fr-FR" dirty="0" smtClean="0">
              <a:cs typeface="B Nazanin" pitchFamily="2" charset="-7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9" name="Espace réservé du contenu 2"/>
          <p:cNvSpPr>
            <a:spLocks noGrp="1"/>
          </p:cNvSpPr>
          <p:nvPr>
            <p:ph idx="1"/>
          </p:nvPr>
        </p:nvSpPr>
        <p:spPr>
          <a:xfrm>
            <a:off x="2143125" y="428604"/>
            <a:ext cx="6543675" cy="5697559"/>
          </a:xfrm>
        </p:spPr>
        <p:txBody>
          <a:bodyPr/>
          <a:lstStyle/>
          <a:p>
            <a:pPr algn="r" rtl="1"/>
            <a:r>
              <a:rPr lang="fa-IR" dirty="0" smtClean="0">
                <a:cs typeface="B Nazanin" pitchFamily="2" charset="-78"/>
              </a:rPr>
              <a:t>صدمات نخاعی: </a:t>
            </a:r>
          </a:p>
          <a:p>
            <a:pPr algn="r" rtl="1"/>
            <a:r>
              <a:rPr lang="fa-IR" dirty="0" smtClean="0">
                <a:cs typeface="B Nazanin" pitchFamily="2" charset="-78"/>
              </a:rPr>
              <a:t>درک اثرات و عوارض صدمات نخاعی</a:t>
            </a:r>
          </a:p>
          <a:p>
            <a:pPr algn="r" rtl="1"/>
            <a:r>
              <a:rPr lang="fa-IR" dirty="0" smtClean="0">
                <a:cs typeface="B Nazanin" pitchFamily="2" charset="-78"/>
              </a:rPr>
              <a:t>کنترل مثانه و روده</a:t>
            </a:r>
          </a:p>
          <a:p>
            <a:pPr algn="r" rtl="1"/>
            <a:r>
              <a:rPr lang="fa-IR" dirty="0" smtClean="0">
                <a:cs typeface="B Nazanin" pitchFamily="2" charset="-78"/>
              </a:rPr>
              <a:t>تقویت فعالیت جنسی</a:t>
            </a:r>
          </a:p>
          <a:p>
            <a:pPr algn="r" rtl="1"/>
            <a:r>
              <a:rPr lang="fa-IR" dirty="0" smtClean="0">
                <a:cs typeface="B Nazanin" pitchFamily="2" charset="-78"/>
              </a:rPr>
              <a:t>حفظ تمامیت پوست</a:t>
            </a:r>
          </a:p>
          <a:p>
            <a:pPr algn="r" rtl="1"/>
            <a:r>
              <a:rPr lang="fa-IR" dirty="0" smtClean="0">
                <a:cs typeface="B Nazanin" pitchFamily="2" charset="-78"/>
              </a:rPr>
              <a:t>حرکت و انتقال در تخت</a:t>
            </a:r>
          </a:p>
          <a:p>
            <a:pPr algn="r" rtl="1"/>
            <a:r>
              <a:rPr lang="fa-IR" dirty="0" smtClean="0">
                <a:cs typeface="B Nazanin" pitchFamily="2" charset="-78"/>
              </a:rPr>
              <a:t>بازگرداندن فرد به عملکردهای اجتماعی پیشین</a:t>
            </a:r>
            <a:endParaRPr lang="fr-FR" dirty="0" smtClean="0">
              <a:cs typeface="B Nazanin"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9" name="Espace réservé du contenu 2"/>
          <p:cNvSpPr>
            <a:spLocks noGrp="1"/>
          </p:cNvSpPr>
          <p:nvPr>
            <p:ph idx="1"/>
          </p:nvPr>
        </p:nvSpPr>
        <p:spPr>
          <a:xfrm>
            <a:off x="2143125" y="357166"/>
            <a:ext cx="6543675" cy="5768997"/>
          </a:xfrm>
        </p:spPr>
        <p:txBody>
          <a:bodyPr/>
          <a:lstStyle/>
          <a:p>
            <a:pPr algn="r" rtl="1"/>
            <a:r>
              <a:rPr lang="fa-IR" dirty="0" smtClean="0">
                <a:cs typeface="B Nazanin" pitchFamily="2" charset="-78"/>
              </a:rPr>
              <a:t>توانبخشی ارتوپدی:</a:t>
            </a:r>
          </a:p>
          <a:p>
            <a:pPr algn="r" rtl="1"/>
            <a:endParaRPr lang="fa-IR" dirty="0" smtClean="0">
              <a:cs typeface="B Nazanin" pitchFamily="2" charset="-78"/>
            </a:endParaRPr>
          </a:p>
          <a:p>
            <a:pPr algn="r" rtl="1"/>
            <a:r>
              <a:rPr lang="fa-IR" dirty="0" smtClean="0">
                <a:cs typeface="B Nazanin" pitchFamily="2" charset="-78"/>
              </a:rPr>
              <a:t>حفظ استقلال با وجود عضو مصنوعی یا مفصل تعویض شده</a:t>
            </a:r>
          </a:p>
          <a:p>
            <a:pPr algn="r" rtl="1"/>
            <a:r>
              <a:rPr lang="fa-IR" dirty="0" smtClean="0">
                <a:cs typeface="B Nazanin" pitchFamily="2" charset="-78"/>
              </a:rPr>
              <a:t>کنترل درد</a:t>
            </a:r>
          </a:p>
          <a:p>
            <a:pPr algn="r" rtl="1"/>
            <a:r>
              <a:rPr lang="fa-IR" dirty="0" smtClean="0">
                <a:cs typeface="B Nazanin" pitchFamily="2" charset="-78"/>
              </a:rPr>
              <a:t>حفظ و ذخیره انرژی</a:t>
            </a:r>
          </a:p>
          <a:p>
            <a:pPr algn="r" rtl="1"/>
            <a:r>
              <a:rPr lang="fa-IR" dirty="0" smtClean="0">
                <a:cs typeface="B Nazanin" pitchFamily="2" charset="-78"/>
              </a:rPr>
              <a:t>محافظت از مفضل تعویضی</a:t>
            </a:r>
            <a:endParaRPr lang="fr-FR" dirty="0" smtClean="0">
              <a:cs typeface="B Nazanin" pitchFamily="2" charset="-78"/>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9" name="Espace réservé du contenu 2"/>
          <p:cNvSpPr>
            <a:spLocks noGrp="1"/>
          </p:cNvSpPr>
          <p:nvPr>
            <p:ph idx="1"/>
          </p:nvPr>
        </p:nvSpPr>
        <p:spPr>
          <a:xfrm>
            <a:off x="2143125" y="500042"/>
            <a:ext cx="6543675" cy="5626121"/>
          </a:xfrm>
        </p:spPr>
        <p:txBody>
          <a:bodyPr/>
          <a:lstStyle/>
          <a:p>
            <a:pPr algn="r" rtl="1"/>
            <a:r>
              <a:rPr lang="fa-IR" dirty="0" smtClean="0">
                <a:cs typeface="B Nazanin" pitchFamily="2" charset="-78"/>
              </a:rPr>
              <a:t>توانبخشی قلبی:</a:t>
            </a:r>
          </a:p>
          <a:p>
            <a:pPr algn="r" rtl="1"/>
            <a:r>
              <a:rPr lang="fa-IR" dirty="0" smtClean="0">
                <a:cs typeface="B Nazanin" pitchFamily="2" charset="-78"/>
              </a:rPr>
              <a:t>افزایش فعالیت</a:t>
            </a:r>
          </a:p>
          <a:p>
            <a:pPr algn="r" rtl="1"/>
            <a:r>
              <a:rPr lang="fa-IR" dirty="0" smtClean="0">
                <a:cs typeface="B Nazanin" pitchFamily="2" charset="-78"/>
              </a:rPr>
              <a:t>ورزش</a:t>
            </a:r>
          </a:p>
          <a:p>
            <a:pPr algn="r" rtl="1"/>
            <a:r>
              <a:rPr lang="fa-IR" dirty="0" smtClean="0">
                <a:cs typeface="B Nazanin" pitchFamily="2" charset="-78"/>
              </a:rPr>
              <a:t>مشاوره تغذیه ای</a:t>
            </a:r>
          </a:p>
          <a:p>
            <a:pPr algn="r" rtl="1"/>
            <a:r>
              <a:rPr lang="fa-IR" dirty="0" smtClean="0">
                <a:cs typeface="B Nazanin" pitchFamily="2" charset="-78"/>
              </a:rPr>
              <a:t>کنترل تنش</a:t>
            </a:r>
          </a:p>
          <a:p>
            <a:pPr algn="r" rtl="1"/>
            <a:r>
              <a:rPr lang="fa-IR" dirty="0" smtClean="0">
                <a:cs typeface="B Nazanin" pitchFamily="2" charset="-78"/>
              </a:rPr>
              <a:t>فعالیت جنسی</a:t>
            </a:r>
          </a:p>
          <a:p>
            <a:pPr algn="r" rtl="1"/>
            <a:r>
              <a:rPr lang="fa-IR" dirty="0" smtClean="0">
                <a:cs typeface="B Nazanin" pitchFamily="2" charset="-78"/>
              </a:rPr>
              <a:t>توانبخشی افراد دارای درد مزمن:</a:t>
            </a:r>
          </a:p>
          <a:p>
            <a:pPr algn="r" rtl="1"/>
            <a:r>
              <a:rPr lang="fa-IR" dirty="0" smtClean="0">
                <a:cs typeface="B Nazanin" pitchFamily="2" charset="-78"/>
              </a:rPr>
              <a:t>شیوه های درمان های متناوب درد</a:t>
            </a:r>
          </a:p>
          <a:p>
            <a:pPr algn="r" rtl="1"/>
            <a:r>
              <a:rPr lang="fa-IR" dirty="0" smtClean="0">
                <a:cs typeface="B Nazanin" pitchFamily="2" charset="-78"/>
              </a:rPr>
              <a:t>ورزش </a:t>
            </a:r>
          </a:p>
          <a:p>
            <a:pPr algn="r" rtl="1"/>
            <a:r>
              <a:rPr lang="fa-IR" dirty="0" smtClean="0">
                <a:cs typeface="B Nazanin" pitchFamily="2" charset="-78"/>
              </a:rPr>
              <a:t>ارزشیابی شغلی</a:t>
            </a:r>
            <a:endParaRPr lang="fr-FR" dirty="0" smtClean="0">
              <a:cs typeface="B Nazanin" pitchFamily="2" charset="-78"/>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9" name="Espace réservé du contenu 2"/>
          <p:cNvSpPr>
            <a:spLocks noGrp="1"/>
          </p:cNvSpPr>
          <p:nvPr>
            <p:ph idx="1"/>
          </p:nvPr>
        </p:nvSpPr>
        <p:spPr>
          <a:xfrm>
            <a:off x="2143125" y="285728"/>
            <a:ext cx="6543675" cy="5840435"/>
          </a:xfrm>
        </p:spPr>
        <p:txBody>
          <a:bodyPr/>
          <a:lstStyle/>
          <a:p>
            <a:pPr algn="r" rtl="1"/>
            <a:r>
              <a:rPr lang="fa-IR" dirty="0" smtClean="0">
                <a:cs typeface="B Nazanin" pitchFamily="2" charset="-78"/>
              </a:rPr>
              <a:t>توانبخشی ریوی: </a:t>
            </a:r>
          </a:p>
          <a:p>
            <a:pPr algn="r" rtl="1"/>
            <a:r>
              <a:rPr lang="fa-IR" dirty="0" smtClean="0">
                <a:cs typeface="B Nazanin" pitchFamily="2" charset="-78"/>
              </a:rPr>
              <a:t>فنون ذخیره انرژی</a:t>
            </a:r>
          </a:p>
          <a:p>
            <a:pPr algn="r" rtl="1"/>
            <a:r>
              <a:rPr lang="fa-IR" dirty="0" smtClean="0">
                <a:cs typeface="B Nazanin" pitchFamily="2" charset="-78"/>
              </a:rPr>
              <a:t>مصرف دارو</a:t>
            </a:r>
          </a:p>
          <a:p>
            <a:pPr algn="r" rtl="1"/>
            <a:r>
              <a:rPr lang="fa-IR" dirty="0" smtClean="0">
                <a:cs typeface="B Nazanin" pitchFamily="2" charset="-78"/>
              </a:rPr>
              <a:t>تهویه تنفسی موثر</a:t>
            </a:r>
          </a:p>
          <a:p>
            <a:pPr algn="r" rtl="1"/>
            <a:r>
              <a:rPr lang="fa-IR" dirty="0" smtClean="0">
                <a:cs typeface="B Nazanin" pitchFamily="2" charset="-78"/>
              </a:rPr>
              <a:t>توانبخشی سوختگی:</a:t>
            </a:r>
          </a:p>
          <a:p>
            <a:pPr algn="r" rtl="1"/>
            <a:r>
              <a:rPr lang="fa-IR" dirty="0" smtClean="0">
                <a:cs typeface="B Nazanin" pitchFamily="2" charset="-78"/>
              </a:rPr>
              <a:t>برنامه های افزایش حرکت مفاصل در </a:t>
            </a:r>
            <a:r>
              <a:rPr lang="en-US" dirty="0" smtClean="0">
                <a:cs typeface="B Nazanin" pitchFamily="2" charset="-78"/>
              </a:rPr>
              <a:t>ROM</a:t>
            </a:r>
            <a:endParaRPr lang="fa-IR" dirty="0" smtClean="0">
              <a:cs typeface="B Nazanin" pitchFamily="2" charset="-78"/>
            </a:endParaRPr>
          </a:p>
          <a:p>
            <a:pPr algn="r" rtl="1"/>
            <a:r>
              <a:rPr lang="fa-IR" dirty="0" smtClean="0">
                <a:cs typeface="B Nazanin" pitchFamily="2" charset="-78"/>
              </a:rPr>
              <a:t>مراقبت از خود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8" name="Titre 1"/>
          <p:cNvSpPr>
            <a:spLocks noGrp="1"/>
          </p:cNvSpPr>
          <p:nvPr>
            <p:ph type="title"/>
          </p:nvPr>
        </p:nvSpPr>
        <p:spPr>
          <a:xfrm>
            <a:off x="2143125" y="274638"/>
            <a:ext cx="6543675" cy="1143000"/>
          </a:xfrm>
        </p:spPr>
        <p:txBody>
          <a:bodyPr/>
          <a:lstStyle/>
          <a:p>
            <a:pPr algn="r" rtl="1"/>
            <a:r>
              <a:rPr lang="fa-IR" sz="3200" dirty="0" smtClean="0">
                <a:cs typeface="B Nazanin" pitchFamily="2" charset="-78"/>
              </a:rPr>
              <a:t>فرایند های پرستاری در بیمار دچار ناتوانی در مراقبت از خود در انجام فعالیت های روزمره زندگی</a:t>
            </a:r>
            <a:endParaRPr lang="fr-FR" sz="3200" dirty="0" smtClean="0">
              <a:cs typeface="B Nazanin" pitchFamily="2" charset="-78"/>
            </a:endParaRPr>
          </a:p>
        </p:txBody>
      </p:sp>
      <p:sp>
        <p:nvSpPr>
          <p:cNvPr id="4099" name="Espace réservé du contenu 2"/>
          <p:cNvSpPr>
            <a:spLocks noGrp="1"/>
          </p:cNvSpPr>
          <p:nvPr>
            <p:ph idx="1"/>
          </p:nvPr>
        </p:nvSpPr>
        <p:spPr>
          <a:xfrm>
            <a:off x="2143125" y="1600200"/>
            <a:ext cx="6543675" cy="4525963"/>
          </a:xfrm>
        </p:spPr>
        <p:txBody>
          <a:bodyPr/>
          <a:lstStyle/>
          <a:p>
            <a:pPr algn="r" rtl="1"/>
            <a:r>
              <a:rPr lang="fa-IR" dirty="0" smtClean="0">
                <a:cs typeface="B Nazanin" pitchFamily="2" charset="-78"/>
              </a:rPr>
              <a:t>تکرار، تمرین و نمایش</a:t>
            </a:r>
          </a:p>
          <a:p>
            <a:pPr algn="r" rtl="1"/>
            <a:r>
              <a:rPr lang="fa-IR" dirty="0" smtClean="0">
                <a:cs typeface="B Nazanin" pitchFamily="2" charset="-78"/>
              </a:rPr>
              <a:t>فراهم اوردن محیط یادگیری مناسب</a:t>
            </a:r>
          </a:p>
          <a:p>
            <a:pPr algn="r" rtl="1"/>
            <a:r>
              <a:rPr lang="fa-IR" dirty="0" smtClean="0">
                <a:cs typeface="B Nazanin" pitchFamily="2" charset="-78"/>
              </a:rPr>
              <a:t>محدوده های فعالیت مستقل شناسایی</a:t>
            </a:r>
          </a:p>
          <a:p>
            <a:pPr algn="r" rtl="1"/>
            <a:r>
              <a:rPr lang="fa-IR" dirty="0" smtClean="0">
                <a:cs typeface="B Nazanin" pitchFamily="2" charset="-78"/>
              </a:rPr>
              <a:t>شناسایی موارد نیاز به گرفتن کمک از سایرین</a:t>
            </a:r>
          </a:p>
          <a:p>
            <a:pPr algn="r" rtl="1"/>
            <a:r>
              <a:rPr lang="fa-IR" dirty="0" smtClean="0">
                <a:cs typeface="B Nazanin" pitchFamily="2" charset="-78"/>
              </a:rPr>
              <a:t>روشی برای بیمار انتخاب شود که با ناتوانی وی هماهنگ باشد</a:t>
            </a:r>
          </a:p>
          <a:p>
            <a:pPr algn="r" rtl="1"/>
            <a:r>
              <a:rPr lang="fa-IR" dirty="0" smtClean="0">
                <a:cs typeface="B Nazanin" pitchFamily="2" charset="-78"/>
              </a:rPr>
              <a:t>از کارهای ساده و کلی شروع و سپس کارهای ظریف</a:t>
            </a:r>
          </a:p>
          <a:p>
            <a:pPr algn="r" rtl="1"/>
            <a:r>
              <a:rPr lang="fa-IR" dirty="0" smtClean="0">
                <a:cs typeface="B Nazanin" pitchFamily="2" charset="-78"/>
              </a:rPr>
              <a:t>در صورت توصیه به وسایل کمکی مناسب</a:t>
            </a:r>
            <a:endParaRPr lang="fr-FR" dirty="0" smtClean="0">
              <a:cs typeface="B Nazanin" pitchFamily="2" charset="-78"/>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8" name="Titre 1"/>
          <p:cNvSpPr>
            <a:spLocks noGrp="1"/>
          </p:cNvSpPr>
          <p:nvPr>
            <p:ph type="title"/>
          </p:nvPr>
        </p:nvSpPr>
        <p:spPr>
          <a:xfrm>
            <a:off x="2143125" y="274638"/>
            <a:ext cx="6543675" cy="1143000"/>
          </a:xfrm>
        </p:spPr>
        <p:txBody>
          <a:bodyPr/>
          <a:lstStyle/>
          <a:p>
            <a:pPr algn="r" rtl="1"/>
            <a:r>
              <a:rPr lang="fa-IR" sz="3600" dirty="0" smtClean="0">
                <a:cs typeface="B Nazanin" pitchFamily="2" charset="-78"/>
              </a:rPr>
              <a:t>فرایند پرستاری در بیمار با اختلال حرکتی</a:t>
            </a:r>
            <a:endParaRPr lang="fr-FR" sz="3600" dirty="0" smtClean="0">
              <a:cs typeface="B Nazanin" pitchFamily="2" charset="-78"/>
            </a:endParaRPr>
          </a:p>
        </p:txBody>
      </p:sp>
      <p:sp>
        <p:nvSpPr>
          <p:cNvPr id="4099" name="Espace réservé du contenu 2"/>
          <p:cNvSpPr>
            <a:spLocks noGrp="1"/>
          </p:cNvSpPr>
          <p:nvPr>
            <p:ph idx="1"/>
          </p:nvPr>
        </p:nvSpPr>
        <p:spPr>
          <a:xfrm>
            <a:off x="1714480" y="1571612"/>
            <a:ext cx="6972321" cy="4929222"/>
          </a:xfrm>
        </p:spPr>
        <p:txBody>
          <a:bodyPr/>
          <a:lstStyle/>
          <a:p>
            <a:pPr algn="r" rtl="1"/>
            <a:r>
              <a:rPr lang="fa-IR" sz="2400" dirty="0" smtClean="0">
                <a:solidFill>
                  <a:srgbClr val="FF0000"/>
                </a:solidFill>
                <a:cs typeface="B Nazanin" pitchFamily="2" charset="-78"/>
              </a:rPr>
              <a:t>قرار دادن بیمار در وضعیت مناسب:</a:t>
            </a:r>
          </a:p>
          <a:p>
            <a:pPr algn="r" rtl="1"/>
            <a:r>
              <a:rPr lang="fa-IR" sz="2400" dirty="0" smtClean="0">
                <a:cs typeface="B Nazanin" pitchFamily="2" charset="-78"/>
              </a:rPr>
              <a:t>حفظ الایمنت بیمار جهت جلوگیری از خشکی مفاصل و بد شکلی ها</a:t>
            </a:r>
          </a:p>
          <a:p>
            <a:pPr algn="r" rtl="1"/>
            <a:r>
              <a:rPr lang="fa-IR" sz="2400" dirty="0" smtClean="0">
                <a:cs typeface="B Nazanin" pitchFamily="2" charset="-78"/>
              </a:rPr>
              <a:t>در صورت نیاز استفاده از اتل</a:t>
            </a:r>
          </a:p>
          <a:p>
            <a:pPr algn="r" rtl="1"/>
            <a:r>
              <a:rPr lang="fa-IR" sz="2400" dirty="0" smtClean="0">
                <a:solidFill>
                  <a:srgbClr val="FF0000"/>
                </a:solidFill>
                <a:cs typeface="B Nazanin" pitchFamily="2" charset="-78"/>
              </a:rPr>
              <a:t>پیشگیری از چرخش رو به خارج مفصل ران:</a:t>
            </a:r>
          </a:p>
          <a:p>
            <a:pPr algn="r" rtl="1"/>
            <a:r>
              <a:rPr lang="fa-IR" sz="2400" dirty="0" smtClean="0">
                <a:cs typeface="B Nazanin" pitchFamily="2" charset="-78"/>
              </a:rPr>
              <a:t>استفاده از تروکانتر رول (از خار ایلیاک تا وسط استخوان فمور)</a:t>
            </a:r>
          </a:p>
          <a:p>
            <a:pPr algn="r" rtl="1"/>
            <a:r>
              <a:rPr lang="fa-IR" sz="2400" dirty="0" smtClean="0">
                <a:solidFill>
                  <a:srgbClr val="FF0000"/>
                </a:solidFill>
                <a:cs typeface="B Nazanin" pitchFamily="2" charset="-78"/>
              </a:rPr>
              <a:t>پیشگیری از </a:t>
            </a:r>
            <a:r>
              <a:rPr lang="en-US" sz="2400" dirty="0" smtClean="0">
                <a:solidFill>
                  <a:srgbClr val="FF0000"/>
                </a:solidFill>
                <a:cs typeface="B Nazanin" pitchFamily="2" charset="-78"/>
              </a:rPr>
              <a:t>foot drop</a:t>
            </a:r>
            <a:r>
              <a:rPr lang="fa-IR" sz="2400" dirty="0" smtClean="0">
                <a:solidFill>
                  <a:srgbClr val="FF0000"/>
                </a:solidFill>
                <a:cs typeface="B Nazanin" pitchFamily="2" charset="-78"/>
              </a:rPr>
              <a:t>: </a:t>
            </a:r>
          </a:p>
          <a:p>
            <a:pPr algn="r" rtl="1"/>
            <a:r>
              <a:rPr lang="fa-IR" sz="2400" dirty="0" smtClean="0">
                <a:cs typeface="B Nazanin" pitchFamily="2" charset="-78"/>
              </a:rPr>
              <a:t>کف پا نسبت به پا زاویه قائم، قرار دادن بالش یا سایر وسایل برای حفظ زاویه قائمه-انجام تمرینات ورزشی چند مرتبه در ساعت به صورت:</a:t>
            </a:r>
            <a:endParaRPr lang="en-US" sz="2400" dirty="0" smtClean="0">
              <a:cs typeface="B Nazanin" pitchFamily="2" charset="-78"/>
            </a:endParaRPr>
          </a:p>
          <a:p>
            <a:pPr algn="r" rtl="1"/>
            <a:r>
              <a:rPr lang="en-US" sz="2400" dirty="0" err="1" smtClean="0">
                <a:cs typeface="B Nazanin" pitchFamily="2" charset="-78"/>
              </a:rPr>
              <a:t>dorsi</a:t>
            </a:r>
            <a:r>
              <a:rPr lang="en-US" sz="2400" dirty="0" smtClean="0">
                <a:cs typeface="B Nazanin" pitchFamily="2" charset="-78"/>
              </a:rPr>
              <a:t> </a:t>
            </a:r>
            <a:r>
              <a:rPr lang="en-US" sz="2400" dirty="0" err="1" smtClean="0">
                <a:cs typeface="B Nazanin" pitchFamily="2" charset="-78"/>
              </a:rPr>
              <a:t>flexion,plantar</a:t>
            </a:r>
            <a:r>
              <a:rPr lang="en-US" sz="2400" dirty="0" smtClean="0">
                <a:cs typeface="B Nazanin" pitchFamily="2" charset="-78"/>
              </a:rPr>
              <a:t> </a:t>
            </a:r>
            <a:r>
              <a:rPr lang="en-US" sz="2400" dirty="0" err="1" smtClean="0">
                <a:cs typeface="B Nazanin" pitchFamily="2" charset="-78"/>
              </a:rPr>
              <a:t>flexion,inversion,eversion</a:t>
            </a:r>
            <a:r>
              <a:rPr lang="fa-IR" sz="2400" dirty="0" smtClean="0">
                <a:cs typeface="B Nazanin" pitchFamily="2" charset="-78"/>
              </a:rPr>
              <a:t> و...</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9" name="Espace réservé du contenu 2"/>
          <p:cNvSpPr>
            <a:spLocks noGrp="1"/>
          </p:cNvSpPr>
          <p:nvPr>
            <p:ph idx="1"/>
          </p:nvPr>
        </p:nvSpPr>
        <p:spPr>
          <a:xfrm>
            <a:off x="2143125" y="785794"/>
            <a:ext cx="6543675" cy="5340369"/>
          </a:xfrm>
        </p:spPr>
        <p:txBody>
          <a:bodyPr/>
          <a:lstStyle/>
          <a:p>
            <a:pPr algn="r" rtl="1"/>
            <a:r>
              <a:rPr lang="fa-IR" sz="2800" dirty="0" smtClean="0">
                <a:solidFill>
                  <a:srgbClr val="FF0000"/>
                </a:solidFill>
                <a:cs typeface="B Nazanin" pitchFamily="2" charset="-78"/>
              </a:rPr>
              <a:t>انجام ورزش های دامنه حرکتی مفاصل </a:t>
            </a:r>
            <a:r>
              <a:rPr lang="en-US" sz="2800" dirty="0" smtClean="0">
                <a:solidFill>
                  <a:srgbClr val="FF0000"/>
                </a:solidFill>
                <a:cs typeface="B Nazanin" pitchFamily="2" charset="-78"/>
              </a:rPr>
              <a:t>ROM</a:t>
            </a:r>
            <a:r>
              <a:rPr lang="fa-IR" sz="2800" dirty="0" smtClean="0">
                <a:solidFill>
                  <a:srgbClr val="FF0000"/>
                </a:solidFill>
                <a:cs typeface="B Nazanin" pitchFamily="2" charset="-78"/>
              </a:rPr>
              <a:t>: </a:t>
            </a:r>
          </a:p>
          <a:p>
            <a:pPr algn="r" rtl="1"/>
            <a:r>
              <a:rPr lang="fa-IR" sz="2800" dirty="0" smtClean="0">
                <a:cs typeface="B Nazanin" pitchFamily="2" charset="-78"/>
              </a:rPr>
              <a:t>بصورت </a:t>
            </a:r>
            <a:r>
              <a:rPr lang="en-US" sz="2800" dirty="0" smtClean="0">
                <a:cs typeface="B Nazanin" pitchFamily="2" charset="-78"/>
              </a:rPr>
              <a:t>passive</a:t>
            </a:r>
            <a:r>
              <a:rPr lang="fa-IR" sz="2800" dirty="0" smtClean="0">
                <a:cs typeface="B Nazanin" pitchFamily="2" charset="-78"/>
              </a:rPr>
              <a:t> یا </a:t>
            </a:r>
            <a:r>
              <a:rPr lang="en-US" sz="2800" dirty="0" smtClean="0">
                <a:cs typeface="B Nazanin" pitchFamily="2" charset="-78"/>
              </a:rPr>
              <a:t>Active</a:t>
            </a:r>
          </a:p>
          <a:p>
            <a:pPr algn="r" rtl="1"/>
            <a:r>
              <a:rPr lang="fa-IR" sz="2800" dirty="0" smtClean="0">
                <a:cs typeface="B Nazanin" pitchFamily="2" charset="-78"/>
              </a:rPr>
              <a:t>هر مفصل حداقل روزی دو بار و هر بار 3 مرتبه باید در </a:t>
            </a:r>
            <a:r>
              <a:rPr lang="en-US" sz="2800" dirty="0" smtClean="0">
                <a:cs typeface="B Nazanin" pitchFamily="2" charset="-78"/>
              </a:rPr>
              <a:t>ROM</a:t>
            </a:r>
            <a:r>
              <a:rPr lang="fa-IR" sz="2800" dirty="0" smtClean="0">
                <a:cs typeface="B Nazanin" pitchFamily="2" charset="-78"/>
              </a:rPr>
              <a:t> ورزش داده شود</a:t>
            </a:r>
            <a:endParaRPr lang="fr-FR" sz="2800" dirty="0" smtClean="0">
              <a:cs typeface="B Nazanin" pitchFamily="2" charset="-78"/>
            </a:endParaRPr>
          </a:p>
          <a:p>
            <a:pPr algn="r" rtl="1"/>
            <a:r>
              <a:rPr lang="fa-IR" sz="2800" dirty="0" smtClean="0">
                <a:cs typeface="B Nazanin" pitchFamily="2" charset="-78"/>
              </a:rPr>
              <a:t>اندام باید در دست نگه داشته شود.</a:t>
            </a:r>
          </a:p>
          <a:p>
            <a:pPr algn="r" rtl="1"/>
            <a:r>
              <a:rPr lang="fa-IR" sz="2800" dirty="0" smtClean="0">
                <a:cs typeface="B Nazanin" pitchFamily="2" charset="-78"/>
              </a:rPr>
              <a:t>استخوان بالای مفصل را بی جرکت کرده و قسمت دیستال در محدوده حرکت داده می شود.</a:t>
            </a:r>
          </a:p>
          <a:p>
            <a:pPr algn="r" rtl="1"/>
            <a:r>
              <a:rPr lang="fa-IR" sz="2800" dirty="0" smtClean="0">
                <a:cs typeface="B Nazanin" pitchFamily="2" charset="-78"/>
              </a:rPr>
              <a:t>بیش تر از دامنه نباید حرکت داد</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9" name="Espace réservé du contenu 2"/>
          <p:cNvSpPr>
            <a:spLocks noGrp="1"/>
          </p:cNvSpPr>
          <p:nvPr>
            <p:ph idx="1"/>
          </p:nvPr>
        </p:nvSpPr>
        <p:spPr>
          <a:xfrm>
            <a:off x="2143125" y="428604"/>
            <a:ext cx="6543675" cy="5697559"/>
          </a:xfrm>
        </p:spPr>
        <p:txBody>
          <a:bodyPr/>
          <a:lstStyle/>
          <a:p>
            <a:pPr algn="r" rtl="1"/>
            <a:r>
              <a:rPr lang="fa-IR" sz="2800" dirty="0" smtClean="0">
                <a:solidFill>
                  <a:srgbClr val="FF0000"/>
                </a:solidFill>
                <a:cs typeface="B Nazanin" pitchFamily="2" charset="-78"/>
              </a:rPr>
              <a:t>انجام ورزش های درمانی:</a:t>
            </a:r>
          </a:p>
          <a:p>
            <a:pPr algn="r" rtl="1"/>
            <a:r>
              <a:rPr lang="en-US" sz="2800" dirty="0" smtClean="0">
                <a:cs typeface="B Nazanin" pitchFamily="2" charset="-78"/>
              </a:rPr>
              <a:t>Passive</a:t>
            </a:r>
            <a:r>
              <a:rPr lang="fa-IR" sz="2800" dirty="0" smtClean="0">
                <a:cs typeface="B Nazanin" pitchFamily="2" charset="-78"/>
              </a:rPr>
              <a:t>: هدف: حفظ </a:t>
            </a:r>
            <a:r>
              <a:rPr lang="en-US" sz="2800" dirty="0" smtClean="0">
                <a:cs typeface="B Nazanin" pitchFamily="2" charset="-78"/>
              </a:rPr>
              <a:t>ROM</a:t>
            </a:r>
            <a:r>
              <a:rPr lang="fa-IR" sz="2800" dirty="0" smtClean="0">
                <a:cs typeface="B Nazanin" pitchFamily="2" charset="-78"/>
              </a:rPr>
              <a:t> و جریان خون</a:t>
            </a:r>
          </a:p>
          <a:p>
            <a:pPr algn="r" rtl="1"/>
            <a:r>
              <a:rPr lang="fa-IR" sz="2800" dirty="0" smtClean="0">
                <a:cs typeface="B Nazanin" pitchFamily="2" charset="-78"/>
              </a:rPr>
              <a:t>قسمت پروگزیمال مفصل بی حرکت شده و قسمت دیستال در محدوده حرکتی، حرکت داده می شود.</a:t>
            </a:r>
          </a:p>
          <a:p>
            <a:pPr algn="r" rtl="1"/>
            <a:r>
              <a:rPr lang="en-US" sz="2800" dirty="0" smtClean="0">
                <a:cs typeface="B Nazanin" pitchFamily="2" charset="-78"/>
              </a:rPr>
              <a:t>Active-assistive</a:t>
            </a:r>
            <a:r>
              <a:rPr lang="fa-IR" sz="2800" dirty="0" smtClean="0">
                <a:cs typeface="B Nazanin" pitchFamily="2" charset="-78"/>
              </a:rPr>
              <a:t>: هدف: تقویت عملکرد طبیعی عضله</a:t>
            </a:r>
          </a:p>
          <a:p>
            <a:pPr algn="r" rtl="1"/>
            <a:r>
              <a:rPr lang="fa-IR" sz="2800" dirty="0" smtClean="0">
                <a:cs typeface="B Nazanin" pitchFamily="2" charset="-78"/>
              </a:rPr>
              <a:t>قسمت پروگزیمال مفصل گرفته و از بیمار خواسته می شود در محدوده مفصل را حرکت دهد.</a:t>
            </a:r>
          </a:p>
          <a:p>
            <a:pPr algn="r" rtl="1"/>
            <a:r>
              <a:rPr lang="en-US" sz="2800" dirty="0" smtClean="0">
                <a:cs typeface="B Nazanin" pitchFamily="2" charset="-78"/>
              </a:rPr>
              <a:t>Active</a:t>
            </a:r>
            <a:r>
              <a:rPr lang="fa-IR" sz="2800" dirty="0" smtClean="0">
                <a:cs typeface="B Nazanin" pitchFamily="2" charset="-78"/>
              </a:rPr>
              <a:t>: هدف: افزایش قدرت عضله</a:t>
            </a:r>
          </a:p>
          <a:p>
            <a:pPr algn="r" rtl="1"/>
            <a:r>
              <a:rPr lang="fa-IR" sz="2800" dirty="0" smtClean="0">
                <a:cs typeface="B Nazanin" pitchFamily="2" charset="-78"/>
              </a:rPr>
              <a:t>در خلاف جهت نیروی جاذبه </a:t>
            </a:r>
          </a:p>
          <a:p>
            <a:pPr algn="r" rtl="1"/>
            <a:r>
              <a:rPr lang="fa-IR" sz="2800" dirty="0" smtClean="0">
                <a:cs typeface="B Nazanin" pitchFamily="2" charset="-78"/>
              </a:rPr>
              <a:t>و انجام تمرینات در محدوده حرکتی به صورت فعال</a:t>
            </a:r>
            <a:endParaRPr lang="fr-FR" sz="2800" dirty="0" smtClean="0">
              <a:cs typeface="B Nazanin" pitchFamily="2" charset="-78"/>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9" name="Espace réservé du contenu 2"/>
          <p:cNvSpPr>
            <a:spLocks noGrp="1"/>
          </p:cNvSpPr>
          <p:nvPr>
            <p:ph idx="1"/>
          </p:nvPr>
        </p:nvSpPr>
        <p:spPr>
          <a:xfrm>
            <a:off x="2143125" y="642918"/>
            <a:ext cx="6543675" cy="5483245"/>
          </a:xfrm>
        </p:spPr>
        <p:txBody>
          <a:bodyPr/>
          <a:lstStyle/>
          <a:p>
            <a:pPr algn="r" rtl="1"/>
            <a:r>
              <a:rPr lang="en-US" sz="2800" dirty="0" smtClean="0">
                <a:cs typeface="B Nazanin" pitchFamily="2" charset="-78"/>
              </a:rPr>
              <a:t>Resistive</a:t>
            </a:r>
            <a:r>
              <a:rPr lang="fa-IR" sz="2800" dirty="0" smtClean="0">
                <a:cs typeface="B Nazanin" pitchFamily="2" charset="-78"/>
              </a:rPr>
              <a:t>: هدف: ایجاد مقاومت برای افزایش نیروی عضله</a:t>
            </a:r>
          </a:p>
          <a:p>
            <a:pPr algn="r" rtl="1"/>
            <a:r>
              <a:rPr lang="fa-IR" sz="2800" dirty="0" smtClean="0">
                <a:cs typeface="B Nazanin" pitchFamily="2" charset="-78"/>
              </a:rPr>
              <a:t>اعمال نیرو در مقابل حرکت و انجام حرکات در </a:t>
            </a:r>
            <a:r>
              <a:rPr lang="en-US" sz="2800" dirty="0" smtClean="0">
                <a:cs typeface="B Nazanin" pitchFamily="2" charset="-78"/>
              </a:rPr>
              <a:t>ROM</a:t>
            </a:r>
            <a:r>
              <a:rPr lang="fa-IR" sz="2800" dirty="0" smtClean="0">
                <a:cs typeface="B Nazanin" pitchFamily="2" charset="-78"/>
              </a:rPr>
              <a:t> در مقابل نیرو وارده</a:t>
            </a:r>
          </a:p>
          <a:p>
            <a:pPr algn="r" rtl="1"/>
            <a:r>
              <a:rPr lang="en-US" sz="2800" dirty="0" smtClean="0">
                <a:cs typeface="B Nazanin" pitchFamily="2" charset="-78"/>
              </a:rPr>
              <a:t>Isometric</a:t>
            </a:r>
            <a:r>
              <a:rPr lang="fa-IR" sz="2800" dirty="0" smtClean="0">
                <a:cs typeface="B Nazanin" pitchFamily="2" charset="-78"/>
              </a:rPr>
              <a:t>: حفظ قدرت در حال بی حرکت ماندن مفصل</a:t>
            </a:r>
          </a:p>
          <a:p>
            <a:pPr algn="r" rtl="1"/>
            <a:r>
              <a:rPr lang="fa-IR" sz="2800" dirty="0" smtClean="0">
                <a:cs typeface="B Nazanin" pitchFamily="2" charset="-78"/>
              </a:rPr>
              <a:t>منقبض کردن عضله بدون حرکت دادن عضو و سپس شل کردن</a:t>
            </a:r>
            <a:endParaRPr lang="fr-FR" sz="2800" dirty="0" smtClean="0">
              <a:cs typeface="B Nazanin" pitchFamily="2" charset="-78"/>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9" name="Espace réservé du contenu 2"/>
          <p:cNvSpPr>
            <a:spLocks noGrp="1"/>
          </p:cNvSpPr>
          <p:nvPr>
            <p:ph idx="1"/>
          </p:nvPr>
        </p:nvSpPr>
        <p:spPr>
          <a:xfrm>
            <a:off x="2143125" y="428604"/>
            <a:ext cx="6543675" cy="5697559"/>
          </a:xfrm>
        </p:spPr>
        <p:txBody>
          <a:bodyPr/>
          <a:lstStyle/>
          <a:p>
            <a:pPr algn="r" rtl="1"/>
            <a:r>
              <a:rPr lang="fa-IR" dirty="0" smtClean="0">
                <a:solidFill>
                  <a:srgbClr val="FF0000"/>
                </a:solidFill>
                <a:cs typeface="B Nazanin" pitchFamily="2" charset="-78"/>
              </a:rPr>
              <a:t>تشویق به تحرک مستقل: </a:t>
            </a:r>
          </a:p>
          <a:p>
            <a:pPr algn="r" rtl="1"/>
            <a:r>
              <a:rPr lang="fa-IR" dirty="0" smtClean="0">
                <a:cs typeface="B Nazanin" pitchFamily="2" charset="-78"/>
              </a:rPr>
              <a:t>تغییر دادن بیمار از وضعیت </a:t>
            </a:r>
            <a:r>
              <a:rPr lang="en-US" dirty="0" smtClean="0">
                <a:cs typeface="B Nazanin" pitchFamily="2" charset="-78"/>
              </a:rPr>
              <a:t>CBR</a:t>
            </a:r>
            <a:r>
              <a:rPr lang="fa-IR" dirty="0" smtClean="0">
                <a:cs typeface="B Nazanin" pitchFamily="2" charset="-78"/>
              </a:rPr>
              <a:t> به</a:t>
            </a:r>
            <a:r>
              <a:rPr lang="en-US" dirty="0" smtClean="0">
                <a:cs typeface="B Nazanin" pitchFamily="2" charset="-78"/>
              </a:rPr>
              <a:t>RBR</a:t>
            </a:r>
            <a:r>
              <a:rPr lang="fa-IR" dirty="0" smtClean="0">
                <a:cs typeface="B Nazanin" pitchFamily="2" charset="-78"/>
              </a:rPr>
              <a:t> و بررسی از نظر اورتوستاتیک هیپوتنشن( در صورت بروز برگرداندن بیمار به حالت طاقباز)</a:t>
            </a:r>
          </a:p>
          <a:p>
            <a:pPr algn="r" rtl="1"/>
            <a:r>
              <a:rPr lang="fa-IR" dirty="0" smtClean="0">
                <a:cs typeface="B Nazanin" pitchFamily="2" charset="-78"/>
              </a:rPr>
              <a:t>در مواردی با مشکلات نخاعی: استفاده از تخت های گردان و دادن پوزیشن نشسته 90 درجه به صورت تدریجی</a:t>
            </a:r>
          </a:p>
          <a:p>
            <a:pPr algn="r" rtl="1"/>
            <a:r>
              <a:rPr lang="fa-IR" dirty="0" smtClean="0">
                <a:cs typeface="B Nazanin" pitchFamily="2" charset="-78"/>
              </a:rPr>
              <a:t>استفاده از جوراب های الاستیک</a:t>
            </a:r>
          </a:p>
          <a:p>
            <a:pPr algn="r" rtl="1"/>
            <a:r>
              <a:rPr lang="fa-IR" dirty="0" smtClean="0">
                <a:cs typeface="B Nazanin" pitchFamily="2" charset="-78"/>
              </a:rPr>
              <a:t>خودداری از ایستادن طولانی</a:t>
            </a:r>
          </a:p>
          <a:p>
            <a:pPr algn="r" rtl="1"/>
            <a:endParaRPr lang="fr-FR" dirty="0" smtClean="0">
              <a:cs typeface="B Nazanin" pitchFamily="2" charset="-78"/>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9" name="Espace réservé du contenu 2"/>
          <p:cNvSpPr>
            <a:spLocks noGrp="1"/>
          </p:cNvSpPr>
          <p:nvPr>
            <p:ph idx="1"/>
          </p:nvPr>
        </p:nvSpPr>
        <p:spPr>
          <a:xfrm>
            <a:off x="2143125" y="428604"/>
            <a:ext cx="6543675" cy="5697559"/>
          </a:xfrm>
        </p:spPr>
        <p:txBody>
          <a:bodyPr/>
          <a:lstStyle/>
          <a:p>
            <a:pPr algn="r" rtl="1"/>
            <a:r>
              <a:rPr lang="fa-IR" sz="2800" dirty="0" smtClean="0">
                <a:solidFill>
                  <a:srgbClr val="FF0000"/>
                </a:solidFill>
                <a:cs typeface="B Nazanin" pitchFamily="2" charset="-78"/>
              </a:rPr>
              <a:t>کمک به انتقال و جا به جایی:</a:t>
            </a:r>
          </a:p>
          <a:p>
            <a:pPr algn="r" rtl="1"/>
            <a:r>
              <a:rPr lang="fa-IR" sz="2800" dirty="0" smtClean="0">
                <a:cs typeface="B Nazanin" pitchFamily="2" charset="-78"/>
              </a:rPr>
              <a:t>تقویت عضلات بازو و شانه برای کمک به جا به جایی بصورت....</a:t>
            </a:r>
          </a:p>
          <a:p>
            <a:pPr algn="r" rtl="1"/>
            <a:r>
              <a:rPr lang="fa-IR" sz="2800" dirty="0" smtClean="0">
                <a:cs typeface="B Nazanin" pitchFamily="2" charset="-78"/>
              </a:rPr>
              <a:t>قبل از انتقال چرخ های تخت یا صندلی قفل</a:t>
            </a:r>
          </a:p>
          <a:p>
            <a:pPr algn="r" rtl="1"/>
            <a:r>
              <a:rPr lang="fa-IR" sz="2800" dirty="0" smtClean="0">
                <a:solidFill>
                  <a:srgbClr val="FF0000"/>
                </a:solidFill>
                <a:cs typeface="B Nazanin" pitchFamily="2" charset="-78"/>
              </a:rPr>
              <a:t>آمادگی برای راه افتادن:</a:t>
            </a:r>
          </a:p>
          <a:p>
            <a:pPr algn="r" rtl="1"/>
            <a:r>
              <a:rPr lang="fa-IR" sz="2800" dirty="0" smtClean="0">
                <a:cs typeface="B Nazanin" pitchFamily="2" charset="-78"/>
              </a:rPr>
              <a:t>تقویت عضلات امر اساسی</a:t>
            </a:r>
          </a:p>
          <a:p>
            <a:pPr algn="r" rtl="1"/>
            <a:r>
              <a:rPr lang="fa-IR" sz="2800" dirty="0" smtClean="0">
                <a:cs typeface="B Nazanin" pitchFamily="2" charset="-78"/>
              </a:rPr>
              <a:t>برای ایستادن تقویت عضلات گلوتئال و چهار سر ران</a:t>
            </a:r>
          </a:p>
          <a:p>
            <a:pPr algn="r" rtl="1"/>
            <a:r>
              <a:rPr lang="fa-IR" sz="2800" dirty="0" smtClean="0">
                <a:cs typeface="B Nazanin" pitchFamily="2" charset="-78"/>
              </a:rPr>
              <a:t>فشردن زانو بر  تشک و بالا بردن پاشنه پا (انقباض عضله 4 سر به مدت 5 ثانیه و سپس شل کردن به مدت 5 ثانیه تکرار 10-15 بار در ساعت)</a:t>
            </a:r>
          </a:p>
          <a:p>
            <a:pPr algn="r" rtl="1"/>
            <a:r>
              <a:rPr lang="fa-IR" sz="2800" dirty="0" smtClean="0">
                <a:cs typeface="B Nazanin" pitchFamily="2" charset="-78"/>
              </a:rPr>
              <a:t>برای عضله گلوتئال: انقباض عضله به مدت 5 ثانیه و سپس شل کردن به مدت 5 ثانیه و تکرار 10-15 بار در ساعت</a:t>
            </a:r>
          </a:p>
          <a:p>
            <a:pPr algn="r" rtl="1">
              <a:buNone/>
            </a:pPr>
            <a:endParaRPr lang="fr-FR" sz="2800" dirty="0" smtClean="0">
              <a:cs typeface="B Nazanin" pitchFamily="2" charset="-78"/>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9" name="Espace réservé du contenu 2"/>
          <p:cNvSpPr>
            <a:spLocks noGrp="1"/>
          </p:cNvSpPr>
          <p:nvPr>
            <p:ph idx="1"/>
          </p:nvPr>
        </p:nvSpPr>
        <p:spPr>
          <a:xfrm>
            <a:off x="2143125" y="428604"/>
            <a:ext cx="6543675" cy="5697559"/>
          </a:xfrm>
        </p:spPr>
        <p:txBody>
          <a:bodyPr/>
          <a:lstStyle/>
          <a:p>
            <a:pPr algn="r" rtl="1"/>
            <a:r>
              <a:rPr lang="fa-IR" dirty="0" smtClean="0">
                <a:cs typeface="B Nazanin" pitchFamily="2" charset="-78"/>
              </a:rPr>
              <a:t>برای استفاده از وسایل کمک حرکتی: تقویت عضلات فوقانی: </a:t>
            </a:r>
          </a:p>
          <a:p>
            <a:pPr algn="r" rtl="1"/>
            <a:r>
              <a:rPr lang="fa-IR" dirty="0" smtClean="0">
                <a:cs typeface="B Nazanin" pitchFamily="2" charset="-78"/>
              </a:rPr>
              <a:t>بلند کردن تنه با استفاده از فشار اوردن بر روی دست ها</a:t>
            </a:r>
          </a:p>
          <a:p>
            <a:pPr algn="r" rtl="1"/>
            <a:r>
              <a:rPr lang="fa-IR" dirty="0" smtClean="0">
                <a:cs typeface="B Nazanin" pitchFamily="2" charset="-78"/>
              </a:rPr>
              <a:t>بالا اوردن تنه در حالت نشسته با کمک دست ها</a:t>
            </a:r>
          </a:p>
          <a:p>
            <a:pPr algn="r" rtl="1"/>
            <a:r>
              <a:rPr lang="fa-IR" dirty="0" smtClean="0">
                <a:cs typeface="B Nazanin" pitchFamily="2" charset="-78"/>
              </a:rPr>
              <a:t>فشردن توپ</a:t>
            </a:r>
          </a:p>
          <a:p>
            <a:pPr algn="r" rtl="1"/>
            <a:r>
              <a:rPr lang="fa-IR" dirty="0" smtClean="0">
                <a:cs typeface="B Nazanin" pitchFamily="2" charset="-78"/>
              </a:rPr>
              <a:t>بالا بردن دست ها با وزنه </a:t>
            </a:r>
          </a:p>
          <a:p>
            <a:pPr algn="r" rtl="1"/>
            <a:r>
              <a:rPr lang="fa-IR" dirty="0" smtClean="0">
                <a:cs typeface="B Nazanin" pitchFamily="2" charset="-78"/>
              </a:rPr>
              <a:t>پس از به دست اوردن و حفظ تعادل در حالت نشسته و ایستاده، حرکت با استفاده از پارالل</a:t>
            </a:r>
          </a:p>
          <a:p>
            <a:pPr algn="r" rtl="1"/>
            <a:r>
              <a:rPr lang="fa-IR" dirty="0" smtClean="0">
                <a:cs typeface="B Nazanin" pitchFamily="2" charset="-78"/>
              </a:rPr>
              <a:t>سپس استفاده از وسایل کمک حرکتی</a:t>
            </a:r>
          </a:p>
          <a:p>
            <a:pPr algn="r" rtl="1"/>
            <a:endParaRPr lang="fa-IR" dirty="0" smtClean="0">
              <a:cs typeface="B Nazanin" pitchFamily="2" charset="-78"/>
            </a:endParaRPr>
          </a:p>
          <a:p>
            <a:pPr algn="r" rtl="1"/>
            <a:endParaRPr lang="fa-IR" dirty="0" smtClean="0">
              <a:cs typeface="B Nazanin" pitchFamily="2" charset="-78"/>
            </a:endParaRPr>
          </a:p>
          <a:p>
            <a:pPr algn="r" rtl="1"/>
            <a:endParaRPr lang="fr-FR" dirty="0" smtClean="0">
              <a:cs typeface="B Nazanin" pitchFamily="2" charset="-78"/>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9" name="Espace réservé du contenu 2"/>
          <p:cNvSpPr>
            <a:spLocks noGrp="1"/>
          </p:cNvSpPr>
          <p:nvPr>
            <p:ph idx="1"/>
          </p:nvPr>
        </p:nvSpPr>
        <p:spPr>
          <a:xfrm>
            <a:off x="2143125" y="500042"/>
            <a:ext cx="6543675" cy="5626121"/>
          </a:xfrm>
        </p:spPr>
        <p:txBody>
          <a:bodyPr/>
          <a:lstStyle/>
          <a:p>
            <a:pPr algn="r" rtl="1"/>
            <a:r>
              <a:rPr lang="fa-IR" dirty="0" smtClean="0">
                <a:cs typeface="B Nazanin" pitchFamily="2" charset="-78"/>
              </a:rPr>
              <a:t>استفاده چوب زیر بغل نیازمند:</a:t>
            </a:r>
          </a:p>
          <a:p>
            <a:pPr algn="r" rtl="1"/>
            <a:r>
              <a:rPr lang="fa-IR" dirty="0" smtClean="0">
                <a:cs typeface="B Nazanin" pitchFamily="2" charset="-78"/>
              </a:rPr>
              <a:t> تعادل مناسب</a:t>
            </a:r>
          </a:p>
          <a:p>
            <a:pPr algn="r" rtl="1"/>
            <a:r>
              <a:rPr lang="fa-IR" dirty="0" smtClean="0">
                <a:cs typeface="B Nazanin" pitchFamily="2" charset="-78"/>
              </a:rPr>
              <a:t>ذخیره قلبی عروقی کافی</a:t>
            </a:r>
          </a:p>
          <a:p>
            <a:pPr algn="r" rtl="1"/>
            <a:r>
              <a:rPr lang="fa-IR" dirty="0" smtClean="0">
                <a:cs typeface="B Nazanin" pitchFamily="2" charset="-78"/>
              </a:rPr>
              <a:t>عضلات قوی اندام های فوقانی</a:t>
            </a:r>
          </a:p>
          <a:p>
            <a:pPr algn="r" rtl="1"/>
            <a:r>
              <a:rPr lang="fa-IR" dirty="0" smtClean="0">
                <a:cs typeface="B Nazanin" pitchFamily="2" charset="-78"/>
              </a:rPr>
              <a:t>توانایی قرار گرفتن در وضعیت قائم</a:t>
            </a:r>
          </a:p>
          <a:p>
            <a:pPr algn="r" rtl="1"/>
            <a:r>
              <a:rPr lang="fa-IR" dirty="0" smtClean="0">
                <a:cs typeface="B Nazanin" pitchFamily="2" charset="-78"/>
              </a:rPr>
              <a:t>واکر: تکیه گاه بیشتری</a:t>
            </a:r>
          </a:p>
          <a:p>
            <a:pPr algn="r" rtl="1"/>
            <a:r>
              <a:rPr lang="fa-IR" dirty="0" smtClean="0">
                <a:cs typeface="B Nazanin" pitchFamily="2" charset="-78"/>
              </a:rPr>
              <a:t>در صورت نداشتن ذخیره قلبی عروقی مناسب و عدم تعادل</a:t>
            </a:r>
          </a:p>
          <a:p>
            <a:pPr algn="r" rtl="1"/>
            <a:r>
              <a:rPr lang="fa-IR" dirty="0" smtClean="0">
                <a:cs typeface="B Nazanin" pitchFamily="2" charset="-78"/>
              </a:rPr>
              <a:t>2 نوع: برداشتنی و چرخ دار که نوع چرخدار در افرادی که قابلیت بلند کردن واکر را ندارند کاربرد دارد.</a:t>
            </a:r>
          </a:p>
          <a:p>
            <a:pPr algn="r" rtl="1"/>
            <a:endParaRPr lang="fr-FR" dirty="0" smtClean="0">
              <a:cs typeface="B Nazanin" pitchFamily="2" charset="-78"/>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9" name="Espace réservé du contenu 2"/>
          <p:cNvSpPr>
            <a:spLocks noGrp="1"/>
          </p:cNvSpPr>
          <p:nvPr>
            <p:ph idx="1"/>
          </p:nvPr>
        </p:nvSpPr>
        <p:spPr>
          <a:xfrm>
            <a:off x="2143125" y="500042"/>
            <a:ext cx="6543675" cy="5626121"/>
          </a:xfrm>
        </p:spPr>
        <p:txBody>
          <a:bodyPr/>
          <a:lstStyle/>
          <a:p>
            <a:pPr algn="r" rtl="1"/>
            <a:r>
              <a:rPr lang="fa-IR" dirty="0" smtClean="0">
                <a:cs typeface="B Nazanin" pitchFamily="2" charset="-78"/>
              </a:rPr>
              <a:t>چوب زیر بغل:</a:t>
            </a:r>
          </a:p>
          <a:p>
            <a:pPr algn="r" rtl="1"/>
            <a:r>
              <a:rPr lang="fa-IR" dirty="0" smtClean="0">
                <a:cs typeface="B Nazanin" pitchFamily="2" charset="-78"/>
              </a:rPr>
              <a:t>در حالت ایستاده چوب زیر بغل باید 5 سانت پایین تر از زیر بغل باشد</a:t>
            </a:r>
          </a:p>
          <a:p>
            <a:pPr algn="r" rtl="1"/>
            <a:r>
              <a:rPr lang="fa-IR" dirty="0" smtClean="0">
                <a:cs typeface="B Nazanin" pitchFamily="2" charset="-78"/>
              </a:rPr>
              <a:t>بر اساس قد : 40 سانت کوتاه تر از قد</a:t>
            </a:r>
          </a:p>
          <a:p>
            <a:pPr algn="r" rtl="1"/>
            <a:r>
              <a:rPr lang="fa-IR" dirty="0" smtClean="0">
                <a:cs typeface="B Nazanin" pitchFamily="2" charset="-78"/>
              </a:rPr>
              <a:t>قسمت مخصوص گرفتن دست باید بگونه ای باشد که خمیدگی ارنج 20-30 درجه باشد.</a:t>
            </a:r>
          </a:p>
          <a:p>
            <a:pPr algn="r" rtl="1"/>
            <a:r>
              <a:rPr lang="fa-IR" dirty="0" smtClean="0">
                <a:cs typeface="B Nazanin" pitchFamily="2" charset="-78"/>
              </a:rPr>
              <a:t>واکر: سایز بگونه ای باشد که ارنج 20-30 درجه خمیده</a:t>
            </a:r>
          </a:p>
          <a:p>
            <a:pPr algn="r" rtl="1"/>
            <a:r>
              <a:rPr lang="fa-IR" dirty="0" smtClean="0">
                <a:cs typeface="B Nazanin" pitchFamily="2" charset="-78"/>
              </a:rPr>
              <a:t>عصا: در حالتی ارنج 30 درجه خمیده، دسته عصا در سطح تروکانتر بزرگ باشد و نوک عصا در 15 سانتی متری جانبی خارجی انگشت کوچک پا</a:t>
            </a:r>
            <a:endParaRPr lang="fr-FR" dirty="0" smtClean="0">
              <a:cs typeface="B Nazanin" pitchFamily="2" charset="-78"/>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9" name="Espace réservé du contenu 2"/>
          <p:cNvSpPr>
            <a:spLocks noGrp="1"/>
          </p:cNvSpPr>
          <p:nvPr>
            <p:ph idx="1"/>
          </p:nvPr>
        </p:nvSpPr>
        <p:spPr>
          <a:xfrm>
            <a:off x="2143125" y="857232"/>
            <a:ext cx="6543675" cy="5268931"/>
          </a:xfrm>
        </p:spPr>
        <p:txBody>
          <a:bodyPr/>
          <a:lstStyle/>
          <a:p>
            <a:pPr algn="r" rtl="1"/>
            <a:r>
              <a:rPr lang="fa-IR" dirty="0" smtClean="0">
                <a:cs typeface="B Nazanin" pitchFamily="2" charset="-78"/>
              </a:rPr>
              <a:t>کمک به بیمار دارای ارتوز و پروتز:</a:t>
            </a:r>
          </a:p>
          <a:p>
            <a:pPr algn="r" rtl="1"/>
            <a:r>
              <a:rPr lang="fa-IR" dirty="0" smtClean="0">
                <a:cs typeface="B Nazanin" pitchFamily="2" charset="-78"/>
              </a:rPr>
              <a:t>احتمال زخم فشاری</a:t>
            </a:r>
          </a:p>
          <a:p>
            <a:pPr algn="r" rtl="1"/>
            <a:r>
              <a:rPr lang="fa-IR" dirty="0" smtClean="0">
                <a:cs typeface="B Nazanin" pitchFamily="2" charset="-78"/>
              </a:rPr>
              <a:t>استفاده از یک پوشش مناسب زیر عضو مصنوعی</a:t>
            </a:r>
          </a:p>
          <a:p>
            <a:pPr algn="r" rtl="1"/>
            <a:r>
              <a:rPr lang="fa-IR" dirty="0" smtClean="0">
                <a:cs typeface="B Nazanin" pitchFamily="2" charset="-78"/>
              </a:rPr>
              <a:t>در صورت امپوتاسیون تا زمان اماده شدن قسمت مربوطه از پروتز دائمی نمی توان استفاده کرد.</a:t>
            </a:r>
          </a:p>
          <a:p>
            <a:pPr algn="r" rtl="1"/>
            <a:endParaRPr lang="fa-IR" dirty="0" smtClean="0">
              <a:cs typeface="B Nazanin" pitchFamily="2" charset="-78"/>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8" name="Titre 1"/>
          <p:cNvSpPr>
            <a:spLocks noGrp="1"/>
          </p:cNvSpPr>
          <p:nvPr>
            <p:ph type="title"/>
          </p:nvPr>
        </p:nvSpPr>
        <p:spPr>
          <a:xfrm>
            <a:off x="2143125" y="274638"/>
            <a:ext cx="6543675" cy="1143000"/>
          </a:xfrm>
        </p:spPr>
        <p:txBody>
          <a:bodyPr/>
          <a:lstStyle/>
          <a:p>
            <a:pPr rtl="1"/>
            <a:r>
              <a:rPr lang="fa-IR" dirty="0" smtClean="0">
                <a:cs typeface="B Nazanin" pitchFamily="2" charset="-78"/>
              </a:rPr>
              <a:t>اختلال در تمامیت پوست</a:t>
            </a:r>
            <a:endParaRPr lang="fr-FR" dirty="0" smtClean="0">
              <a:cs typeface="B Nazanin" pitchFamily="2" charset="-78"/>
            </a:endParaRPr>
          </a:p>
        </p:txBody>
      </p:sp>
      <p:sp>
        <p:nvSpPr>
          <p:cNvPr id="4099" name="Espace réservé du contenu 2"/>
          <p:cNvSpPr>
            <a:spLocks noGrp="1"/>
          </p:cNvSpPr>
          <p:nvPr>
            <p:ph idx="1"/>
          </p:nvPr>
        </p:nvSpPr>
        <p:spPr>
          <a:xfrm>
            <a:off x="2143125" y="1600200"/>
            <a:ext cx="6543675" cy="4525963"/>
          </a:xfrm>
        </p:spPr>
        <p:txBody>
          <a:bodyPr/>
          <a:lstStyle/>
          <a:p>
            <a:pPr algn="r" rtl="1"/>
            <a:r>
              <a:rPr lang="fa-IR" dirty="0" smtClean="0">
                <a:cs typeface="B Nazanin" pitchFamily="2" charset="-78"/>
              </a:rPr>
              <a:t>اولین علامت: قرمزی پوست در صورت بر طرف نشدن فشار انوکسی و نکروز بافتی</a:t>
            </a:r>
          </a:p>
          <a:p>
            <a:pPr algn="r" rtl="1"/>
            <a:r>
              <a:rPr lang="fa-IR" dirty="0" smtClean="0">
                <a:cs typeface="B Nazanin" pitchFamily="2" charset="-78"/>
              </a:rPr>
              <a:t>علل مستعد کننده:</a:t>
            </a:r>
          </a:p>
          <a:p>
            <a:pPr algn="r" rtl="1"/>
            <a:r>
              <a:rPr lang="en-US" dirty="0" smtClean="0">
                <a:cs typeface="B Nazanin" pitchFamily="2" charset="-78"/>
              </a:rPr>
              <a:t>Immobility</a:t>
            </a:r>
          </a:p>
          <a:p>
            <a:pPr algn="r" rtl="1"/>
            <a:r>
              <a:rPr lang="fa-IR" dirty="0" smtClean="0">
                <a:cs typeface="B Nazanin" pitchFamily="2" charset="-78"/>
              </a:rPr>
              <a:t>اختلالات حسی و حرکتی</a:t>
            </a:r>
          </a:p>
          <a:p>
            <a:pPr algn="r" rtl="1"/>
            <a:r>
              <a:rPr lang="fa-IR" dirty="0" smtClean="0">
                <a:cs typeface="B Nazanin" pitchFamily="2" charset="-78"/>
              </a:rPr>
              <a:t>کاهش خونرسانی بافتی</a:t>
            </a:r>
          </a:p>
          <a:p>
            <a:pPr algn="r" rtl="1"/>
            <a:r>
              <a:rPr lang="fa-IR" dirty="0" smtClean="0">
                <a:cs typeface="B Nazanin" pitchFamily="2" charset="-78"/>
              </a:rPr>
              <a:t>وضعیت تغذیه ای</a:t>
            </a:r>
          </a:p>
          <a:p>
            <a:pPr algn="r" rtl="1"/>
            <a:r>
              <a:rPr lang="fa-IR" dirty="0" smtClean="0">
                <a:cs typeface="B Nazanin" pitchFamily="2" charset="-78"/>
              </a:rPr>
              <a:t>اصطحکاک</a:t>
            </a:r>
          </a:p>
          <a:p>
            <a:pPr algn="r" rtl="1"/>
            <a:r>
              <a:rPr lang="fa-IR" dirty="0" smtClean="0">
                <a:cs typeface="B Nazanin" pitchFamily="2" charset="-78"/>
              </a:rPr>
              <a:t>رطوبت</a:t>
            </a:r>
          </a:p>
          <a:p>
            <a:pPr algn="r" rtl="1"/>
            <a:endParaRPr lang="fr-FR" dirty="0" smtClean="0">
              <a:cs typeface="B Nazanin" pitchFamily="2" charset="-78"/>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9" name="Espace réservé du contenu 2"/>
          <p:cNvSpPr>
            <a:spLocks noGrp="1"/>
          </p:cNvSpPr>
          <p:nvPr>
            <p:ph idx="1"/>
          </p:nvPr>
        </p:nvSpPr>
        <p:spPr>
          <a:xfrm>
            <a:off x="2143125" y="642918"/>
            <a:ext cx="6543675" cy="5483245"/>
          </a:xfrm>
        </p:spPr>
        <p:txBody>
          <a:bodyPr/>
          <a:lstStyle/>
          <a:p>
            <a:pPr algn="r" rtl="1"/>
            <a:r>
              <a:rPr lang="fa-IR" dirty="0" smtClean="0">
                <a:solidFill>
                  <a:srgbClr val="FF0000"/>
                </a:solidFill>
                <a:cs typeface="B Nazanin" pitchFamily="2" charset="-78"/>
              </a:rPr>
              <a:t>بی حرکتی:</a:t>
            </a:r>
          </a:p>
          <a:p>
            <a:pPr algn="r" rtl="1"/>
            <a:r>
              <a:rPr lang="fa-IR" dirty="0" smtClean="0">
                <a:cs typeface="B Nazanin" pitchFamily="2" charset="-78"/>
              </a:rPr>
              <a:t>احتمال تشکیل زخم رابطه مستقیم با طول مدت بی حرکتی</a:t>
            </a:r>
          </a:p>
          <a:p>
            <a:pPr algn="r" rtl="1"/>
            <a:r>
              <a:rPr lang="fa-IR" dirty="0" smtClean="0">
                <a:cs typeface="B Nazanin" pitchFamily="2" charset="-78"/>
              </a:rPr>
              <a:t>نواحی مستعد: ساکروم/نواحی نشیمنگاهی در موارد نشسته/تروکانتر بزرگ/ کالکانئوس/ پاتلا/ مالئول/ برجستگی های فیبولا و تیبیا</a:t>
            </a:r>
          </a:p>
          <a:p>
            <a:pPr algn="r" rtl="1"/>
            <a:r>
              <a:rPr lang="fa-IR" dirty="0" smtClean="0">
                <a:solidFill>
                  <a:srgbClr val="FF0000"/>
                </a:solidFill>
                <a:cs typeface="B Nazanin" pitchFamily="2" charset="-78"/>
              </a:rPr>
              <a:t>اختلالات حسی حرکتی:</a:t>
            </a:r>
          </a:p>
          <a:p>
            <a:pPr algn="r" rtl="1"/>
            <a:r>
              <a:rPr lang="fa-IR" dirty="0" smtClean="0">
                <a:cs typeface="B Nazanin" pitchFamily="2" charset="-78"/>
              </a:rPr>
              <a:t>بدلیل کاهش هوشیاری و کاهش احساس فشار در ناحیه و عدم توانایی در تغییز پوزیشن</a:t>
            </a:r>
          </a:p>
          <a:p>
            <a:pPr algn="r" rtl="1"/>
            <a:endParaRPr lang="fr-FR" dirty="0" smtClean="0">
              <a:cs typeface="B Nazanin" pitchFamily="2" charset="-78"/>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9" name="Espace réservé du contenu 2"/>
          <p:cNvSpPr>
            <a:spLocks noGrp="1"/>
          </p:cNvSpPr>
          <p:nvPr>
            <p:ph idx="1"/>
          </p:nvPr>
        </p:nvSpPr>
        <p:spPr>
          <a:xfrm>
            <a:off x="2143125" y="285728"/>
            <a:ext cx="6543675" cy="5840435"/>
          </a:xfrm>
        </p:spPr>
        <p:txBody>
          <a:bodyPr/>
          <a:lstStyle/>
          <a:p>
            <a:pPr algn="r" rtl="1"/>
            <a:r>
              <a:rPr lang="fa-IR" sz="2800" dirty="0" smtClean="0">
                <a:solidFill>
                  <a:srgbClr val="FF0000"/>
                </a:solidFill>
                <a:cs typeface="B Nazanin" pitchFamily="2" charset="-78"/>
              </a:rPr>
              <a:t>کاهش خونرسانی بافت:</a:t>
            </a:r>
          </a:p>
          <a:p>
            <a:pPr algn="r" rtl="1"/>
            <a:r>
              <a:rPr lang="fa-IR" sz="2800" dirty="0" smtClean="0">
                <a:cs typeface="B Nazanin" pitchFamily="2" charset="-78"/>
              </a:rPr>
              <a:t>دیابت، افراد چاق، مبتلا به ادم</a:t>
            </a:r>
          </a:p>
          <a:p>
            <a:pPr algn="r" rtl="1"/>
            <a:r>
              <a:rPr lang="fa-IR" sz="2800" dirty="0" smtClean="0">
                <a:solidFill>
                  <a:srgbClr val="FF0000"/>
                </a:solidFill>
                <a:cs typeface="B Nazanin" pitchFamily="2" charset="-78"/>
              </a:rPr>
              <a:t>کاهش وضعیت تغذیه ای:</a:t>
            </a:r>
          </a:p>
          <a:p>
            <a:pPr algn="r" rtl="1"/>
            <a:r>
              <a:rPr lang="fa-IR" sz="2800" dirty="0" smtClean="0">
                <a:cs typeface="B Nazanin" pitchFamily="2" charset="-78"/>
              </a:rPr>
              <a:t>کم خونی</a:t>
            </a:r>
          </a:p>
          <a:p>
            <a:pPr algn="r" rtl="1"/>
            <a:r>
              <a:rPr lang="fa-IR" sz="2800" dirty="0" smtClean="0">
                <a:cs typeface="B Nazanin" pitchFamily="2" charset="-78"/>
              </a:rPr>
              <a:t>کمبود پروتئین بدن و تحلیل عضلانی و بافتی (البومین کمتر از 3 گرم در میلی لیتر)</a:t>
            </a:r>
          </a:p>
          <a:p>
            <a:pPr algn="r" rtl="1"/>
            <a:r>
              <a:rPr lang="fa-IR" sz="2800" dirty="0" smtClean="0">
                <a:cs typeface="B Nazanin" pitchFamily="2" charset="-78"/>
              </a:rPr>
              <a:t>کمبود ویتامین </a:t>
            </a:r>
            <a:r>
              <a:rPr lang="en-US" sz="2800" dirty="0" smtClean="0">
                <a:cs typeface="B Nazanin" pitchFamily="2" charset="-78"/>
              </a:rPr>
              <a:t>C</a:t>
            </a:r>
            <a:endParaRPr lang="fa-IR" sz="2800" dirty="0" smtClean="0">
              <a:cs typeface="B Nazanin" pitchFamily="2" charset="-78"/>
            </a:endParaRPr>
          </a:p>
          <a:p>
            <a:pPr algn="r" rtl="1"/>
            <a:r>
              <a:rPr lang="fa-IR" sz="2800" dirty="0" smtClean="0">
                <a:solidFill>
                  <a:srgbClr val="FF0000"/>
                </a:solidFill>
                <a:cs typeface="B Nazanin" pitchFamily="2" charset="-78"/>
              </a:rPr>
              <a:t>اصطحکاک و نیروی برشی:</a:t>
            </a:r>
          </a:p>
          <a:p>
            <a:pPr algn="r" rtl="1"/>
            <a:r>
              <a:rPr lang="fa-IR" sz="2800" dirty="0" smtClean="0">
                <a:cs typeface="B Nazanin" pitchFamily="2" charset="-78"/>
              </a:rPr>
              <a:t>اصطحکاک به معنی مقاومت در مقابل حرکت</a:t>
            </a:r>
          </a:p>
          <a:p>
            <a:pPr algn="r" rtl="1"/>
            <a:r>
              <a:rPr lang="fa-IR" sz="2800" dirty="0" smtClean="0">
                <a:cs typeface="B Nazanin" pitchFamily="2" charset="-78"/>
              </a:rPr>
              <a:t>نیروی برشی: ناشی از تعامل نیروی جاذبه و اصطحکاک</a:t>
            </a:r>
          </a:p>
          <a:p>
            <a:pPr algn="r" rtl="1"/>
            <a:r>
              <a:rPr lang="fa-IR" sz="2800" dirty="0" smtClean="0">
                <a:cs typeface="B Nazanin" pitchFamily="2" charset="-78"/>
              </a:rPr>
              <a:t>زخم ناحیه ساکروم و پاشنه بیشتر به دلیل سر خوردن بیمار به پایین رخ می دهند</a:t>
            </a:r>
          </a:p>
          <a:p>
            <a:pPr algn="r" rtl="1"/>
            <a:endParaRPr lang="fa-IR" sz="2800" dirty="0" smtClean="0">
              <a:cs typeface="B Nazanin" pitchFamily="2" charset="-78"/>
            </a:endParaRPr>
          </a:p>
          <a:p>
            <a:pPr algn="r" rtl="1"/>
            <a:endParaRPr lang="fr-FR" sz="2800" dirty="0" smtClean="0">
              <a:cs typeface="B Nazanin" pitchFamily="2" charset="-78"/>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9" name="Espace réservé du contenu 2"/>
          <p:cNvSpPr>
            <a:spLocks noGrp="1"/>
          </p:cNvSpPr>
          <p:nvPr>
            <p:ph idx="1"/>
          </p:nvPr>
        </p:nvSpPr>
        <p:spPr>
          <a:xfrm>
            <a:off x="2143125" y="1600200"/>
            <a:ext cx="6543675" cy="4525963"/>
          </a:xfrm>
        </p:spPr>
        <p:txBody>
          <a:bodyPr/>
          <a:lstStyle/>
          <a:p>
            <a:pPr algn="r" rtl="1"/>
            <a:r>
              <a:rPr lang="fa-IR" dirty="0" smtClean="0">
                <a:solidFill>
                  <a:srgbClr val="FF0000"/>
                </a:solidFill>
                <a:cs typeface="B Nazanin" pitchFamily="2" charset="-78"/>
              </a:rPr>
              <a:t>رطوبت:</a:t>
            </a:r>
          </a:p>
          <a:p>
            <a:pPr algn="r" rtl="1"/>
            <a:r>
              <a:rPr lang="fa-IR" dirty="0" smtClean="0">
                <a:cs typeface="B Nazanin" pitchFamily="2" charset="-78"/>
              </a:rPr>
              <a:t>به خصوص ناشی از ادرار، مدفوع، تعریق بدلیل داشتن مواد محرک سبب تحریک پوستی می شوند.</a:t>
            </a:r>
          </a:p>
          <a:p>
            <a:pPr algn="r" rtl="1"/>
            <a:endParaRPr lang="fa-IR" dirty="0" smtClean="0">
              <a:cs typeface="B Nazanin" pitchFamily="2" charset="-78"/>
            </a:endParaRPr>
          </a:p>
          <a:p>
            <a:pPr algn="r" rtl="1"/>
            <a:endParaRPr lang="fr-FR" dirty="0" smtClean="0">
              <a:cs typeface="B Nazanin" pitchFamily="2" charset="-78"/>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8" name="Titre 1"/>
          <p:cNvSpPr>
            <a:spLocks noGrp="1"/>
          </p:cNvSpPr>
          <p:nvPr>
            <p:ph type="title"/>
          </p:nvPr>
        </p:nvSpPr>
        <p:spPr>
          <a:xfrm>
            <a:off x="2143125" y="274638"/>
            <a:ext cx="6543675" cy="1143000"/>
          </a:xfrm>
        </p:spPr>
        <p:txBody>
          <a:bodyPr/>
          <a:lstStyle/>
          <a:p>
            <a:pPr rtl="1"/>
            <a:r>
              <a:rPr lang="fa-IR" dirty="0" smtClean="0">
                <a:cs typeface="B Nazanin" pitchFamily="2" charset="-78"/>
              </a:rPr>
              <a:t>مداخلات پرستاری</a:t>
            </a:r>
            <a:endParaRPr lang="fr-FR" dirty="0" smtClean="0">
              <a:cs typeface="B Nazanin" pitchFamily="2" charset="-78"/>
            </a:endParaRPr>
          </a:p>
        </p:txBody>
      </p:sp>
      <p:sp>
        <p:nvSpPr>
          <p:cNvPr id="4099" name="Espace réservé du contenu 2"/>
          <p:cNvSpPr>
            <a:spLocks noGrp="1"/>
          </p:cNvSpPr>
          <p:nvPr>
            <p:ph idx="1"/>
          </p:nvPr>
        </p:nvSpPr>
        <p:spPr>
          <a:xfrm>
            <a:off x="2143125" y="1600200"/>
            <a:ext cx="6543675" cy="4525963"/>
          </a:xfrm>
        </p:spPr>
        <p:txBody>
          <a:bodyPr/>
          <a:lstStyle/>
          <a:p>
            <a:pPr algn="r" rtl="1"/>
            <a:r>
              <a:rPr lang="fa-IR" dirty="0" smtClean="0">
                <a:solidFill>
                  <a:srgbClr val="FF0000"/>
                </a:solidFill>
                <a:cs typeface="B Nazanin" pitchFamily="2" charset="-78"/>
              </a:rPr>
              <a:t>کاهش فشار: </a:t>
            </a:r>
            <a:r>
              <a:rPr lang="fa-IR" dirty="0" smtClean="0">
                <a:cs typeface="B Nazanin" pitchFamily="2" charset="-78"/>
              </a:rPr>
              <a:t>تغییر پوزیشن</a:t>
            </a:r>
          </a:p>
          <a:p>
            <a:pPr algn="r" rtl="1"/>
            <a:r>
              <a:rPr lang="fa-IR" dirty="0" smtClean="0">
                <a:solidFill>
                  <a:srgbClr val="FF0000"/>
                </a:solidFill>
                <a:cs typeface="B Nazanin" pitchFamily="2" charset="-78"/>
              </a:rPr>
              <a:t>وضعیت دادن بیمار: </a:t>
            </a:r>
          </a:p>
          <a:p>
            <a:pPr algn="r" rtl="1"/>
            <a:r>
              <a:rPr lang="fa-IR" dirty="0" smtClean="0">
                <a:cs typeface="B Nazanin" pitchFamily="2" charset="-78"/>
              </a:rPr>
              <a:t>بصورت دوره ای به صورت روبه پهلو ، دمر و طاقباز</a:t>
            </a:r>
          </a:p>
          <a:p>
            <a:pPr algn="r" rtl="1"/>
            <a:r>
              <a:rPr lang="fa-IR" dirty="0" smtClean="0">
                <a:cs typeface="B Nazanin" pitchFamily="2" charset="-78"/>
              </a:rPr>
              <a:t>سنگینی از روی مناطق فشاری باید برداشته شود.</a:t>
            </a:r>
          </a:p>
          <a:p>
            <a:pPr algn="r" rtl="1"/>
            <a:r>
              <a:rPr lang="fa-IR" dirty="0" smtClean="0">
                <a:cs typeface="B Nazanin" pitchFamily="2" charset="-78"/>
              </a:rPr>
              <a:t>تکنیک پل زدن</a:t>
            </a:r>
          </a:p>
          <a:p>
            <a:pPr algn="r" rtl="1"/>
            <a:r>
              <a:rPr lang="fa-IR" dirty="0" smtClean="0">
                <a:solidFill>
                  <a:srgbClr val="FF0000"/>
                </a:solidFill>
                <a:cs typeface="B Nazanin" pitchFamily="2" charset="-78"/>
              </a:rPr>
              <a:t>وسایل تخفیف دهنده فشار: </a:t>
            </a:r>
            <a:r>
              <a:rPr lang="fa-IR" dirty="0" smtClean="0">
                <a:cs typeface="B Nazanin" pitchFamily="2" charset="-78"/>
              </a:rPr>
              <a:t>تشک ها و بالشتک های مواج (توزیع وزن را یکسان می کند)</a:t>
            </a:r>
            <a:endParaRPr lang="fa-IR" dirty="0" smtClean="0">
              <a:solidFill>
                <a:srgbClr val="FF0000"/>
              </a:solidFill>
              <a:cs typeface="B Nazanin" pitchFamily="2" charset="-78"/>
            </a:endParaRPr>
          </a:p>
          <a:p>
            <a:pPr algn="r" rtl="1"/>
            <a:endParaRPr lang="fr-FR" dirty="0" smtClean="0">
              <a:cs typeface="B Nazanin" pitchFamily="2" charset="-78"/>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9" name="Espace réservé du contenu 2"/>
          <p:cNvSpPr>
            <a:spLocks noGrp="1"/>
          </p:cNvSpPr>
          <p:nvPr>
            <p:ph idx="1"/>
          </p:nvPr>
        </p:nvSpPr>
        <p:spPr>
          <a:xfrm>
            <a:off x="2143125" y="785794"/>
            <a:ext cx="6543675" cy="5715040"/>
          </a:xfrm>
        </p:spPr>
        <p:txBody>
          <a:bodyPr/>
          <a:lstStyle/>
          <a:p>
            <a:pPr algn="r" rtl="1"/>
            <a:r>
              <a:rPr lang="fa-IR" dirty="0" smtClean="0">
                <a:solidFill>
                  <a:srgbClr val="FF0000"/>
                </a:solidFill>
                <a:cs typeface="B Nazanin" pitchFamily="2" charset="-78"/>
              </a:rPr>
              <a:t>افزایش تحرک: </a:t>
            </a:r>
            <a:r>
              <a:rPr lang="fa-IR" dirty="0" smtClean="0">
                <a:cs typeface="B Nazanin" pitchFamily="2" charset="-78"/>
              </a:rPr>
              <a:t>انجام ورزش های فعال و غیر فعال و جا به جایی و تغییر پوزیشن</a:t>
            </a:r>
          </a:p>
          <a:p>
            <a:pPr algn="r" rtl="1"/>
            <a:r>
              <a:rPr lang="fa-IR" dirty="0" smtClean="0">
                <a:solidFill>
                  <a:srgbClr val="FF0000"/>
                </a:solidFill>
                <a:cs typeface="B Nazanin" pitchFamily="2" charset="-78"/>
              </a:rPr>
              <a:t>بهبود ادراک حسی: </a:t>
            </a:r>
            <a:r>
              <a:rPr lang="fa-IR" dirty="0" smtClean="0">
                <a:cs typeface="B Nazanin" pitchFamily="2" charset="-78"/>
              </a:rPr>
              <a:t>ایجاد تحریکات حسی، تشویق به مراقبت از خود، بدلیل اختلال درک حسی در بیماران کوادری و پارا پلژی توصیه به بررسی نقاط فشاری و جا به جایی</a:t>
            </a:r>
          </a:p>
          <a:p>
            <a:pPr algn="r" rtl="1"/>
            <a:r>
              <a:rPr lang="fa-IR" dirty="0" smtClean="0">
                <a:solidFill>
                  <a:srgbClr val="FF0000"/>
                </a:solidFill>
                <a:cs typeface="B Nazanin" pitchFamily="2" charset="-78"/>
              </a:rPr>
              <a:t>بهبود خونرسانی: </a:t>
            </a:r>
            <a:r>
              <a:rPr lang="fa-IR" dirty="0" smtClean="0">
                <a:cs typeface="B Nazanin" pitchFamily="2" charset="-78"/>
              </a:rPr>
              <a:t>تغییر پ.وزیشن و ورزش, عدم ماساژ دادن نواحی قرمز، در صورت ادم بالا بردن عضو، بررسی منابع فشاری از جمله ملحفه ها و ...</a:t>
            </a:r>
          </a:p>
          <a:p>
            <a:pPr algn="r" rtl="1"/>
            <a:endParaRPr lang="fa-IR" dirty="0" smtClean="0">
              <a:cs typeface="B Nazanin" pitchFamily="2" charset="-78"/>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9" name="Espace réservé du contenu 2"/>
          <p:cNvSpPr>
            <a:spLocks noGrp="1"/>
          </p:cNvSpPr>
          <p:nvPr>
            <p:ph idx="1"/>
          </p:nvPr>
        </p:nvSpPr>
        <p:spPr>
          <a:xfrm>
            <a:off x="2143125" y="357166"/>
            <a:ext cx="6543675" cy="5768997"/>
          </a:xfrm>
        </p:spPr>
        <p:txBody>
          <a:bodyPr/>
          <a:lstStyle/>
          <a:p>
            <a:pPr algn="r" rtl="1"/>
            <a:r>
              <a:rPr lang="fa-IR" dirty="0" smtClean="0">
                <a:solidFill>
                  <a:srgbClr val="FF0000"/>
                </a:solidFill>
                <a:cs typeface="B Nazanin" pitchFamily="2" charset="-78"/>
              </a:rPr>
              <a:t>بهبود وضعیت تغذیه ای: </a:t>
            </a:r>
            <a:r>
              <a:rPr lang="fa-IR" dirty="0" smtClean="0">
                <a:cs typeface="B Nazanin" pitchFamily="2" charset="-78"/>
              </a:rPr>
              <a:t>پر پروتئین، اهن، ویتامین </a:t>
            </a:r>
            <a:r>
              <a:rPr lang="en-US" dirty="0" smtClean="0">
                <a:cs typeface="B Nazanin" pitchFamily="2" charset="-78"/>
              </a:rPr>
              <a:t>C</a:t>
            </a:r>
            <a:r>
              <a:rPr lang="fa-IR" dirty="0" smtClean="0">
                <a:cs typeface="B Nazanin" pitchFamily="2" charset="-78"/>
              </a:rPr>
              <a:t>، </a:t>
            </a:r>
            <a:r>
              <a:rPr lang="en-US" dirty="0" smtClean="0">
                <a:cs typeface="B Nazanin" pitchFamily="2" charset="-78"/>
              </a:rPr>
              <a:t>A,B</a:t>
            </a:r>
            <a:r>
              <a:rPr lang="fa-IR" dirty="0" smtClean="0">
                <a:cs typeface="B Nazanin" pitchFamily="2" charset="-78"/>
              </a:rPr>
              <a:t> و روی و اب کافی</a:t>
            </a:r>
          </a:p>
          <a:p>
            <a:pPr algn="r" rtl="1"/>
            <a:r>
              <a:rPr lang="fa-IR" dirty="0" smtClean="0">
                <a:cs typeface="B Nazanin" pitchFamily="2" charset="-78"/>
              </a:rPr>
              <a:t>بررسی هفتگی وزن، البومین و هموگلوبین بیمار.</a:t>
            </a:r>
          </a:p>
          <a:p>
            <a:pPr algn="r" rtl="1"/>
            <a:r>
              <a:rPr lang="fa-IR" dirty="0" smtClean="0">
                <a:solidFill>
                  <a:srgbClr val="FF0000"/>
                </a:solidFill>
                <a:cs typeface="B Nazanin" pitchFamily="2" charset="-78"/>
              </a:rPr>
              <a:t>کاهش اصطحکاک و نیروی برشی: </a:t>
            </a:r>
            <a:r>
              <a:rPr lang="fa-IR" dirty="0" smtClean="0">
                <a:cs typeface="B Nazanin" pitchFamily="2" charset="-78"/>
              </a:rPr>
              <a:t>از کشیدن بیمار بر روی سطوح خودداری، در بیماران مستعد از پوزیشن </a:t>
            </a:r>
            <a:r>
              <a:rPr lang="en-US" dirty="0" smtClean="0">
                <a:cs typeface="B Nazanin" pitchFamily="2" charset="-78"/>
              </a:rPr>
              <a:t>semi fallers</a:t>
            </a:r>
            <a:r>
              <a:rPr lang="fa-IR" dirty="0" smtClean="0">
                <a:cs typeface="B Nazanin" pitchFamily="2" charset="-78"/>
              </a:rPr>
              <a:t> یا نشسته خودداری</a:t>
            </a:r>
          </a:p>
          <a:p>
            <a:pPr algn="r" rtl="1"/>
            <a:r>
              <a:rPr lang="fa-IR" dirty="0" smtClean="0">
                <a:solidFill>
                  <a:srgbClr val="FF0000"/>
                </a:solidFill>
                <a:cs typeface="B Nazanin" pitchFamily="2" charset="-78"/>
              </a:rPr>
              <a:t>کاهش رطوبت: </a:t>
            </a:r>
            <a:r>
              <a:rPr lang="fa-IR" dirty="0" smtClean="0">
                <a:cs typeface="B Nazanin" pitchFamily="2" charset="-78"/>
              </a:rPr>
              <a:t>چین های بدن بررسی شوند، بدن از مواد دفعی پاک شود، لوسیون نرم کننده استفاده شود، خودداری از کشیدن حوله بر بدن، استفاده از وازلین برای جلوگیری از عبور مواد الوده و رسیدن به پوست، عدم استفاده از پودر</a:t>
            </a:r>
          </a:p>
          <a:p>
            <a:pPr algn="r" rtl="1"/>
            <a:endParaRPr lang="fa-IR" dirty="0" smtClean="0">
              <a:cs typeface="B Nazanin" pitchFamily="2" charset="-78"/>
            </a:endParaRPr>
          </a:p>
          <a:p>
            <a:pPr algn="r" rtl="1"/>
            <a:endParaRPr lang="fa-IR" dirty="0" smtClean="0">
              <a:cs typeface="B Nazanin" pitchFamily="2" charset="-78"/>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9" name="Espace réservé du contenu 2"/>
          <p:cNvSpPr>
            <a:spLocks noGrp="1"/>
          </p:cNvSpPr>
          <p:nvPr>
            <p:ph idx="1"/>
          </p:nvPr>
        </p:nvSpPr>
        <p:spPr>
          <a:xfrm>
            <a:off x="2143125" y="428604"/>
            <a:ext cx="6543675" cy="5697559"/>
          </a:xfrm>
        </p:spPr>
        <p:txBody>
          <a:bodyPr/>
          <a:lstStyle/>
          <a:p>
            <a:pPr algn="r" rtl="1"/>
            <a:r>
              <a:rPr lang="fa-IR" dirty="0" smtClean="0">
                <a:cs typeface="B Nazanin" pitchFamily="2" charset="-78"/>
              </a:rPr>
              <a:t>4 درجه زخم فشاری:</a:t>
            </a:r>
          </a:p>
          <a:p>
            <a:pPr algn="r" rtl="1"/>
            <a:r>
              <a:rPr lang="fa-IR" dirty="0" smtClean="0">
                <a:cs typeface="B Nazanin" pitchFamily="2" charset="-78"/>
              </a:rPr>
              <a:t>1: قرمز-با فشار دادن ناحیه سفید نمی شود- گرم- ملتهب-ناراحتی موضعی-به تدریج قرمزی به سمت خاکستری و کبودی پیش می رود.</a:t>
            </a:r>
          </a:p>
          <a:p>
            <a:pPr algn="r" rtl="1"/>
            <a:r>
              <a:rPr lang="fa-IR" dirty="0" smtClean="0">
                <a:cs typeface="B Nazanin" pitchFamily="2" charset="-78"/>
              </a:rPr>
              <a:t>2: زخم ایجاد می شود- خراش، سائیدگی و حفره کم عمق-ادم-زخم ترشح-امکان توسعه عفونت</a:t>
            </a:r>
          </a:p>
          <a:p>
            <a:pPr algn="r" rtl="1"/>
            <a:r>
              <a:rPr lang="fa-IR" dirty="0" smtClean="0">
                <a:cs typeface="B Nazanin" pitchFamily="2" charset="-78"/>
              </a:rPr>
              <a:t>3:توسعه زخم به بافت زیر جلدی-نکروز و تخلیه ترشحات- توسعه عفونت</a:t>
            </a:r>
          </a:p>
          <a:p>
            <a:pPr algn="r" rtl="1"/>
            <a:r>
              <a:rPr lang="fa-IR" dirty="0" smtClean="0">
                <a:cs typeface="B Nazanin" pitchFamily="2" charset="-78"/>
              </a:rPr>
              <a:t>4: زخم تا عضلات و استخوان پیش می رود-ایجاد حفره عمیق-ادامه نکروز و ترشح زخم</a:t>
            </a:r>
          </a:p>
          <a:p>
            <a:pPr algn="r" rtl="1"/>
            <a:endParaRPr lang="fr-FR" dirty="0" smtClean="0">
              <a:cs typeface="B Nazanin" pitchFamily="2" charset="-78"/>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9" name="Espace réservé du contenu 2"/>
          <p:cNvSpPr>
            <a:spLocks noGrp="1"/>
          </p:cNvSpPr>
          <p:nvPr>
            <p:ph idx="1"/>
          </p:nvPr>
        </p:nvSpPr>
        <p:spPr>
          <a:xfrm>
            <a:off x="2143125" y="357166"/>
            <a:ext cx="6543675" cy="5768997"/>
          </a:xfrm>
        </p:spPr>
        <p:txBody>
          <a:bodyPr/>
          <a:lstStyle/>
          <a:p>
            <a:pPr algn="r" rtl="1"/>
            <a:r>
              <a:rPr lang="fa-IR" dirty="0" smtClean="0">
                <a:solidFill>
                  <a:srgbClr val="FF0000"/>
                </a:solidFill>
                <a:cs typeface="B Nazanin" pitchFamily="2" charset="-78"/>
              </a:rPr>
              <a:t>تسهیل التیام زخم:</a:t>
            </a:r>
          </a:p>
          <a:p>
            <a:pPr algn="r" rtl="1"/>
            <a:r>
              <a:rPr lang="fa-IR" dirty="0" smtClean="0">
                <a:cs typeface="B Nazanin" pitchFamily="2" charset="-78"/>
              </a:rPr>
              <a:t> بدون صدمه پوستی-ناحیه بنفش یا بیرنگ-برداشتن فشار</a:t>
            </a:r>
          </a:p>
          <a:p>
            <a:pPr algn="r" rtl="1"/>
            <a:r>
              <a:rPr lang="fa-IR" dirty="0" smtClean="0">
                <a:cs typeface="B Nazanin" pitchFamily="2" charset="-78"/>
              </a:rPr>
              <a:t>زخم فشاری درجه1: برداشتن فشار-اجتناب از رطوبت پوست- تعادل اب و الکترولیت و تغذیه</a:t>
            </a:r>
          </a:p>
          <a:p>
            <a:pPr algn="r" rtl="1"/>
            <a:r>
              <a:rPr lang="fa-IR" dirty="0" smtClean="0">
                <a:cs typeface="B Nazanin" pitchFamily="2" charset="-78"/>
              </a:rPr>
              <a:t>درجه2: علاوه بر موارد زخم درجه 1- شستشو با نرمال سالین و پوشش های هیدروکلوئید و پانسمان های مرطوب مفید.</a:t>
            </a:r>
          </a:p>
          <a:p>
            <a:pPr algn="r" rtl="1"/>
            <a:r>
              <a:rPr lang="fa-IR" dirty="0" smtClean="0">
                <a:cs typeface="B Nazanin" pitchFamily="2" charset="-78"/>
              </a:rPr>
              <a:t>درجه3و4: دبریدمان زخم- در صورت نیاز انتی بیوتیک مناسب- در صورت فیستول جراحی-در صورت نیاز گرافت- در درجه 4 احتمال استئومیلیت.</a:t>
            </a:r>
            <a:endParaRPr lang="fr-FR" dirty="0" smtClean="0">
              <a:cs typeface="B Nazanin" pitchFamily="2" charset="-78"/>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8" name="Titre 1"/>
          <p:cNvSpPr>
            <a:spLocks noGrp="1"/>
          </p:cNvSpPr>
          <p:nvPr>
            <p:ph type="title"/>
          </p:nvPr>
        </p:nvSpPr>
        <p:spPr>
          <a:xfrm>
            <a:off x="2143125" y="274638"/>
            <a:ext cx="6543675" cy="725470"/>
          </a:xfrm>
        </p:spPr>
        <p:txBody>
          <a:bodyPr/>
          <a:lstStyle/>
          <a:p>
            <a:pPr rtl="1"/>
            <a:r>
              <a:rPr lang="fa-IR" dirty="0" smtClean="0">
                <a:cs typeface="B Nazanin" pitchFamily="2" charset="-78"/>
              </a:rPr>
              <a:t>اختلال الگوی دفع ادراری</a:t>
            </a:r>
            <a:endParaRPr lang="fr-FR" dirty="0" smtClean="0">
              <a:cs typeface="B Nazanin" pitchFamily="2" charset="-78"/>
            </a:endParaRPr>
          </a:p>
        </p:txBody>
      </p:sp>
      <p:sp>
        <p:nvSpPr>
          <p:cNvPr id="4099" name="Espace réservé du contenu 2"/>
          <p:cNvSpPr>
            <a:spLocks noGrp="1"/>
          </p:cNvSpPr>
          <p:nvPr>
            <p:ph idx="1"/>
          </p:nvPr>
        </p:nvSpPr>
        <p:spPr>
          <a:xfrm>
            <a:off x="1714481" y="1071546"/>
            <a:ext cx="6972320" cy="5786454"/>
          </a:xfrm>
        </p:spPr>
        <p:txBody>
          <a:bodyPr/>
          <a:lstStyle/>
          <a:p>
            <a:pPr algn="r" rtl="1"/>
            <a:r>
              <a:rPr lang="fa-IR" sz="2800" dirty="0" smtClean="0">
                <a:cs typeface="B Nazanin" pitchFamily="2" charset="-78"/>
              </a:rPr>
              <a:t>علل: </a:t>
            </a:r>
            <a:r>
              <a:rPr lang="en-US" sz="2800" dirty="0" smtClean="0">
                <a:cs typeface="B Nazanin" pitchFamily="2" charset="-78"/>
              </a:rPr>
              <a:t>UTI</a:t>
            </a:r>
            <a:r>
              <a:rPr lang="fa-IR" sz="2800" dirty="0" smtClean="0">
                <a:cs typeface="B Nazanin" pitchFamily="2" charset="-78"/>
              </a:rPr>
              <a:t>، ضعف یا انسداد مجرای خروجی مثانه، اختلالات عصبی، اسپاسم مثانه و...</a:t>
            </a:r>
          </a:p>
          <a:p>
            <a:pPr algn="r" rtl="1"/>
            <a:r>
              <a:rPr lang="fa-IR" sz="2800" dirty="0" smtClean="0">
                <a:cs typeface="B Nazanin" pitchFamily="2" charset="-78"/>
              </a:rPr>
              <a:t>انواع بی اختیاری:</a:t>
            </a:r>
          </a:p>
          <a:p>
            <a:pPr algn="r" rtl="1"/>
            <a:r>
              <a:rPr lang="fa-IR" sz="2800" dirty="0" smtClean="0">
                <a:cs typeface="B Nazanin" pitchFamily="2" charset="-78"/>
              </a:rPr>
              <a:t>فوریتی: تخلیه غیر ادرادی با احساس شدید نیاز به دفع</a:t>
            </a:r>
          </a:p>
          <a:p>
            <a:pPr algn="r" rtl="1"/>
            <a:r>
              <a:rPr lang="fa-IR" sz="2800" dirty="0" smtClean="0">
                <a:cs typeface="B Nazanin" pitchFamily="2" charset="-78"/>
              </a:rPr>
              <a:t>بازتابی یا نوروژنیک: ضایعات نخاعی، عدم احساس نیاز به دفع</a:t>
            </a:r>
          </a:p>
          <a:p>
            <a:pPr algn="r" rtl="1"/>
            <a:r>
              <a:rPr lang="fa-IR" sz="2800" dirty="0" smtClean="0">
                <a:cs typeface="B Nazanin" pitchFamily="2" charset="-78"/>
              </a:rPr>
              <a:t>تنشی: در اثر ضعف عضلات پرینه (با مانوروالسالوا رخ می دهد)</a:t>
            </a:r>
          </a:p>
          <a:p>
            <a:pPr algn="r" rtl="1"/>
            <a:r>
              <a:rPr lang="fa-IR" sz="2800" dirty="0" smtClean="0">
                <a:cs typeface="B Nazanin" pitchFamily="2" charset="-78"/>
              </a:rPr>
              <a:t>عملکردی: فیزیولوژی ادراری مناسب ولی به دلایل شناختی و غیره قادر به یافتن دستشویی نیست.</a:t>
            </a:r>
          </a:p>
          <a:p>
            <a:pPr algn="r" rtl="1"/>
            <a:r>
              <a:rPr lang="fa-IR" sz="2800" dirty="0" smtClean="0">
                <a:cs typeface="B Nazanin" pitchFamily="2" charset="-78"/>
              </a:rPr>
              <a:t>کامل: بدلیل اختلال فیزیولوژیکی یا روانی قادر به کنترل دفع نیستند</a:t>
            </a:r>
            <a:endParaRPr lang="fr-FR" sz="2800" dirty="0" smtClean="0">
              <a:cs typeface="B Nazanin" pitchFamily="2" charset="-78"/>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8" name="Titre 1"/>
          <p:cNvSpPr>
            <a:spLocks noGrp="1"/>
          </p:cNvSpPr>
          <p:nvPr>
            <p:ph type="title"/>
          </p:nvPr>
        </p:nvSpPr>
        <p:spPr>
          <a:xfrm>
            <a:off x="2143125" y="274638"/>
            <a:ext cx="6543675" cy="1143000"/>
          </a:xfrm>
        </p:spPr>
        <p:txBody>
          <a:bodyPr/>
          <a:lstStyle/>
          <a:p>
            <a:pPr rtl="1"/>
            <a:r>
              <a:rPr lang="fa-IR" dirty="0" smtClean="0">
                <a:cs typeface="B Nazanin" pitchFamily="2" charset="-78"/>
              </a:rPr>
              <a:t>مداخلات در بهبود کنترل ادراری</a:t>
            </a:r>
            <a:endParaRPr lang="fr-FR" dirty="0" smtClean="0">
              <a:cs typeface="B Nazanin" pitchFamily="2" charset="-78"/>
            </a:endParaRPr>
          </a:p>
        </p:txBody>
      </p:sp>
      <p:sp>
        <p:nvSpPr>
          <p:cNvPr id="4099" name="Espace réservé du contenu 2"/>
          <p:cNvSpPr>
            <a:spLocks noGrp="1"/>
          </p:cNvSpPr>
          <p:nvPr>
            <p:ph idx="1"/>
          </p:nvPr>
        </p:nvSpPr>
        <p:spPr>
          <a:xfrm>
            <a:off x="2143125" y="1600200"/>
            <a:ext cx="6543675" cy="4525963"/>
          </a:xfrm>
        </p:spPr>
        <p:txBody>
          <a:bodyPr/>
          <a:lstStyle/>
          <a:p>
            <a:pPr algn="r" rtl="1"/>
            <a:r>
              <a:rPr lang="fa-IR" dirty="0" smtClean="0">
                <a:cs typeface="B Nazanin" pitchFamily="2" charset="-78"/>
              </a:rPr>
              <a:t>عدم محدودیت مایعات</a:t>
            </a:r>
          </a:p>
          <a:p>
            <a:pPr algn="r" rtl="1"/>
            <a:r>
              <a:rPr lang="fa-IR" dirty="0" smtClean="0">
                <a:cs typeface="B Nazanin" pitchFamily="2" charset="-78"/>
              </a:rPr>
              <a:t>بیشتر مایعات در صبح مصرف شوند</a:t>
            </a:r>
          </a:p>
          <a:p>
            <a:pPr algn="r" rtl="1"/>
            <a:r>
              <a:rPr lang="fa-IR" dirty="0" smtClean="0">
                <a:cs typeface="B Nazanin" pitchFamily="2" charset="-78"/>
              </a:rPr>
              <a:t>در بی اختیاری فوریتی –تنشی و عملکردی: بازآموزی مثانه</a:t>
            </a:r>
          </a:p>
          <a:p>
            <a:pPr algn="r" rtl="1"/>
            <a:r>
              <a:rPr lang="fa-IR" dirty="0" smtClean="0">
                <a:cs typeface="B Nazanin" pitchFamily="2" charset="-78"/>
              </a:rPr>
              <a:t>بازخورد زیستی: تنشی و فوریتی که مشکل شناختی ندارند.</a:t>
            </a:r>
          </a:p>
          <a:p>
            <a:pPr algn="r" rtl="1"/>
            <a:r>
              <a:rPr lang="fa-IR" dirty="0" smtClean="0">
                <a:cs typeface="B Nazanin" pitchFamily="2" charset="-78"/>
              </a:rPr>
              <a:t>ورزش های کجل بخصوص در نوع تنشی</a:t>
            </a:r>
          </a:p>
          <a:p>
            <a:pPr algn="r" rtl="1"/>
            <a:r>
              <a:rPr lang="fa-IR" dirty="0" smtClean="0">
                <a:cs typeface="B Nazanin" pitchFamily="2" charset="-78"/>
              </a:rPr>
              <a:t>در بی اختیاری بازتابی: سوند گذاری متناوب</a:t>
            </a:r>
            <a:endParaRPr lang="fr-FR" dirty="0" smtClean="0">
              <a:cs typeface="B Nazanin" pitchFamily="2" charset="-78"/>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8" name="Titre 1"/>
          <p:cNvSpPr>
            <a:spLocks noGrp="1"/>
          </p:cNvSpPr>
          <p:nvPr>
            <p:ph type="title"/>
          </p:nvPr>
        </p:nvSpPr>
        <p:spPr>
          <a:xfrm>
            <a:off x="2143125" y="274638"/>
            <a:ext cx="6543675" cy="1143000"/>
          </a:xfrm>
        </p:spPr>
        <p:txBody>
          <a:bodyPr/>
          <a:lstStyle/>
          <a:p>
            <a:pPr rtl="1"/>
            <a:r>
              <a:rPr lang="fa-IR" dirty="0" smtClean="0">
                <a:cs typeface="B Nazanin" pitchFamily="2" charset="-78"/>
              </a:rPr>
              <a:t>افزایش کنترل مدفوع</a:t>
            </a:r>
            <a:endParaRPr lang="fr-FR" dirty="0" smtClean="0">
              <a:cs typeface="B Nazanin" pitchFamily="2" charset="-78"/>
            </a:endParaRPr>
          </a:p>
        </p:txBody>
      </p:sp>
      <p:sp>
        <p:nvSpPr>
          <p:cNvPr id="4099" name="Espace réservé du contenu 2"/>
          <p:cNvSpPr>
            <a:spLocks noGrp="1"/>
          </p:cNvSpPr>
          <p:nvPr>
            <p:ph idx="1"/>
          </p:nvPr>
        </p:nvSpPr>
        <p:spPr>
          <a:xfrm>
            <a:off x="2143125" y="1600200"/>
            <a:ext cx="6543675" cy="4525963"/>
          </a:xfrm>
        </p:spPr>
        <p:txBody>
          <a:bodyPr/>
          <a:lstStyle/>
          <a:p>
            <a:pPr algn="r" rtl="1"/>
            <a:r>
              <a:rPr lang="fa-IR" dirty="0" smtClean="0">
                <a:cs typeface="B Nazanin" pitchFamily="2" charset="-78"/>
              </a:rPr>
              <a:t>تعیین زمان مشخص برای دفع (پس از صبحانه)</a:t>
            </a:r>
          </a:p>
          <a:p>
            <a:pPr algn="r" rtl="1"/>
            <a:r>
              <a:rPr lang="fa-IR" dirty="0" smtClean="0">
                <a:cs typeface="B Nazanin" pitchFamily="2" charset="-78"/>
              </a:rPr>
              <a:t>بازتاب انورکتال: در فلج شل کاربرد ندارد، در افرادی با صدمه بالاتر از ساکرال- تحریک مکانیکی با انگشت دست یا شیاف گلیسیرین</a:t>
            </a:r>
          </a:p>
          <a:p>
            <a:pPr algn="r" rtl="1"/>
            <a:r>
              <a:rPr lang="fa-IR" dirty="0" smtClean="0">
                <a:cs typeface="B Nazanin" pitchFamily="2" charset="-78"/>
              </a:rPr>
              <a:t>ماساژ شکم از راست به چپ</a:t>
            </a:r>
          </a:p>
          <a:p>
            <a:pPr algn="r" rtl="1"/>
            <a:r>
              <a:rPr lang="fa-IR" dirty="0" smtClean="0">
                <a:cs typeface="B Nazanin" pitchFamily="2" charset="-78"/>
              </a:rPr>
              <a:t>انجام مانوروالسالوا توسط بیمار</a:t>
            </a:r>
          </a:p>
          <a:p>
            <a:pPr algn="r" rtl="1"/>
            <a:r>
              <a:rPr lang="fa-IR" dirty="0" smtClean="0">
                <a:cs typeface="B Nazanin" pitchFamily="2" charset="-78"/>
              </a:rPr>
              <a:t>عدم دفع بستر حتی الامکان زیر سر بالا اورده شود.</a:t>
            </a:r>
            <a:endParaRPr lang="fr-FR" dirty="0" smtClean="0">
              <a:cs typeface="B Nazanin" pitchFamily="2" charset="-78"/>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8" name="Titre 1"/>
          <p:cNvSpPr>
            <a:spLocks noGrp="1"/>
          </p:cNvSpPr>
          <p:nvPr>
            <p:ph type="title"/>
          </p:nvPr>
        </p:nvSpPr>
        <p:spPr>
          <a:xfrm>
            <a:off x="2143125" y="274638"/>
            <a:ext cx="6543675" cy="1143000"/>
          </a:xfrm>
        </p:spPr>
        <p:txBody>
          <a:bodyPr/>
          <a:lstStyle/>
          <a:p>
            <a:pPr rtl="1"/>
            <a:r>
              <a:rPr lang="fa-IR" dirty="0" smtClean="0">
                <a:cs typeface="B Nazanin" pitchFamily="2" charset="-78"/>
              </a:rPr>
              <a:t>پیشگیری از یبوست</a:t>
            </a:r>
            <a:endParaRPr lang="fr-FR" dirty="0" smtClean="0">
              <a:cs typeface="B Nazanin" pitchFamily="2" charset="-78"/>
            </a:endParaRPr>
          </a:p>
        </p:txBody>
      </p:sp>
      <p:sp>
        <p:nvSpPr>
          <p:cNvPr id="4099" name="Espace réservé du contenu 2"/>
          <p:cNvSpPr>
            <a:spLocks noGrp="1"/>
          </p:cNvSpPr>
          <p:nvPr>
            <p:ph idx="1"/>
          </p:nvPr>
        </p:nvSpPr>
        <p:spPr>
          <a:xfrm>
            <a:off x="2143125" y="1600200"/>
            <a:ext cx="6543675" cy="4525963"/>
          </a:xfrm>
        </p:spPr>
        <p:txBody>
          <a:bodyPr/>
          <a:lstStyle/>
          <a:p>
            <a:pPr algn="r" rtl="1"/>
            <a:r>
              <a:rPr lang="fa-IR" dirty="0" smtClean="0">
                <a:cs typeface="B Nazanin" pitchFamily="2" charset="-78"/>
              </a:rPr>
              <a:t>مواد حاوی فیبر</a:t>
            </a:r>
          </a:p>
          <a:p>
            <a:pPr algn="r" rtl="1"/>
            <a:r>
              <a:rPr lang="fa-IR" dirty="0" smtClean="0">
                <a:cs typeface="B Nazanin" pitchFamily="2" charset="-78"/>
              </a:rPr>
              <a:t>2-3 لیتر مایعات</a:t>
            </a:r>
          </a:p>
          <a:p>
            <a:pPr algn="r" rtl="1"/>
            <a:r>
              <a:rPr lang="fa-IR" dirty="0" smtClean="0">
                <a:cs typeface="B Nazanin" pitchFamily="2" charset="-78"/>
              </a:rPr>
              <a:t>اب الو و انجیر(120 سی سی) 30 دقیقه قبل از غذا یکمرتبه در روز</a:t>
            </a:r>
          </a:p>
          <a:p>
            <a:pPr algn="r" rtl="1"/>
            <a:r>
              <a:rPr lang="fa-IR" dirty="0" smtClean="0">
                <a:cs typeface="B Nazanin" pitchFamily="2" charset="-78"/>
              </a:rPr>
              <a:t>ورزش و فعالیت جسمی</a:t>
            </a:r>
          </a:p>
          <a:p>
            <a:pPr algn="r" rtl="1"/>
            <a:r>
              <a:rPr lang="fa-IR" dirty="0" smtClean="0">
                <a:cs typeface="B Nazanin" pitchFamily="2" charset="-78"/>
              </a:rPr>
              <a:t>در صورت نیاز ملین و شیاف</a:t>
            </a:r>
          </a:p>
          <a:p>
            <a:pPr algn="r" rtl="1"/>
            <a:endParaRPr lang="fr-FR" dirty="0" smtClean="0">
              <a:cs typeface="B Nazanin" pitchFamily="2" charset="-78"/>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8" name="Titre 1"/>
          <p:cNvSpPr>
            <a:spLocks noGrp="1"/>
          </p:cNvSpPr>
          <p:nvPr>
            <p:ph type="title"/>
          </p:nvPr>
        </p:nvSpPr>
        <p:spPr>
          <a:xfrm>
            <a:off x="2143125" y="274638"/>
            <a:ext cx="6543675" cy="1143000"/>
          </a:xfrm>
        </p:spPr>
        <p:txBody>
          <a:bodyPr/>
          <a:lstStyle/>
          <a:p>
            <a:pPr rtl="1"/>
            <a:r>
              <a:rPr lang="fa-IR" dirty="0" smtClean="0">
                <a:cs typeface="B Nazanin" pitchFamily="2" charset="-78"/>
              </a:rPr>
              <a:t>مرگ و رویارویی با آن</a:t>
            </a:r>
            <a:endParaRPr lang="fr-FR" dirty="0" smtClean="0">
              <a:cs typeface="B Nazanin" pitchFamily="2" charset="-78"/>
            </a:endParaRPr>
          </a:p>
        </p:txBody>
      </p:sp>
      <p:sp>
        <p:nvSpPr>
          <p:cNvPr id="4099" name="Espace réservé du contenu 2"/>
          <p:cNvSpPr>
            <a:spLocks noGrp="1"/>
          </p:cNvSpPr>
          <p:nvPr>
            <p:ph idx="1"/>
          </p:nvPr>
        </p:nvSpPr>
        <p:spPr>
          <a:xfrm>
            <a:off x="2143125" y="1600200"/>
            <a:ext cx="6543675" cy="4525963"/>
          </a:xfrm>
        </p:spPr>
        <p:txBody>
          <a:bodyPr/>
          <a:lstStyle/>
          <a:p>
            <a:pPr algn="r" rtl="1"/>
            <a:r>
              <a:rPr lang="fa-IR" dirty="0" smtClean="0">
                <a:cs typeface="B Nazanin" pitchFamily="2" charset="-78"/>
              </a:rPr>
              <a:t>یکی از وظایف پرستار: تسهیل نمودن سازگاری با ناتوانی ها و مرگ</a:t>
            </a:r>
          </a:p>
          <a:p>
            <a:pPr algn="r" rtl="1"/>
            <a:r>
              <a:rPr lang="fa-IR" dirty="0" smtClean="0">
                <a:cs typeface="B Nazanin" pitchFamily="2" charset="-78"/>
              </a:rPr>
              <a:t>در زمان مرگ پرستار نقش کلیدی حمایتی ئ مراقبتی دارد.</a:t>
            </a:r>
            <a:endParaRPr lang="fr-FR" dirty="0" smtClean="0">
              <a:cs typeface="B Nazanin" pitchFamily="2" charset="-78"/>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8" name="Titre 1"/>
          <p:cNvSpPr>
            <a:spLocks noGrp="1"/>
          </p:cNvSpPr>
          <p:nvPr>
            <p:ph type="title"/>
          </p:nvPr>
        </p:nvSpPr>
        <p:spPr>
          <a:xfrm>
            <a:off x="2143125" y="274638"/>
            <a:ext cx="6543675" cy="1143000"/>
          </a:xfrm>
        </p:spPr>
        <p:txBody>
          <a:bodyPr/>
          <a:lstStyle/>
          <a:p>
            <a:pPr rtl="1"/>
            <a:r>
              <a:rPr lang="fa-IR" dirty="0" smtClean="0">
                <a:cs typeface="B Nazanin" pitchFamily="2" charset="-78"/>
              </a:rPr>
              <a:t>فقدان </a:t>
            </a:r>
            <a:endParaRPr lang="fr-FR" dirty="0" smtClean="0">
              <a:cs typeface="B Nazanin" pitchFamily="2" charset="-78"/>
            </a:endParaRPr>
          </a:p>
        </p:txBody>
      </p:sp>
      <p:sp>
        <p:nvSpPr>
          <p:cNvPr id="4099" name="Espace réservé du contenu 2"/>
          <p:cNvSpPr>
            <a:spLocks noGrp="1"/>
          </p:cNvSpPr>
          <p:nvPr>
            <p:ph idx="1"/>
          </p:nvPr>
        </p:nvSpPr>
        <p:spPr>
          <a:xfrm>
            <a:off x="2143125" y="1600200"/>
            <a:ext cx="6543675" cy="4525963"/>
          </a:xfrm>
        </p:spPr>
        <p:txBody>
          <a:bodyPr/>
          <a:lstStyle/>
          <a:p>
            <a:pPr algn="r" rtl="1"/>
            <a:r>
              <a:rPr lang="fa-IR" sz="2800" dirty="0" smtClean="0">
                <a:cs typeface="B Nazanin" pitchFamily="2" charset="-78"/>
              </a:rPr>
              <a:t>فقدان به معنی تغییر یافتن و یا از دست دادن یک فرد، شی و یا یک موقعیت</a:t>
            </a:r>
          </a:p>
          <a:p>
            <a:pPr algn="r" rtl="1"/>
            <a:r>
              <a:rPr lang="fa-IR" sz="2800" dirty="0" smtClean="0">
                <a:cs typeface="B Nazanin" pitchFamily="2" charset="-78"/>
              </a:rPr>
              <a:t>انواع فقدان:</a:t>
            </a:r>
          </a:p>
          <a:p>
            <a:pPr algn="r" rtl="1"/>
            <a:r>
              <a:rPr lang="fa-IR" sz="2800" dirty="0" smtClean="0">
                <a:cs typeface="B Nazanin" pitchFamily="2" charset="-78"/>
              </a:rPr>
              <a:t>فقدان واقعی: علاوه بر اینکه فرد متحمل خسارت می شود این امر برای سایرین قابل لمس است.</a:t>
            </a:r>
          </a:p>
          <a:p>
            <a:pPr algn="r" rtl="1"/>
            <a:r>
              <a:rPr lang="fa-IR" sz="2800" dirty="0" smtClean="0">
                <a:cs typeface="B Nazanin" pitchFamily="2" charset="-78"/>
              </a:rPr>
              <a:t>فقدان ادراکی: توسط فرد احساس می شود ولی توسط سایرین نه مثل:؟</a:t>
            </a:r>
          </a:p>
          <a:p>
            <a:pPr algn="r" rtl="1"/>
            <a:r>
              <a:rPr lang="fa-IR" sz="2800" dirty="0" smtClean="0">
                <a:cs typeface="B Nazanin" pitchFamily="2" charset="-78"/>
              </a:rPr>
              <a:t>فقدان جسمی و روحی روانی که خود می تواند واقعی یا ادراکی باشد</a:t>
            </a:r>
          </a:p>
          <a:p>
            <a:pPr algn="r" rtl="1"/>
            <a:r>
              <a:rPr lang="fa-IR" sz="2800" dirty="0" smtClean="0">
                <a:cs typeface="B Nazanin" pitchFamily="2" charset="-78"/>
              </a:rPr>
              <a:t>فقدان قابل پیش بینی</a:t>
            </a:r>
            <a:endParaRPr lang="fr-FR" sz="2800" dirty="0" smtClean="0">
              <a:cs typeface="B Nazanin" pitchFamily="2" charset="-78"/>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8" name="Titre 1"/>
          <p:cNvSpPr>
            <a:spLocks noGrp="1"/>
          </p:cNvSpPr>
          <p:nvPr>
            <p:ph type="title"/>
          </p:nvPr>
        </p:nvSpPr>
        <p:spPr>
          <a:xfrm>
            <a:off x="2143125" y="274638"/>
            <a:ext cx="6543675" cy="1143000"/>
          </a:xfrm>
        </p:spPr>
        <p:txBody>
          <a:bodyPr/>
          <a:lstStyle/>
          <a:p>
            <a:pPr rtl="1"/>
            <a:r>
              <a:rPr lang="fa-IR" dirty="0" smtClean="0">
                <a:cs typeface="B Nazanin" pitchFamily="2" charset="-78"/>
              </a:rPr>
              <a:t>غم و اندوه</a:t>
            </a:r>
            <a:endParaRPr lang="fr-FR" dirty="0" smtClean="0">
              <a:cs typeface="B Nazanin" pitchFamily="2" charset="-78"/>
            </a:endParaRPr>
          </a:p>
        </p:txBody>
      </p:sp>
      <p:sp>
        <p:nvSpPr>
          <p:cNvPr id="4099" name="Espace réservé du contenu 2"/>
          <p:cNvSpPr>
            <a:spLocks noGrp="1"/>
          </p:cNvSpPr>
          <p:nvPr>
            <p:ph idx="1"/>
          </p:nvPr>
        </p:nvSpPr>
        <p:spPr>
          <a:xfrm>
            <a:off x="2143125" y="1600200"/>
            <a:ext cx="6543675" cy="4525963"/>
          </a:xfrm>
        </p:spPr>
        <p:txBody>
          <a:bodyPr/>
          <a:lstStyle/>
          <a:p>
            <a:pPr algn="r" rtl="1"/>
            <a:r>
              <a:rPr lang="fa-IR" sz="2800" dirty="0" smtClean="0">
                <a:cs typeface="B Nazanin" pitchFamily="2" charset="-78"/>
              </a:rPr>
              <a:t>یک واکنش ذهنی برای فقدان</a:t>
            </a:r>
          </a:p>
          <a:p>
            <a:pPr algn="r" rtl="1"/>
            <a:r>
              <a:rPr lang="fa-IR" sz="2800" dirty="0" smtClean="0">
                <a:cs typeface="B Nazanin" pitchFamily="2" charset="-78"/>
              </a:rPr>
              <a:t>عزاداری یک دوره ی قبول فقدان و غم و اندوه است که به غمگینی و اندوه می انجامد</a:t>
            </a:r>
          </a:p>
          <a:p>
            <a:pPr algn="r" rtl="1"/>
            <a:r>
              <a:rPr lang="fa-IR" sz="2800" dirty="0" smtClean="0">
                <a:cs typeface="B Nazanin" pitchFamily="2" charset="-78"/>
              </a:rPr>
              <a:t>مراحل غم و اندوه اینگل:</a:t>
            </a:r>
          </a:p>
          <a:p>
            <a:pPr algn="r" rtl="1"/>
            <a:r>
              <a:rPr lang="fa-IR" sz="2800" dirty="0" smtClean="0">
                <a:cs typeface="B Nazanin" pitchFamily="2" charset="-78"/>
              </a:rPr>
              <a:t>1-شوک و ناباوری</a:t>
            </a:r>
          </a:p>
          <a:p>
            <a:pPr algn="r" rtl="1"/>
            <a:r>
              <a:rPr lang="fa-IR" sz="2800" dirty="0" smtClean="0">
                <a:cs typeface="B Nazanin" pitchFamily="2" charset="-78"/>
              </a:rPr>
              <a:t>پیشرفت اگاهی</a:t>
            </a:r>
          </a:p>
          <a:p>
            <a:pPr algn="r" rtl="1"/>
            <a:r>
              <a:rPr lang="fa-IR" sz="2800" dirty="0" smtClean="0">
                <a:cs typeface="B Nazanin" pitchFamily="2" charset="-78"/>
              </a:rPr>
              <a:t>جبران</a:t>
            </a:r>
          </a:p>
          <a:p>
            <a:pPr algn="r" rtl="1"/>
            <a:r>
              <a:rPr lang="fa-IR" sz="2800" dirty="0" smtClean="0">
                <a:cs typeface="B Nazanin" pitchFamily="2" charset="-78"/>
              </a:rPr>
              <a:t>قبول فقدان</a:t>
            </a:r>
          </a:p>
          <a:p>
            <a:pPr algn="r" rtl="1"/>
            <a:r>
              <a:rPr lang="fa-IR" sz="2800" dirty="0" smtClean="0">
                <a:cs typeface="B Nazanin" pitchFamily="2" charset="-78"/>
              </a:rPr>
              <a:t>خیالبافی</a:t>
            </a:r>
          </a:p>
          <a:p>
            <a:pPr algn="r" rtl="1"/>
            <a:r>
              <a:rPr lang="fa-IR" sz="2800" dirty="0" smtClean="0">
                <a:cs typeface="B Nazanin" pitchFamily="2" charset="-78"/>
              </a:rPr>
              <a:t>بازدهی</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9" name="Espace réservé du contenu 2"/>
          <p:cNvSpPr>
            <a:spLocks noGrp="1"/>
          </p:cNvSpPr>
          <p:nvPr>
            <p:ph idx="1"/>
          </p:nvPr>
        </p:nvSpPr>
        <p:spPr>
          <a:xfrm>
            <a:off x="2143125" y="285728"/>
            <a:ext cx="6543675" cy="5840435"/>
          </a:xfrm>
        </p:spPr>
        <p:txBody>
          <a:bodyPr/>
          <a:lstStyle/>
          <a:p>
            <a:pPr algn="r" rtl="1"/>
            <a:r>
              <a:rPr lang="fa-IR" dirty="0" smtClean="0">
                <a:cs typeface="B Nazanin" pitchFamily="2" charset="-78"/>
              </a:rPr>
              <a:t>شوک و ناباوری: خودداری از پذیرش واقعیت</a:t>
            </a:r>
          </a:p>
          <a:p>
            <a:pPr algn="r" rtl="1"/>
            <a:r>
              <a:rPr lang="fa-IR" dirty="0" smtClean="0">
                <a:cs typeface="B Nazanin" pitchFamily="2" charset="-78"/>
              </a:rPr>
              <a:t>پیشرفت اگاهی: عصبانیت، گریه کردن، احساس تهی بودن و..</a:t>
            </a:r>
          </a:p>
          <a:p>
            <a:pPr algn="r" rtl="1"/>
            <a:r>
              <a:rPr lang="fa-IR" dirty="0" smtClean="0">
                <a:cs typeface="B Nazanin" pitchFamily="2" charset="-78"/>
              </a:rPr>
              <a:t>جبران: برگزاری تشریفات مذهبی، سوگواری و..</a:t>
            </a:r>
          </a:p>
          <a:p>
            <a:pPr algn="r" rtl="1"/>
            <a:r>
              <a:rPr lang="fa-IR" dirty="0" smtClean="0">
                <a:cs typeface="B Nazanin" pitchFamily="2" charset="-78"/>
              </a:rPr>
              <a:t>قبول فقدان: طرز رفتار همراه با احساس تهی و پوچی ناشی از فقدان</a:t>
            </a:r>
          </a:p>
          <a:p>
            <a:pPr algn="r" rtl="1"/>
            <a:r>
              <a:rPr lang="fa-IR" dirty="0" smtClean="0">
                <a:cs typeface="B Nazanin" pitchFamily="2" charset="-78"/>
              </a:rPr>
              <a:t>خیالبافی: اغراق در مورد خوبی ها یا چیزهایی که فرد از دست داده </a:t>
            </a:r>
          </a:p>
          <a:p>
            <a:pPr algn="r" rtl="1"/>
            <a:r>
              <a:rPr lang="fa-IR" dirty="0" smtClean="0">
                <a:cs typeface="B Nazanin" pitchFamily="2" charset="-78"/>
              </a:rPr>
              <a:t>بازدهی: مرجله نهایی غم که فرد با وجود فقدان به زندگی خود ادامه می دهد.</a:t>
            </a:r>
          </a:p>
          <a:p>
            <a:pPr algn="r" rtl="1"/>
            <a:r>
              <a:rPr lang="fa-IR" dirty="0" smtClean="0">
                <a:cs typeface="B Nazanin" pitchFamily="2" charset="-78"/>
              </a:rPr>
              <a:t>کوبلرراس 5 مرحله: انکار-خشم-چانه زدن-افسردگی و پذیرش</a:t>
            </a:r>
            <a:endParaRPr lang="fr-FR" dirty="0" smtClean="0">
              <a:cs typeface="B Nazanin" pitchFamily="2" charset="-78"/>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8" name="Titre 1"/>
          <p:cNvSpPr>
            <a:spLocks noGrp="1"/>
          </p:cNvSpPr>
          <p:nvPr>
            <p:ph type="title"/>
          </p:nvPr>
        </p:nvSpPr>
        <p:spPr>
          <a:xfrm>
            <a:off x="2143125" y="274638"/>
            <a:ext cx="6543675" cy="1143000"/>
          </a:xfrm>
        </p:spPr>
        <p:txBody>
          <a:bodyPr/>
          <a:lstStyle/>
          <a:p>
            <a:pPr rtl="1"/>
            <a:r>
              <a:rPr lang="fa-IR" dirty="0" smtClean="0">
                <a:cs typeface="B Nazanin" pitchFamily="2" charset="-78"/>
              </a:rPr>
              <a:t>مرگ</a:t>
            </a:r>
            <a:endParaRPr lang="fr-FR" dirty="0" smtClean="0">
              <a:cs typeface="B Nazanin" pitchFamily="2" charset="-78"/>
            </a:endParaRPr>
          </a:p>
        </p:txBody>
      </p:sp>
      <p:sp>
        <p:nvSpPr>
          <p:cNvPr id="4099" name="Espace réservé du contenu 2"/>
          <p:cNvSpPr>
            <a:spLocks noGrp="1"/>
          </p:cNvSpPr>
          <p:nvPr>
            <p:ph idx="1"/>
          </p:nvPr>
        </p:nvSpPr>
        <p:spPr>
          <a:xfrm>
            <a:off x="2143125" y="1428736"/>
            <a:ext cx="6543675" cy="4697427"/>
          </a:xfrm>
        </p:spPr>
        <p:txBody>
          <a:bodyPr/>
          <a:lstStyle/>
          <a:p>
            <a:pPr algn="r" rtl="1"/>
            <a:r>
              <a:rPr lang="fa-IR" sz="2400" dirty="0" smtClean="0">
                <a:cs typeface="B Nazanin" pitchFamily="2" charset="-78"/>
              </a:rPr>
              <a:t>علائم بالینی مرگ:</a:t>
            </a:r>
          </a:p>
          <a:p>
            <a:pPr algn="r" rtl="1"/>
            <a:r>
              <a:rPr lang="fa-IR" sz="2400" dirty="0" smtClean="0">
                <a:cs typeface="B Nazanin" pitchFamily="2" charset="-78"/>
              </a:rPr>
              <a:t>ناتوانی در بلع</a:t>
            </a:r>
          </a:p>
          <a:p>
            <a:pPr algn="r" rtl="1"/>
            <a:r>
              <a:rPr lang="en-US" sz="2400" dirty="0" smtClean="0">
                <a:cs typeface="B Nazanin" pitchFamily="2" charset="-78"/>
              </a:rPr>
              <a:t>Pitting edema</a:t>
            </a:r>
          </a:p>
          <a:p>
            <a:pPr algn="r" rtl="1"/>
            <a:r>
              <a:rPr lang="fa-IR" sz="2400" dirty="0" smtClean="0">
                <a:cs typeface="B Nazanin" pitchFamily="2" charset="-78"/>
              </a:rPr>
              <a:t>کاهش فعالیت روده ای و مجرای ادراری</a:t>
            </a:r>
          </a:p>
          <a:p>
            <a:pPr algn="r" rtl="1"/>
            <a:r>
              <a:rPr lang="fa-IR" sz="2400" dirty="0" smtClean="0">
                <a:cs typeface="B Nazanin" pitchFamily="2" charset="-78"/>
              </a:rPr>
              <a:t>از دست دادن حرکت، حس و رفلکس ها</a:t>
            </a:r>
          </a:p>
          <a:p>
            <a:pPr algn="r" rtl="1"/>
            <a:r>
              <a:rPr lang="fa-IR" sz="2400" dirty="0" smtClean="0">
                <a:cs typeface="B Nazanin" pitchFamily="2" charset="-78"/>
              </a:rPr>
              <a:t>بالا رفتن درجه حرارت ولی سرد بودن و تعریق پوست</a:t>
            </a:r>
          </a:p>
          <a:p>
            <a:pPr algn="r" rtl="1"/>
            <a:r>
              <a:rPr lang="fa-IR" sz="2400" dirty="0" smtClean="0">
                <a:cs typeface="B Nazanin" pitchFamily="2" charset="-78"/>
              </a:rPr>
              <a:t>پوست سیانوز</a:t>
            </a:r>
          </a:p>
          <a:p>
            <a:pPr algn="r" rtl="1"/>
            <a:r>
              <a:rPr lang="fa-IR" sz="2400" dirty="0" smtClean="0">
                <a:cs typeface="B Nazanin" pitchFamily="2" charset="-78"/>
              </a:rPr>
              <a:t>هیپوتنشن</a:t>
            </a:r>
          </a:p>
          <a:p>
            <a:pPr algn="r" rtl="1"/>
            <a:r>
              <a:rPr lang="fa-IR" sz="2400" dirty="0" smtClean="0">
                <a:cs typeface="B Nazanin" pitchFamily="2" charset="-78"/>
              </a:rPr>
              <a:t>تنفس نامنظم و صدادار</a:t>
            </a:r>
          </a:p>
          <a:p>
            <a:pPr algn="r" rtl="1"/>
            <a:r>
              <a:rPr lang="fa-IR" sz="2400" dirty="0" smtClean="0">
                <a:cs typeface="B Nazanin" pitchFamily="2" charset="-78"/>
              </a:rPr>
              <a:t>کاهش هوشیاری</a:t>
            </a:r>
          </a:p>
          <a:p>
            <a:pPr algn="r" rtl="1"/>
            <a:r>
              <a:rPr lang="fa-IR" sz="2400" dirty="0" smtClean="0">
                <a:cs typeface="B Nazanin" pitchFamily="2" charset="-78"/>
              </a:rPr>
              <a:t>خانواده بیمار را اماده نمائید</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8" name="Titre 1"/>
          <p:cNvSpPr>
            <a:spLocks noGrp="1"/>
          </p:cNvSpPr>
          <p:nvPr>
            <p:ph type="title"/>
          </p:nvPr>
        </p:nvSpPr>
        <p:spPr>
          <a:xfrm>
            <a:off x="2143125" y="274638"/>
            <a:ext cx="6543675" cy="1143000"/>
          </a:xfrm>
        </p:spPr>
        <p:txBody>
          <a:bodyPr/>
          <a:lstStyle/>
          <a:p>
            <a:pPr rtl="1"/>
            <a:r>
              <a:rPr lang="fa-IR" dirty="0" smtClean="0">
                <a:cs typeface="B Nazanin" pitchFamily="2" charset="-78"/>
              </a:rPr>
              <a:t>واکنش به مرگ</a:t>
            </a:r>
            <a:endParaRPr lang="fr-FR" dirty="0" smtClean="0">
              <a:cs typeface="B Nazanin" pitchFamily="2" charset="-78"/>
            </a:endParaRPr>
          </a:p>
        </p:txBody>
      </p:sp>
      <p:sp>
        <p:nvSpPr>
          <p:cNvPr id="4099" name="Espace réservé du contenu 2"/>
          <p:cNvSpPr>
            <a:spLocks noGrp="1"/>
          </p:cNvSpPr>
          <p:nvPr>
            <p:ph idx="1"/>
          </p:nvPr>
        </p:nvSpPr>
        <p:spPr>
          <a:xfrm>
            <a:off x="2143125" y="1600200"/>
            <a:ext cx="6543675" cy="4525963"/>
          </a:xfrm>
        </p:spPr>
        <p:txBody>
          <a:bodyPr/>
          <a:lstStyle/>
          <a:p>
            <a:pPr algn="r" rtl="1"/>
            <a:r>
              <a:rPr lang="fa-IR" dirty="0" smtClean="0">
                <a:cs typeface="B Nazanin" pitchFamily="2" charset="-78"/>
              </a:rPr>
              <a:t>کوبلرراس 5 مرحله:</a:t>
            </a:r>
          </a:p>
          <a:p>
            <a:pPr algn="r" rtl="1"/>
            <a:r>
              <a:rPr lang="fa-IR" dirty="0" smtClean="0">
                <a:cs typeface="B Nazanin" pitchFamily="2" charset="-78"/>
              </a:rPr>
              <a:t>انکار و انزوا</a:t>
            </a:r>
          </a:p>
          <a:p>
            <a:pPr algn="r" rtl="1"/>
            <a:r>
              <a:rPr lang="fa-IR" dirty="0" smtClean="0">
                <a:cs typeface="B Nazanin" pitchFamily="2" charset="-78"/>
              </a:rPr>
              <a:t>خشم</a:t>
            </a:r>
          </a:p>
          <a:p>
            <a:pPr algn="r" rtl="1"/>
            <a:r>
              <a:rPr lang="fa-IR" dirty="0" smtClean="0">
                <a:cs typeface="B Nazanin" pitchFamily="2" charset="-78"/>
              </a:rPr>
              <a:t>چانه زدن</a:t>
            </a:r>
          </a:p>
          <a:p>
            <a:pPr algn="r" rtl="1"/>
            <a:r>
              <a:rPr lang="fa-IR" dirty="0" smtClean="0">
                <a:cs typeface="B Nazanin" pitchFamily="2" charset="-78"/>
              </a:rPr>
              <a:t>افسردگی</a:t>
            </a:r>
          </a:p>
          <a:p>
            <a:pPr algn="r" rtl="1"/>
            <a:r>
              <a:rPr lang="fa-IR" dirty="0" smtClean="0">
                <a:cs typeface="B Nazanin" pitchFamily="2" charset="-78"/>
              </a:rPr>
              <a:t>پذیرش</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9" name="Espace réservé du contenu 2"/>
          <p:cNvSpPr>
            <a:spLocks noGrp="1"/>
          </p:cNvSpPr>
          <p:nvPr>
            <p:ph idx="1"/>
          </p:nvPr>
        </p:nvSpPr>
        <p:spPr>
          <a:xfrm>
            <a:off x="2143125" y="428604"/>
            <a:ext cx="6543675" cy="5697559"/>
          </a:xfrm>
        </p:spPr>
        <p:txBody>
          <a:bodyPr/>
          <a:lstStyle/>
          <a:p>
            <a:pPr algn="r" rtl="1"/>
            <a:r>
              <a:rPr lang="fa-IR" dirty="0" smtClean="0">
                <a:cs typeface="B Nazanin" pitchFamily="2" charset="-78"/>
              </a:rPr>
              <a:t>باید به بیمار اطلاع داده شود تا مراحل پذیرش مرگ را سپری کند.</a:t>
            </a:r>
          </a:p>
          <a:p>
            <a:pPr algn="r" rtl="1"/>
            <a:r>
              <a:rPr lang="fa-IR" dirty="0" smtClean="0">
                <a:solidFill>
                  <a:srgbClr val="FF0000"/>
                </a:solidFill>
                <a:cs typeface="B Nazanin" pitchFamily="2" charset="-78"/>
              </a:rPr>
              <a:t>عوامل موثر بر پاسخ به غم و مرگ:</a:t>
            </a:r>
          </a:p>
          <a:p>
            <a:pPr algn="r" rtl="1"/>
            <a:r>
              <a:rPr lang="fa-IR" dirty="0" smtClean="0">
                <a:solidFill>
                  <a:srgbClr val="00B0F0"/>
                </a:solidFill>
                <a:cs typeface="B Nazanin" pitchFamily="2" charset="-78"/>
              </a:rPr>
              <a:t>سن: </a:t>
            </a:r>
            <a:r>
              <a:rPr lang="fa-IR" dirty="0" smtClean="0">
                <a:cs typeface="B Nazanin" pitchFamily="2" charset="-78"/>
              </a:rPr>
              <a:t>بچه ها مرگ را به اندازه بزرگسالان درک نمی کنند اما احساس فقدان در انها همچنان سنگین است.</a:t>
            </a:r>
          </a:p>
          <a:p>
            <a:pPr algn="r" rtl="1"/>
            <a:r>
              <a:rPr lang="fa-IR" dirty="0" smtClean="0">
                <a:cs typeface="B Nazanin" pitchFamily="2" charset="-78"/>
              </a:rPr>
              <a:t>بچه ها نیز مانند بزرگسالان باید مراحل غم و اندوه را سپری کنند.</a:t>
            </a:r>
          </a:p>
          <a:p>
            <a:pPr algn="r" rtl="1"/>
            <a:r>
              <a:rPr lang="fa-IR" dirty="0" smtClean="0">
                <a:solidFill>
                  <a:srgbClr val="00B0F0"/>
                </a:solidFill>
                <a:cs typeface="B Nazanin" pitchFamily="2" charset="-78"/>
              </a:rPr>
              <a:t>خانواده: </a:t>
            </a:r>
            <a:r>
              <a:rPr lang="fa-IR" dirty="0" smtClean="0">
                <a:cs typeface="B Nazanin" pitchFamily="2" charset="-78"/>
              </a:rPr>
              <a:t>مرگ یک سالمند از مرگ یک کودک قابل تحمل تر است.</a:t>
            </a:r>
          </a:p>
          <a:p>
            <a:pPr algn="r" rtl="1"/>
            <a:endParaRPr lang="fa-IR" dirty="0" smtClean="0">
              <a:cs typeface="B Nazanin" pitchFamily="2" charset="-78"/>
            </a:endParaRPr>
          </a:p>
          <a:p>
            <a:pPr algn="r" rtl="1"/>
            <a:endParaRPr lang="fr-FR" dirty="0" smtClean="0">
              <a:cs typeface="B Nazanin" pitchFamily="2" charset="-78"/>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9" name="Espace réservé du contenu 2"/>
          <p:cNvSpPr>
            <a:spLocks noGrp="1"/>
          </p:cNvSpPr>
          <p:nvPr>
            <p:ph idx="1"/>
          </p:nvPr>
        </p:nvSpPr>
        <p:spPr>
          <a:xfrm>
            <a:off x="2143125" y="357166"/>
            <a:ext cx="6543675" cy="5768997"/>
          </a:xfrm>
        </p:spPr>
        <p:txBody>
          <a:bodyPr/>
          <a:lstStyle/>
          <a:p>
            <a:pPr algn="r" rtl="1"/>
            <a:r>
              <a:rPr lang="fa-IR" dirty="0" smtClean="0">
                <a:solidFill>
                  <a:srgbClr val="00B0F0"/>
                </a:solidFill>
                <a:cs typeface="B Nazanin" pitchFamily="2" charset="-78"/>
              </a:rPr>
              <a:t>تاثیرات فرهنگ: </a:t>
            </a:r>
          </a:p>
          <a:p>
            <a:pPr algn="r" rtl="1"/>
            <a:r>
              <a:rPr lang="fa-IR" dirty="0" smtClean="0">
                <a:cs typeface="B Nazanin" pitchFamily="2" charset="-78"/>
              </a:rPr>
              <a:t>نحوه بروز احساسات غم و اندوه در فرهنگ ها و نژاد های مختلف متفاوت</a:t>
            </a:r>
          </a:p>
          <a:p>
            <a:pPr algn="r" rtl="1"/>
            <a:r>
              <a:rPr lang="fa-IR" dirty="0" smtClean="0">
                <a:solidFill>
                  <a:srgbClr val="00B0F0"/>
                </a:solidFill>
                <a:cs typeface="B Nazanin" pitchFamily="2" charset="-78"/>
              </a:rPr>
              <a:t>تاثیرات مذهبی: </a:t>
            </a:r>
            <a:r>
              <a:rPr lang="fa-IR" dirty="0" smtClean="0">
                <a:cs typeface="B Nazanin" pitchFamily="2" charset="-78"/>
              </a:rPr>
              <a:t>فرایند پذیرش را تسهیل می کند</a:t>
            </a:r>
          </a:p>
          <a:p>
            <a:pPr algn="r" rtl="1"/>
            <a:r>
              <a:rPr lang="fa-IR" dirty="0" smtClean="0">
                <a:solidFill>
                  <a:srgbClr val="00B0F0"/>
                </a:solidFill>
                <a:cs typeface="B Nazanin" pitchFamily="2" charset="-78"/>
              </a:rPr>
              <a:t>علت مرگ: </a:t>
            </a:r>
            <a:r>
              <a:rPr lang="fa-IR" dirty="0" smtClean="0">
                <a:cs typeface="B Nazanin" pitchFamily="2" charset="-78"/>
              </a:rPr>
              <a:t>مرگ های ناگهانی با شوک و ناباوری طولانی تری همراهند.</a:t>
            </a:r>
          </a:p>
          <a:p>
            <a:pPr algn="r" rtl="1"/>
            <a:r>
              <a:rPr lang="fa-IR" dirty="0" smtClean="0">
                <a:solidFill>
                  <a:srgbClr val="00B0F0"/>
                </a:solidFill>
                <a:cs typeface="B Nazanin" pitchFamily="2" charset="-78"/>
              </a:rPr>
              <a:t>عوامل اجتماعی اقتصادی: </a:t>
            </a:r>
            <a:r>
              <a:rPr lang="fa-IR" dirty="0" smtClean="0">
                <a:cs typeface="B Nazanin" pitchFamily="2" charset="-78"/>
              </a:rPr>
              <a:t>مثلا از دست دادن فرد تامین کننده معاش خانواده و یا... سخت تر است.</a:t>
            </a:r>
          </a:p>
          <a:p>
            <a:pPr algn="r" rtl="1"/>
            <a:endParaRPr lang="fa-IR" dirty="0" smtClean="0">
              <a:cs typeface="B Nazanin" pitchFamily="2" charset="-78"/>
            </a:endParaRPr>
          </a:p>
          <a:p>
            <a:pPr algn="r" rtl="1"/>
            <a:endParaRPr lang="fr-FR" dirty="0" smtClean="0">
              <a:cs typeface="B Nazanin" pitchFamily="2" charset="-78"/>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8" name="Titre 1"/>
          <p:cNvSpPr>
            <a:spLocks noGrp="1"/>
          </p:cNvSpPr>
          <p:nvPr>
            <p:ph type="title"/>
          </p:nvPr>
        </p:nvSpPr>
        <p:spPr>
          <a:xfrm>
            <a:off x="2143125" y="274638"/>
            <a:ext cx="6543675" cy="1143000"/>
          </a:xfrm>
        </p:spPr>
        <p:txBody>
          <a:bodyPr/>
          <a:lstStyle/>
          <a:p>
            <a:pPr rtl="1"/>
            <a:r>
              <a:rPr lang="fa-IR" dirty="0" smtClean="0">
                <a:cs typeface="B Nazanin" pitchFamily="2" charset="-78"/>
              </a:rPr>
              <a:t>عملکرد پرستاران</a:t>
            </a:r>
            <a:endParaRPr lang="fr-FR" dirty="0" smtClean="0">
              <a:cs typeface="B Nazanin" pitchFamily="2" charset="-78"/>
            </a:endParaRPr>
          </a:p>
        </p:txBody>
      </p:sp>
      <p:sp>
        <p:nvSpPr>
          <p:cNvPr id="4099" name="Espace réservé du contenu 2"/>
          <p:cNvSpPr>
            <a:spLocks noGrp="1"/>
          </p:cNvSpPr>
          <p:nvPr>
            <p:ph idx="1"/>
          </p:nvPr>
        </p:nvSpPr>
        <p:spPr>
          <a:xfrm>
            <a:off x="2143125" y="1600200"/>
            <a:ext cx="6543675" cy="4525963"/>
          </a:xfrm>
        </p:spPr>
        <p:txBody>
          <a:bodyPr/>
          <a:lstStyle/>
          <a:p>
            <a:pPr algn="r" rtl="1"/>
            <a:r>
              <a:rPr lang="fa-IR" dirty="0" smtClean="0">
                <a:cs typeface="B Nazanin" pitchFamily="2" charset="-78"/>
              </a:rPr>
              <a:t>پرستاران باید خود مفهوم مرگ را پذیرفته باشند</a:t>
            </a:r>
          </a:p>
          <a:p>
            <a:pPr algn="r" rtl="1"/>
            <a:r>
              <a:rPr lang="fa-IR" dirty="0" smtClean="0">
                <a:cs typeface="B Nazanin" pitchFamily="2" charset="-78"/>
              </a:rPr>
              <a:t>بتوانند خود را در جایگاه بیمار و خانواده وی قرار داده و نیاز ها و خواست های انان را شناسایی نمایند.</a:t>
            </a:r>
          </a:p>
          <a:p>
            <a:pPr algn="r" rtl="1"/>
            <a:r>
              <a:rPr lang="fa-IR" dirty="0" smtClean="0">
                <a:cs typeface="B Nazanin" pitchFamily="2" charset="-78"/>
              </a:rPr>
              <a:t>برقراری زمانی برای بیان احساسات بیمار یا خانواده</a:t>
            </a:r>
          </a:p>
          <a:p>
            <a:pPr algn="r" rtl="1"/>
            <a:r>
              <a:rPr lang="fa-IR" dirty="0" smtClean="0">
                <a:cs typeface="B Nazanin" pitchFamily="2" charset="-78"/>
              </a:rPr>
              <a:t>اجازه دادن برای نشان دادن واکنش به فقدان</a:t>
            </a:r>
          </a:p>
          <a:p>
            <a:pPr algn="r" rtl="1"/>
            <a:r>
              <a:rPr lang="fa-IR" dirty="0" smtClean="0">
                <a:cs typeface="B Nazanin" pitchFamily="2" charset="-78"/>
              </a:rPr>
              <a:t>حمایت از بیمار و خانواده</a:t>
            </a:r>
            <a:endParaRPr lang="fr-FR" dirty="0" smtClean="0">
              <a:cs typeface="B Nazanin" pitchFamily="2" charset="-78"/>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9" name="Espace réservé du contenu 2"/>
          <p:cNvSpPr>
            <a:spLocks noGrp="1"/>
          </p:cNvSpPr>
          <p:nvPr>
            <p:ph idx="1"/>
          </p:nvPr>
        </p:nvSpPr>
        <p:spPr>
          <a:xfrm>
            <a:off x="2143125" y="428604"/>
            <a:ext cx="6543675" cy="5697559"/>
          </a:xfrm>
        </p:spPr>
        <p:txBody>
          <a:bodyPr/>
          <a:lstStyle/>
          <a:p>
            <a:pPr algn="r" rtl="1">
              <a:buNone/>
            </a:pPr>
            <a:endParaRPr lang="fa-IR" sz="2800" dirty="0" smtClean="0">
              <a:cs typeface="B Nazanin" pitchFamily="2" charset="-78"/>
            </a:endParaRPr>
          </a:p>
          <a:p>
            <a:pPr algn="r" rtl="1"/>
            <a:r>
              <a:rPr lang="fa-IR" sz="2800" dirty="0" smtClean="0">
                <a:cs typeface="B Nazanin" pitchFamily="2" charset="-78"/>
              </a:rPr>
              <a:t>تسهیل سازگاری فرد در حال احتضار و خانواده انها</a:t>
            </a:r>
          </a:p>
          <a:p>
            <a:pPr algn="r" rtl="1"/>
            <a:r>
              <a:rPr lang="fa-IR" sz="2800" dirty="0" smtClean="0">
                <a:cs typeface="B Nazanin" pitchFamily="2" charset="-78"/>
              </a:rPr>
              <a:t>پیشگیری از بدحال شدن خانواده</a:t>
            </a:r>
          </a:p>
          <a:p>
            <a:pPr algn="r" rtl="1"/>
            <a:r>
              <a:rPr lang="fa-IR" sz="2800" dirty="0" smtClean="0">
                <a:cs typeface="B Nazanin" pitchFamily="2" charset="-78"/>
              </a:rPr>
              <a:t>غم و اندوه فرد را تخفیف دهد</a:t>
            </a:r>
          </a:p>
          <a:p>
            <a:pPr algn="r" rtl="1"/>
            <a:r>
              <a:rPr lang="fa-IR" sz="2800" dirty="0" smtClean="0">
                <a:cs typeface="B Nazanin" pitchFamily="2" charset="-78"/>
              </a:rPr>
              <a:t>ارتباط غیر کلامی </a:t>
            </a:r>
          </a:p>
          <a:p>
            <a:pPr algn="r" rtl="1"/>
            <a:r>
              <a:rPr lang="fa-IR" sz="2800" dirty="0" smtClean="0">
                <a:cs typeface="B Nazanin" pitchFamily="2" charset="-78"/>
              </a:rPr>
              <a:t>حس شنوایی اخرین حسی است که از بین می رود.</a:t>
            </a:r>
          </a:p>
          <a:p>
            <a:pPr algn="r" rtl="1"/>
            <a:r>
              <a:rPr lang="fa-IR" sz="2800" dirty="0" smtClean="0">
                <a:cs typeface="B Nazanin" pitchFamily="2" charset="-78"/>
              </a:rPr>
              <a:t>تا اخرین مرحله باید استقلال بیمار را حفظ نمود</a:t>
            </a:r>
          </a:p>
          <a:p>
            <a:pPr algn="r" rtl="1"/>
            <a:r>
              <a:rPr lang="fa-IR" sz="2800" dirty="0" smtClean="0">
                <a:cs typeface="B Nazanin" pitchFamily="2" charset="-78"/>
              </a:rPr>
              <a:t>تامین نیازهای فیزیولوژیک بیمار</a:t>
            </a:r>
          </a:p>
          <a:p>
            <a:pPr algn="r" rtl="1"/>
            <a:r>
              <a:rPr lang="fa-IR" sz="2800" dirty="0" smtClean="0">
                <a:cs typeface="B Nazanin" pitchFamily="2" charset="-78"/>
              </a:rPr>
              <a:t>تامین نیاز های روحی روانی</a:t>
            </a:r>
          </a:p>
          <a:p>
            <a:pPr algn="r" rtl="1"/>
            <a:r>
              <a:rPr lang="fa-IR" sz="2800" dirty="0" smtClean="0">
                <a:cs typeface="B Nazanin" pitchFamily="2" charset="-78"/>
              </a:rPr>
              <a:t>تامین نیاز های معنوی</a:t>
            </a:r>
          </a:p>
          <a:p>
            <a:pPr algn="r" rtl="1"/>
            <a:endParaRPr lang="fa-IR" sz="2800" dirty="0" smtClean="0">
              <a:cs typeface="B Nazanin" pitchFamily="2" charset="-78"/>
            </a:endParaRPr>
          </a:p>
          <a:p>
            <a:pPr algn="r" rtl="1"/>
            <a:endParaRPr lang="fr-FR" sz="2800" dirty="0" smtClean="0">
              <a:cs typeface="B Nazanin" pitchFamily="2" charset="-78"/>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8" name="Titre 1"/>
          <p:cNvSpPr>
            <a:spLocks noGrp="1"/>
          </p:cNvSpPr>
          <p:nvPr>
            <p:ph type="title"/>
          </p:nvPr>
        </p:nvSpPr>
        <p:spPr>
          <a:xfrm>
            <a:off x="2143125" y="274638"/>
            <a:ext cx="6543675" cy="1143000"/>
          </a:xfrm>
        </p:spPr>
        <p:txBody>
          <a:bodyPr/>
          <a:lstStyle/>
          <a:p>
            <a:pPr rtl="1"/>
            <a:r>
              <a:rPr lang="fa-IR" dirty="0" smtClean="0">
                <a:cs typeface="B Nazanin" pitchFamily="2" charset="-78"/>
              </a:rPr>
              <a:t>مراقبت بعد از مرگ</a:t>
            </a:r>
            <a:endParaRPr lang="fr-FR" dirty="0" smtClean="0">
              <a:cs typeface="B Nazanin" pitchFamily="2" charset="-78"/>
            </a:endParaRPr>
          </a:p>
        </p:txBody>
      </p:sp>
      <p:sp>
        <p:nvSpPr>
          <p:cNvPr id="4099" name="Espace réservé du contenu 2"/>
          <p:cNvSpPr>
            <a:spLocks noGrp="1"/>
          </p:cNvSpPr>
          <p:nvPr>
            <p:ph idx="1"/>
          </p:nvPr>
        </p:nvSpPr>
        <p:spPr>
          <a:xfrm>
            <a:off x="2143125" y="1600200"/>
            <a:ext cx="6543675" cy="4525963"/>
          </a:xfrm>
        </p:spPr>
        <p:txBody>
          <a:bodyPr/>
          <a:lstStyle/>
          <a:p>
            <a:pPr algn="r" rtl="1"/>
            <a:r>
              <a:rPr lang="fa-IR" sz="2800" dirty="0" smtClean="0">
                <a:cs typeface="B Nazanin" pitchFamily="2" charset="-78"/>
              </a:rPr>
              <a:t>مراقبت از بدن:</a:t>
            </a:r>
          </a:p>
          <a:p>
            <a:pPr algn="r" rtl="1"/>
            <a:r>
              <a:rPr lang="fa-IR" sz="2800" dirty="0" smtClean="0">
                <a:cs typeface="B Nazanin" pitchFamily="2" charset="-78"/>
              </a:rPr>
              <a:t> وضعیت خوابیده به پشت و صاف (برای جلوگیری از رکود خون)</a:t>
            </a:r>
          </a:p>
          <a:p>
            <a:pPr algn="r" rtl="1"/>
            <a:r>
              <a:rPr lang="fa-IR" sz="2800" dirty="0" smtClean="0">
                <a:cs typeface="B Nazanin" pitchFamily="2" charset="-78"/>
              </a:rPr>
              <a:t>برداشتن وسایل متصل شده به بیمار</a:t>
            </a:r>
          </a:p>
          <a:p>
            <a:pPr algn="r" rtl="1"/>
            <a:r>
              <a:rPr lang="fa-IR" sz="2800" dirty="0" smtClean="0">
                <a:cs typeface="B Nazanin" pitchFamily="2" charset="-78"/>
              </a:rPr>
              <a:t>قرار دادن بیمار در پوشش مناسب انتقال به سردخانه</a:t>
            </a:r>
          </a:p>
          <a:p>
            <a:pPr algn="r" rtl="1"/>
            <a:r>
              <a:rPr lang="fa-IR" sz="2800" dirty="0" smtClean="0">
                <a:cs typeface="B Nazanin" pitchFamily="2" charset="-78"/>
              </a:rPr>
              <a:t>زدن برچسب اطلاعات فردی </a:t>
            </a:r>
          </a:p>
          <a:p>
            <a:pPr algn="r" rtl="1"/>
            <a:r>
              <a:rPr lang="fa-IR" sz="2800" dirty="0" smtClean="0">
                <a:cs typeface="B Nazanin" pitchFamily="2" charset="-78"/>
              </a:rPr>
              <a:t>مراقبت از خانواده: شنیدن ناراحتی و غم بیمار، فراهم کردن زمانی برای دیدن جسد توسط خانواده</a:t>
            </a:r>
          </a:p>
          <a:p>
            <a:pPr algn="r" rtl="1"/>
            <a:r>
              <a:rPr lang="fa-IR" sz="2800" dirty="0" smtClean="0">
                <a:cs typeface="B Nazanin" pitchFamily="2" charset="-78"/>
              </a:rPr>
              <a:t>دادن تسلی بیه بیمارانی که در آن اتاق بستری بوده اند.</a:t>
            </a:r>
          </a:p>
          <a:p>
            <a:pPr algn="r" rtl="1">
              <a:buNone/>
            </a:pPr>
            <a:endParaRPr lang="fa-IR" sz="2800" dirty="0" smtClean="0">
              <a:cs typeface="B Nazanin" pitchFamily="2" charset="-78"/>
            </a:endParaRPr>
          </a:p>
          <a:p>
            <a:pPr algn="r" rtl="1">
              <a:buNone/>
            </a:pPr>
            <a:endParaRPr lang="fa-IR" sz="2800" dirty="0" smtClean="0">
              <a:cs typeface="B Nazanin" pitchFamily="2" charset="-78"/>
            </a:endParaRPr>
          </a:p>
          <a:p>
            <a:pPr algn="r" rtl="1"/>
            <a:endParaRPr lang="fr-FR" sz="2800" dirty="0" smtClean="0">
              <a:cs typeface="B Nazanin" pitchFamily="2" charset="-78"/>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8" name="Titre 1"/>
          <p:cNvSpPr>
            <a:spLocks noGrp="1"/>
          </p:cNvSpPr>
          <p:nvPr>
            <p:ph type="title"/>
          </p:nvPr>
        </p:nvSpPr>
        <p:spPr>
          <a:xfrm>
            <a:off x="2143125" y="274638"/>
            <a:ext cx="6543675" cy="1143000"/>
          </a:xfrm>
        </p:spPr>
        <p:txBody>
          <a:bodyPr/>
          <a:lstStyle/>
          <a:p>
            <a:pPr algn="r" rtl="1"/>
            <a:endParaRPr lang="fr-FR" dirty="0" smtClean="0">
              <a:cs typeface="B Nazanin" pitchFamily="2" charset="-78"/>
            </a:endParaRPr>
          </a:p>
        </p:txBody>
      </p:sp>
      <p:pic>
        <p:nvPicPr>
          <p:cNvPr id="4" name="Content Placeholder 3" descr="0_413448001314712374_taknaz_ir.jpg"/>
          <p:cNvPicPr>
            <a:picLocks noGrp="1" noChangeAspect="1"/>
          </p:cNvPicPr>
          <p:nvPr>
            <p:ph idx="1"/>
          </p:nvPr>
        </p:nvPicPr>
        <p:blipFill>
          <a:blip r:embed="rId4" cstate="print"/>
          <a:stretch>
            <a:fillRect/>
          </a:stretch>
        </p:blipFill>
        <p:spPr>
          <a:xfrm>
            <a:off x="0" y="0"/>
            <a:ext cx="9144000" cy="6858000"/>
          </a:xfrm>
        </p:spPr>
      </p:pic>
      <p:sp>
        <p:nvSpPr>
          <p:cNvPr id="5" name="TextBox 4"/>
          <p:cNvSpPr txBox="1"/>
          <p:nvPr/>
        </p:nvSpPr>
        <p:spPr>
          <a:xfrm>
            <a:off x="857224" y="928670"/>
            <a:ext cx="3286148" cy="830997"/>
          </a:xfrm>
          <a:prstGeom prst="rect">
            <a:avLst/>
          </a:prstGeom>
          <a:noFill/>
        </p:spPr>
        <p:txBody>
          <a:bodyPr wrap="square" rtlCol="0">
            <a:spAutoFit/>
          </a:bodyPr>
          <a:lstStyle/>
          <a:p>
            <a:r>
              <a:rPr lang="fa-IR" sz="4800" dirty="0" smtClean="0">
                <a:solidFill>
                  <a:schemeClr val="bg1"/>
                </a:solidFill>
                <a:cs typeface="B Nazanin" pitchFamily="2" charset="-78"/>
              </a:rPr>
              <a:t>خسته نباشید</a:t>
            </a:r>
            <a:endParaRPr lang="en-US" sz="4800" dirty="0">
              <a:solidFill>
                <a:schemeClr val="bg1"/>
              </a:solidFill>
              <a:cs typeface="B Nazanin" pitchFamily="2" charset="-78"/>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106">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106</Template>
  <TotalTime>813</TotalTime>
  <Words>2396</Words>
  <Application>Microsoft Office PowerPoint</Application>
  <PresentationFormat>On-screen Show (4:3)</PresentationFormat>
  <Paragraphs>333</Paragraphs>
  <Slides>44</Slides>
  <Notes>43</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106</vt:lpstr>
      <vt:lpstr>بنام خدا</vt:lpstr>
      <vt:lpstr>واکنش بیمار به ناتوانی:</vt:lpstr>
      <vt:lpstr>تیم توانبخشی</vt:lpstr>
      <vt:lpstr>حیطه های توانبخشی</vt:lpstr>
      <vt:lpstr>PowerPoint Presentation</vt:lpstr>
      <vt:lpstr>PowerPoint Presentation</vt:lpstr>
      <vt:lpstr>PowerPoint Presentation</vt:lpstr>
      <vt:lpstr>PowerPoint Presentation</vt:lpstr>
      <vt:lpstr>فرایند های پرستاری در بیمار دچار ناتوانی در مراقبت از خود در انجام فعالیت های روزمره زندگی</vt:lpstr>
      <vt:lpstr>فرایند پرستاری در بیمار با اختلال حرکتی</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اختلال در تمامیت پوست</vt:lpstr>
      <vt:lpstr>PowerPoint Presentation</vt:lpstr>
      <vt:lpstr>PowerPoint Presentation</vt:lpstr>
      <vt:lpstr>PowerPoint Presentation</vt:lpstr>
      <vt:lpstr>مداخلات پرستاری</vt:lpstr>
      <vt:lpstr>PowerPoint Presentation</vt:lpstr>
      <vt:lpstr>PowerPoint Presentation</vt:lpstr>
      <vt:lpstr>PowerPoint Presentation</vt:lpstr>
      <vt:lpstr>PowerPoint Presentation</vt:lpstr>
      <vt:lpstr>اختلال الگوی دفع ادراری</vt:lpstr>
      <vt:lpstr>مداخلات در بهبود کنترل ادراری</vt:lpstr>
      <vt:lpstr>افزایش کنترل مدفوع</vt:lpstr>
      <vt:lpstr>پیشگیری از یبوست</vt:lpstr>
      <vt:lpstr>مرگ و رویارویی با آن</vt:lpstr>
      <vt:lpstr>فقدان </vt:lpstr>
      <vt:lpstr>غم و اندوه</vt:lpstr>
      <vt:lpstr>PowerPoint Presentation</vt:lpstr>
      <vt:lpstr>مرگ</vt:lpstr>
      <vt:lpstr>واکنش به مرگ</vt:lpstr>
      <vt:lpstr>PowerPoint Presentation</vt:lpstr>
      <vt:lpstr>PowerPoint Presentation</vt:lpstr>
      <vt:lpstr>عملکرد پرستاران</vt:lpstr>
      <vt:lpstr>PowerPoint Presentation</vt:lpstr>
      <vt:lpstr>مراقبت بعد از مرگ</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NAME</dc:title>
  <dc:creator>a</dc:creator>
  <cp:lastModifiedBy>Windows User</cp:lastModifiedBy>
  <cp:revision>73</cp:revision>
  <dcterms:created xsi:type="dcterms:W3CDTF">2013-05-19T12:02:10Z</dcterms:created>
  <dcterms:modified xsi:type="dcterms:W3CDTF">2020-04-28T18:02:40Z</dcterms:modified>
</cp:coreProperties>
</file>