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30"/>
  </p:notes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81" r:id="rId19"/>
    <p:sldId id="282" r:id="rId20"/>
    <p:sldId id="283" r:id="rId21"/>
    <p:sldId id="284" r:id="rId22"/>
    <p:sldId id="285" r:id="rId23"/>
    <p:sldId id="286" r:id="rId24"/>
    <p:sldId id="287" r:id="rId25"/>
    <p:sldId id="288" r:id="rId26"/>
    <p:sldId id="289" r:id="rId27"/>
    <p:sldId id="290" r:id="rId28"/>
    <p:sldId id="291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00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A503B1-877B-4EDD-9D84-D9E9D9A4CF82}" type="datetimeFigureOut">
              <a:rPr lang="en-US" smtClean="0"/>
              <a:pPr/>
              <a:t>8/13/2023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8CABCA-2307-49C0-A27C-C2F944C87E5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8164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6ED798A9-9B24-44B3-8F7A-CBCE2D0C4DE8}" type="datetimeFigureOut">
              <a:rPr lang="en-US" smtClean="0"/>
              <a:pPr/>
              <a:t>8/13/2023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E2B7C4F-FCF1-4892-BE53-C49088C28A6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6ED798A9-9B24-44B3-8F7A-CBCE2D0C4DE8}" type="datetimeFigureOut">
              <a:rPr lang="en-US" smtClean="0"/>
              <a:pPr/>
              <a:t>8/13/2023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E2B7C4F-FCF1-4892-BE53-C49088C28A6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6ED798A9-9B24-44B3-8F7A-CBCE2D0C4DE8}" type="datetimeFigureOut">
              <a:rPr lang="en-US" smtClean="0"/>
              <a:pPr/>
              <a:t>8/13/2023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E2B7C4F-FCF1-4892-BE53-C49088C28A6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798A9-9B24-44B3-8F7A-CBCE2D0C4DE8}" type="datetimeFigureOut">
              <a:rPr lang="en-US" smtClean="0"/>
              <a:pPr/>
              <a:t>8/13/2023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7C4F-FCF1-4892-BE53-C49088C28A6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798A9-9B24-44B3-8F7A-CBCE2D0C4DE8}" type="datetimeFigureOut">
              <a:rPr lang="en-US" smtClean="0"/>
              <a:pPr/>
              <a:t>8/13/2023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7C4F-FCF1-4892-BE53-C49088C28A6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ED798A9-9B24-44B3-8F7A-CBCE2D0C4DE8}" type="datetimeFigureOut">
              <a:rPr lang="en-US" smtClean="0"/>
              <a:pPr/>
              <a:t>8/13/2023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E2B7C4F-FCF1-4892-BE53-C49088C28A6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798A9-9B24-44B3-8F7A-CBCE2D0C4DE8}" type="datetimeFigureOut">
              <a:rPr lang="en-US" smtClean="0"/>
              <a:pPr/>
              <a:t>8/13/2023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7C4F-FCF1-4892-BE53-C49088C28A6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6ED798A9-9B24-44B3-8F7A-CBCE2D0C4DE8}" type="datetimeFigureOut">
              <a:rPr lang="en-US" smtClean="0"/>
              <a:pPr/>
              <a:t>8/13/2023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E2B7C4F-FCF1-4892-BE53-C49088C28A6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ED798A9-9B24-44B3-8F7A-CBCE2D0C4DE8}" type="datetimeFigureOut">
              <a:rPr lang="en-US" smtClean="0"/>
              <a:pPr/>
              <a:t>8/13/2023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E2B7C4F-FCF1-4892-BE53-C49088C28A6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798A9-9B24-44B3-8F7A-CBCE2D0C4DE8}" type="datetimeFigureOut">
              <a:rPr lang="en-US" smtClean="0"/>
              <a:pPr/>
              <a:t>8/13/2023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7C4F-FCF1-4892-BE53-C49088C28A6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798A9-9B24-44B3-8F7A-CBCE2D0C4DE8}" type="datetimeFigureOut">
              <a:rPr lang="en-US" smtClean="0"/>
              <a:pPr/>
              <a:t>8/13/2023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7C4F-FCF1-4892-BE53-C49088C28A6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6ED798A9-9B24-44B3-8F7A-CBCE2D0C4DE8}" type="datetimeFigureOut">
              <a:rPr lang="en-US" smtClean="0"/>
              <a:pPr/>
              <a:t>8/13/2023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E2B7C4F-FCF1-4892-BE53-C49088C28A6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57400" y="1219200"/>
            <a:ext cx="6172200" cy="1894362"/>
          </a:xfrm>
        </p:spPr>
        <p:txBody>
          <a:bodyPr/>
          <a:lstStyle/>
          <a:p>
            <a:r>
              <a:rPr lang="fa-IR" dirty="0" smtClean="0"/>
              <a:t>واژه های متداول در اپیدمیولوژی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848600" cy="4873752"/>
          </a:xfrm>
        </p:spPr>
        <p:txBody>
          <a:bodyPr/>
          <a:lstStyle/>
          <a:p>
            <a:pPr algn="just" rtl="1"/>
            <a:r>
              <a:rPr lang="fa-IR" b="1" dirty="0" smtClean="0">
                <a:cs typeface="B Nazanin" pitchFamily="2" charset="-78"/>
              </a:rPr>
              <a:t>عفونت </a:t>
            </a:r>
            <a:r>
              <a:rPr lang="en-US" b="1" dirty="0" smtClean="0">
                <a:cs typeface="B Nazanin" pitchFamily="2" charset="-78"/>
              </a:rPr>
              <a:t>Infection</a:t>
            </a:r>
          </a:p>
          <a:p>
            <a:pPr algn="just" rtl="1">
              <a:buNone/>
            </a:pPr>
            <a:r>
              <a:rPr lang="fa-IR" dirty="0" smtClean="0">
                <a:cs typeface="B Nazanin" pitchFamily="2" charset="-78"/>
              </a:rPr>
              <a:t>ورود وگسترش و یا تکثير عامل عفونی بيماریزا دربدن انسان یا حيوان</a:t>
            </a:r>
          </a:p>
          <a:p>
            <a:pPr algn="just" rtl="1">
              <a:buNone/>
            </a:pPr>
            <a:endParaRPr lang="fa-IR" dirty="0" smtClean="0">
              <a:cs typeface="B Nazanin" pitchFamily="2" charset="-78"/>
            </a:endParaRPr>
          </a:p>
          <a:p>
            <a:pPr algn="just" rtl="1"/>
            <a:r>
              <a:rPr lang="fa-IR" b="1" dirty="0" smtClean="0">
                <a:cs typeface="B Nazanin" pitchFamily="2" charset="-78"/>
              </a:rPr>
              <a:t>شپشک زدگی یا انگل زدگی </a:t>
            </a:r>
            <a:r>
              <a:rPr lang="en-US" b="1" dirty="0" smtClean="0">
                <a:cs typeface="B Nazanin" pitchFamily="2" charset="-78"/>
              </a:rPr>
              <a:t>Infestation </a:t>
            </a:r>
            <a:endParaRPr lang="fa-IR" b="1" dirty="0" smtClean="0">
              <a:cs typeface="B Nazanin" pitchFamily="2" charset="-78"/>
            </a:endParaRPr>
          </a:p>
          <a:p>
            <a:pPr algn="just" rtl="1">
              <a:buNone/>
            </a:pPr>
            <a:r>
              <a:rPr lang="fa-IR" b="1" dirty="0" smtClean="0">
                <a:cs typeface="B Nazanin" pitchFamily="2" charset="-78"/>
              </a:rPr>
              <a:t>رشد و تکثير عوامل بيماری زا</a:t>
            </a:r>
            <a:r>
              <a:rPr lang="fa-IR" dirty="0" smtClean="0">
                <a:cs typeface="B Nazanin" pitchFamily="2" charset="-78"/>
              </a:rPr>
              <a:t>در سطح بدن (به جای درون بدن) مثل شپش تن</a:t>
            </a:r>
          </a:p>
          <a:p>
            <a:pPr algn="just" rtl="1">
              <a:buNone/>
            </a:pPr>
            <a:endParaRPr lang="fa-IR" b="1" dirty="0" smtClean="0">
              <a:cs typeface="B Nazanin" pitchFamily="2" charset="-78"/>
            </a:endParaRPr>
          </a:p>
          <a:p>
            <a:pPr algn="just" rtl="1"/>
            <a:r>
              <a:rPr lang="fa-IR" b="1" dirty="0" smtClean="0">
                <a:cs typeface="B Nazanin" pitchFamily="2" charset="-78"/>
              </a:rPr>
              <a:t>آلودگی </a:t>
            </a:r>
            <a:r>
              <a:rPr lang="en-US" b="1" dirty="0" smtClean="0">
                <a:cs typeface="B Nazanin" pitchFamily="2" charset="-78"/>
              </a:rPr>
              <a:t>Contamination </a:t>
            </a:r>
            <a:endParaRPr lang="fa-IR" b="1" dirty="0" smtClean="0">
              <a:cs typeface="B Nazanin" pitchFamily="2" charset="-78"/>
            </a:endParaRPr>
          </a:p>
          <a:p>
            <a:pPr algn="r" rtl="1">
              <a:buNone/>
            </a:pPr>
            <a:r>
              <a:rPr lang="fa-IR" dirty="0" smtClean="0">
                <a:cs typeface="B Nazanin" pitchFamily="2" charset="-78"/>
              </a:rPr>
              <a:t>وجود عامل بيماریزای عفونی بر سطح بدن،لباس،اسباب بازی،بسترخواب،لوازم جراحی یا دیگرلوازم بيجان یابر روی مواد از جمله آب،شير ،خوراک راآلودگی ميکروبی نامند</a:t>
            </a:r>
            <a:endParaRPr lang="en-US" dirty="0" smtClean="0">
              <a:cs typeface="B Nazanin" pitchFamily="2" charset="-78"/>
            </a:endParaRPr>
          </a:p>
          <a:p>
            <a:pPr algn="just" rtl="1">
              <a:buNone/>
            </a:pPr>
            <a:endParaRPr lang="fa-IR" b="1" dirty="0" smtClean="0">
              <a:cs typeface="B Nazanin" pitchFamily="2" charset="-78"/>
            </a:endParaRPr>
          </a:p>
          <a:p>
            <a:pPr algn="just" rtl="1"/>
            <a:endParaRPr lang="fa-IR" dirty="0" smtClean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algn="r" rtl="1"/>
            <a:r>
              <a:rPr lang="fa-IR" b="1" dirty="0" smtClean="0">
                <a:cs typeface="B Nazanin" pitchFamily="2" charset="-78"/>
              </a:rPr>
              <a:t>بیماری واگیردار یا مسری </a:t>
            </a:r>
            <a:r>
              <a:rPr lang="en-US" b="1" dirty="0" smtClean="0">
                <a:cs typeface="B Nazanin" pitchFamily="2" charset="-78"/>
              </a:rPr>
              <a:t>Contagious Disease</a:t>
            </a:r>
            <a:endParaRPr lang="fa-IR" b="1" dirty="0" smtClean="0">
              <a:cs typeface="B Nazanin" pitchFamily="2" charset="-78"/>
            </a:endParaRPr>
          </a:p>
          <a:p>
            <a:pPr algn="r" rtl="1"/>
            <a:r>
              <a:rPr lang="fa-IR" dirty="0" smtClean="0">
                <a:cs typeface="B Nazanin" pitchFamily="2" charset="-78"/>
              </a:rPr>
              <a:t>بیماری است که در نتیجه تماس به دیگری منتقل می شود. </a:t>
            </a:r>
          </a:p>
          <a:p>
            <a:pPr algn="r" rtl="1"/>
            <a:endParaRPr lang="en-US" dirty="0" smtClean="0">
              <a:cs typeface="B Nazanin" pitchFamily="2" charset="-78"/>
            </a:endParaRPr>
          </a:p>
          <a:p>
            <a:pPr algn="r" rtl="1">
              <a:buNone/>
            </a:pPr>
            <a:r>
              <a:rPr lang="fa-IR" b="1" dirty="0" smtClean="0">
                <a:cs typeface="B Nazanin" pitchFamily="2" charset="-78"/>
              </a:rPr>
              <a:t>بیماری عفونی </a:t>
            </a:r>
            <a:r>
              <a:rPr lang="en-US" b="1" dirty="0" smtClean="0">
                <a:cs typeface="B Nazanin" pitchFamily="2" charset="-78"/>
              </a:rPr>
              <a:t>Infectious Disease</a:t>
            </a:r>
          </a:p>
          <a:p>
            <a:pPr algn="r" rtl="1"/>
            <a:r>
              <a:rPr lang="fa-IR" dirty="0" smtClean="0">
                <a:cs typeface="B Nazanin" pitchFamily="2" charset="-78"/>
              </a:rPr>
              <a:t>تظاهرات بالینی ناشی از یک عفونت در انسان یا جانوران را بیماری عفونی می نامند.</a:t>
            </a:r>
          </a:p>
          <a:p>
            <a:pPr algn="r" rtl="1"/>
            <a:endParaRPr lang="fa-IR" dirty="0" smtClean="0">
              <a:cs typeface="B Nazanin" pitchFamily="2" charset="-78"/>
            </a:endParaRPr>
          </a:p>
          <a:p>
            <a:pPr algn="r">
              <a:buNone/>
            </a:pPr>
            <a:r>
              <a:rPr lang="fa-IR" b="1" dirty="0" smtClean="0">
                <a:cs typeface="B Nazanin" pitchFamily="2" charset="-78"/>
              </a:rPr>
              <a:t>عامل بیماریزا </a:t>
            </a:r>
            <a:r>
              <a:rPr lang="en-US" b="1" dirty="0" smtClean="0">
                <a:cs typeface="B Nazanin" pitchFamily="2" charset="-78"/>
              </a:rPr>
              <a:t>Agent</a:t>
            </a:r>
            <a:r>
              <a:rPr lang="fa-IR" b="1" dirty="0" smtClean="0">
                <a:cs typeface="B Nazanin" pitchFamily="2" charset="-78"/>
              </a:rPr>
              <a:t> </a:t>
            </a:r>
            <a:r>
              <a:rPr lang="en-US" b="1" dirty="0" smtClean="0">
                <a:cs typeface="B Nazanin" pitchFamily="2" charset="-78"/>
              </a:rPr>
              <a:t>of</a:t>
            </a:r>
            <a:r>
              <a:rPr lang="fa-IR" b="1" dirty="0" smtClean="0">
                <a:cs typeface="B Nazanin" pitchFamily="2" charset="-78"/>
              </a:rPr>
              <a:t> </a:t>
            </a:r>
            <a:r>
              <a:rPr lang="en-US" b="1" dirty="0" smtClean="0">
                <a:cs typeface="B Nazanin" pitchFamily="2" charset="-78"/>
              </a:rPr>
              <a:t>disease</a:t>
            </a:r>
          </a:p>
          <a:p>
            <a:pPr algn="r" rtl="1">
              <a:buNone/>
            </a:pPr>
            <a:r>
              <a:rPr lang="fa-IR" dirty="0" smtClean="0">
                <a:cs typeface="B Nazanin" pitchFamily="2" charset="-78"/>
              </a:rPr>
              <a:t>ماده شيميایی یا نوعی از تشعشعات که وجود یا افزایش و یا کاهش نسبی اش برای وقوع یک بيماری ضرورت داشته باشد.</a:t>
            </a:r>
          </a:p>
          <a:p>
            <a:pPr algn="r" rtl="1">
              <a:buNone/>
            </a:pPr>
            <a:endParaRPr lang="fa-IR" dirty="0" smtClean="0">
              <a:cs typeface="B Nazanin" pitchFamily="2" charset="-78"/>
            </a:endParaRPr>
          </a:p>
          <a:p>
            <a:pPr algn="r" rtl="1"/>
            <a:r>
              <a:rPr lang="fa-IR" b="1" dirty="0" smtClean="0">
                <a:cs typeface="B Nazanin" pitchFamily="2" charset="-78"/>
              </a:rPr>
              <a:t>میزبان </a:t>
            </a:r>
            <a:r>
              <a:rPr lang="en-US" b="1" dirty="0" smtClean="0">
                <a:cs typeface="B Nazanin" pitchFamily="2" charset="-78"/>
              </a:rPr>
              <a:t>Host </a:t>
            </a:r>
          </a:p>
          <a:p>
            <a:pPr algn="r" rtl="1">
              <a:buNone/>
            </a:pPr>
            <a:r>
              <a:rPr lang="fa-IR" dirty="0" smtClean="0">
                <a:cs typeface="B Nazanin" pitchFamily="2" charset="-78"/>
              </a:rPr>
              <a:t>انسان یا حيوان که جایی برای جایگزینی یا ادامه زندگی عامل بيماریزای عفونی بصورت طبيعی با شد</a:t>
            </a:r>
            <a:endParaRPr lang="en-US" dirty="0" smtClean="0">
              <a:cs typeface="B Nazanin" pitchFamily="2" charset="-78"/>
            </a:endParaRPr>
          </a:p>
          <a:p>
            <a:pPr algn="r" rtl="1"/>
            <a:endParaRPr lang="fa-IR" dirty="0" smtClean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algn="r" rtl="1"/>
            <a:r>
              <a:rPr lang="fa-IR" b="1" dirty="0" smtClean="0"/>
              <a:t>بیماری بومی </a:t>
            </a:r>
            <a:r>
              <a:rPr lang="en-US" b="1" dirty="0" smtClean="0"/>
              <a:t>Endemic</a:t>
            </a:r>
          </a:p>
          <a:p>
            <a:pPr algn="r" rtl="1">
              <a:buNone/>
            </a:pPr>
            <a:r>
              <a:rPr lang="fa-IR" dirty="0" smtClean="0"/>
              <a:t>بيماری یا عامل بيماریزایی که بطور پایداردر یک منطقه جغرافيایی یاگروه جمعيتی وجود داشته باشد بدون آنکه از خارج به آن واردشده باشد.</a:t>
            </a:r>
          </a:p>
          <a:p>
            <a:pPr algn="r" rtl="1">
              <a:buNone/>
            </a:pPr>
            <a:endParaRPr lang="fa-IR" dirty="0" smtClean="0"/>
          </a:p>
          <a:p>
            <a:pPr algn="r" rtl="1"/>
            <a:r>
              <a:rPr lang="fa-IR" b="1" dirty="0" smtClean="0"/>
              <a:t>همه گیری </a:t>
            </a:r>
            <a:r>
              <a:rPr lang="en-US" b="1" dirty="0" smtClean="0"/>
              <a:t>Epidemic</a:t>
            </a:r>
          </a:p>
          <a:p>
            <a:pPr algn="r" rtl="1">
              <a:buNone/>
            </a:pPr>
            <a:r>
              <a:rPr lang="fa-IR" dirty="0" smtClean="0"/>
              <a:t>بروز غيرمعمول بيماری در یک جامعه یا منطقه یا رویداد غيرمعمول ورفتارهای ویژه مرتبط با سلامتی یا دیگروقایع مرتبط با بهداشت که آشکارا بيش از رویداد پيش بينی شده باشد.</a:t>
            </a:r>
          </a:p>
          <a:p>
            <a:pPr algn="r" rtl="1"/>
            <a:endParaRPr lang="fa-IR" dirty="0" smtClean="0"/>
          </a:p>
          <a:p>
            <a:pPr algn="r" rtl="1"/>
            <a:r>
              <a:rPr lang="fa-IR" b="1" dirty="0" smtClean="0"/>
              <a:t>تک گیر </a:t>
            </a:r>
            <a:r>
              <a:rPr lang="en-US" b="1" dirty="0" smtClean="0"/>
              <a:t>Sporadic</a:t>
            </a:r>
          </a:p>
          <a:p>
            <a:pPr algn="r" rtl="1">
              <a:buNone/>
            </a:pPr>
            <a:r>
              <a:rPr lang="fa-IR" dirty="0" smtClean="0"/>
              <a:t>به معنی پراکندگی است، یعنی موارد بيماری بطور نامنظم وگاه وبيگاه پراکنده ومعمولآبصورت نادر بروز ميکند.</a:t>
            </a:r>
            <a:endParaRPr lang="en-US" dirty="0" smtClean="0"/>
          </a:p>
          <a:p>
            <a:pPr algn="r" rtl="1"/>
            <a:endParaRPr lang="fa-IR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b="1" dirty="0" smtClean="0"/>
              <a:t>عالمگیر </a:t>
            </a:r>
            <a:r>
              <a:rPr lang="en-US" b="1" dirty="0" smtClean="0"/>
              <a:t>Pandemic</a:t>
            </a:r>
          </a:p>
          <a:p>
            <a:pPr algn="r" rtl="1">
              <a:buNone/>
            </a:pPr>
            <a:r>
              <a:rPr lang="fa-IR" dirty="0" smtClean="0"/>
              <a:t>بيماری همه گير است که بطور معمول نسبت بزرگی ازجمعيت را دچار ميکند ودریک منطقه جغرافيایی گسترده مانند بخشی از یک کشور یا یک قاره جهان روی ميدهد.</a:t>
            </a:r>
          </a:p>
          <a:p>
            <a:pPr algn="r" rtl="1"/>
            <a:endParaRPr lang="fa-IR" dirty="0" smtClean="0"/>
          </a:p>
          <a:p>
            <a:pPr algn="r" rtl="1">
              <a:buNone/>
            </a:pPr>
            <a:endParaRPr lang="en-US" dirty="0" smtClean="0"/>
          </a:p>
          <a:p>
            <a:pPr algn="r" rtl="1"/>
            <a:r>
              <a:rPr lang="fa-IR" b="1" dirty="0" smtClean="0"/>
              <a:t> بیماری تمام بومی  </a:t>
            </a:r>
            <a:r>
              <a:rPr lang="en-US" b="1" dirty="0" smtClean="0"/>
              <a:t>HoloEndemicDisease</a:t>
            </a:r>
          </a:p>
          <a:p>
            <a:pPr algn="r" rtl="1"/>
            <a:r>
              <a:rPr lang="fa-IR" dirty="0" smtClean="0">
                <a:cs typeface="B Nazanin" pitchFamily="2" charset="-78"/>
              </a:rPr>
              <a:t>بيماری ای که در سال های نخست زندگی از شيوع بالایی برخوردار است(کودکان رابيشتر مبتلا می کند) و در بالغين به نوعی حالت تعادل می رسد و در نتيجه شيوعش دربالغين نسبت به کودکان کمتر است گفته می شود. مانند مالاریا که در بسياری ازجوامع یک بيماری تمام بومی است.</a:t>
            </a:r>
            <a:endParaRPr lang="en-US" dirty="0" smtClean="0">
              <a:cs typeface="B Nazanin" pitchFamily="2" charset="-78"/>
            </a:endParaRPr>
          </a:p>
          <a:p>
            <a:pPr algn="r" rtl="1"/>
            <a:endParaRPr lang="fa-IR" dirty="0" smtClean="0"/>
          </a:p>
          <a:p>
            <a:pPr algn="r" rtl="1"/>
            <a:endParaRPr lang="fa-IR" dirty="0" smtClean="0"/>
          </a:p>
          <a:p>
            <a:pPr algn="r" rtl="1"/>
            <a:endParaRPr lang="fa-IR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algn="r"/>
            <a:r>
              <a:rPr lang="fa-IR" b="1" dirty="0" smtClean="0"/>
              <a:t>بیماری فرابومی </a:t>
            </a:r>
            <a:r>
              <a:rPr lang="en-US" b="1" dirty="0" smtClean="0"/>
              <a:t>Hyper</a:t>
            </a:r>
            <a:r>
              <a:rPr lang="fa-IR" b="1" dirty="0" smtClean="0"/>
              <a:t> </a:t>
            </a:r>
            <a:r>
              <a:rPr lang="en-US" b="1" dirty="0" smtClean="0"/>
              <a:t>Endemic</a:t>
            </a:r>
            <a:r>
              <a:rPr lang="fa-IR" b="1" dirty="0" smtClean="0"/>
              <a:t> </a:t>
            </a:r>
            <a:r>
              <a:rPr lang="en-US" b="1" dirty="0" smtClean="0"/>
              <a:t>Disease</a:t>
            </a:r>
          </a:p>
          <a:p>
            <a:pPr algn="r" rtl="1">
              <a:buNone/>
            </a:pPr>
            <a:r>
              <a:rPr lang="fa-IR" dirty="0" smtClean="0">
                <a:cs typeface="B Nazanin" pitchFamily="2" charset="-78"/>
              </a:rPr>
              <a:t>بيماری که به صورت مداوم با بروز و شيوع بالا در منطقه وجود داشته</a:t>
            </a:r>
            <a:r>
              <a:rPr lang="en-US" dirty="0" smtClean="0">
                <a:cs typeface="B Nazanin" pitchFamily="2" charset="-78"/>
              </a:rPr>
              <a:t> </a:t>
            </a:r>
            <a:r>
              <a:rPr lang="fa-IR" dirty="0" smtClean="0">
                <a:cs typeface="B Nazanin" pitchFamily="2" charset="-78"/>
              </a:rPr>
              <a:t>باشد و تقریبا همگان در همه سنين به نسبت مساوی به آن مبتلاهستند گویند.</a:t>
            </a:r>
          </a:p>
          <a:p>
            <a:pPr algn="r" rtl="1">
              <a:buNone/>
            </a:pPr>
            <a:endParaRPr lang="fa-IR" dirty="0" smtClean="0"/>
          </a:p>
          <a:p>
            <a:pPr algn="r" rtl="1"/>
            <a:r>
              <a:rPr lang="fa-IR" b="1" dirty="0" smtClean="0"/>
              <a:t>همه گیری حیوانی </a:t>
            </a:r>
            <a:r>
              <a:rPr lang="en-US" b="1" dirty="0" smtClean="0"/>
              <a:t>Epizootic </a:t>
            </a:r>
            <a:endParaRPr lang="fa-IR" b="1" dirty="0" smtClean="0"/>
          </a:p>
          <a:p>
            <a:pPr algn="r" rtl="1">
              <a:buNone/>
            </a:pPr>
            <a:r>
              <a:rPr lang="fa-IR" dirty="0" smtClean="0">
                <a:cs typeface="B Nazanin" pitchFamily="2" charset="-78"/>
              </a:rPr>
              <a:t>همه گيری یک بيماری در بين حيوانات</a:t>
            </a:r>
          </a:p>
          <a:p>
            <a:pPr algn="r" rtl="1">
              <a:buNone/>
            </a:pPr>
            <a:endParaRPr lang="fa-IR" dirty="0" smtClean="0">
              <a:cs typeface="B Nazanin" pitchFamily="2" charset="-78"/>
            </a:endParaRPr>
          </a:p>
          <a:p>
            <a:pPr algn="r" rtl="1"/>
            <a:r>
              <a:rPr lang="fa-IR" b="1" dirty="0" smtClean="0"/>
              <a:t>بیماریهای مشترک انسان ودام </a:t>
            </a:r>
            <a:r>
              <a:rPr lang="en-US" b="1" dirty="0" err="1" smtClean="0"/>
              <a:t>Zoonoses</a:t>
            </a:r>
            <a:endParaRPr lang="en-US" b="1" dirty="0" smtClean="0"/>
          </a:p>
          <a:p>
            <a:pPr algn="r" rtl="1">
              <a:buNone/>
            </a:pPr>
            <a:r>
              <a:rPr lang="fa-IR" dirty="0" smtClean="0">
                <a:cs typeface="B Nazanin" pitchFamily="2" charset="-78"/>
              </a:rPr>
              <a:t>یک عفونت یا بيماری عفونی که در شرایط طبيعی ميتواند از جانور مهره داربه انسان انتقال یابد.</a:t>
            </a:r>
          </a:p>
          <a:p>
            <a:pPr algn="r" rtl="1"/>
            <a:endParaRPr lang="fa-IR" dirty="0" smtClean="0">
              <a:cs typeface="B Nazanin" pitchFamily="2" charset="-78"/>
            </a:endParaRPr>
          </a:p>
          <a:p>
            <a:pPr algn="r" rtl="1"/>
            <a:r>
              <a:rPr lang="fa-IR" b="1" dirty="0" smtClean="0"/>
              <a:t>ریشه کنی </a:t>
            </a:r>
            <a:r>
              <a:rPr lang="en-US" b="1" dirty="0" smtClean="0"/>
              <a:t>Eradication</a:t>
            </a:r>
          </a:p>
          <a:p>
            <a:pPr algn="r" rtl="1">
              <a:buNone/>
            </a:pPr>
            <a:r>
              <a:rPr lang="fa-IR" dirty="0" smtClean="0">
                <a:cs typeface="B Nazanin" pitchFamily="2" charset="-78"/>
              </a:rPr>
              <a:t>قطع انتقال عفونت یا پایان دادن به زندگی عامل بيماریزا از طریق مراقبت ومحصور کردن بيماری راگویند.</a:t>
            </a:r>
            <a:endParaRPr lang="en-US" dirty="0" smtClean="0">
              <a:cs typeface="B Nazanin" pitchFamily="2" charset="-78"/>
            </a:endParaRPr>
          </a:p>
          <a:p>
            <a:pPr algn="r" rtl="1"/>
            <a:endParaRPr lang="fa-IR" dirty="0" smtClean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اگر حضور یک عامل برای بروز بيماری ضروری باشد=عامل بيماریزا= </a:t>
            </a:r>
            <a:r>
              <a:rPr lang="en-US" dirty="0" smtClean="0"/>
              <a:t>Agent</a:t>
            </a:r>
            <a:endParaRPr lang="fa-IR" dirty="0" smtClean="0"/>
          </a:p>
          <a:p>
            <a:pPr algn="r" rtl="1"/>
            <a:endParaRPr lang="en-US" dirty="0" smtClean="0"/>
          </a:p>
          <a:p>
            <a:pPr algn="r" rtl="1"/>
            <a:endParaRPr lang="fa-IR" dirty="0" smtClean="0"/>
          </a:p>
          <a:p>
            <a:pPr algn="r" rtl="1">
              <a:buFont typeface="Wingdings" pitchFamily="2" charset="2"/>
              <a:buChar char="q"/>
            </a:pPr>
            <a:r>
              <a:rPr lang="fa-IR" dirty="0" smtClean="0"/>
              <a:t>نگرش اکولوژیک: </a:t>
            </a:r>
            <a:r>
              <a:rPr lang="en-US" dirty="0" smtClean="0"/>
              <a:t>Agent </a:t>
            </a:r>
            <a:r>
              <a:rPr lang="fa-IR" dirty="0" smtClean="0"/>
              <a:t>در ایجاد بيماری لازم ولی ناکافی است.</a:t>
            </a:r>
          </a:p>
          <a:p>
            <a:pPr algn="r" rtl="1">
              <a:buFont typeface="Wingdings" pitchFamily="2" charset="2"/>
              <a:buChar char="q"/>
            </a:pPr>
            <a:r>
              <a:rPr lang="fa-IR" dirty="0" smtClean="0"/>
              <a:t>چون برای بروز بيماری شرایط مناسبی باید در محيط و ميزبان باشد.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algn="r" rtl="1">
              <a:buNone/>
            </a:pPr>
            <a:r>
              <a:rPr lang="fa-IR" dirty="0" smtClean="0"/>
              <a:t>-عوامل ميزبان(داخلی-ذاتی </a:t>
            </a:r>
            <a:r>
              <a:rPr lang="en-US" dirty="0" smtClean="0"/>
              <a:t>( </a:t>
            </a:r>
            <a:endParaRPr lang="fa-IR" dirty="0" smtClean="0"/>
          </a:p>
          <a:p>
            <a:pPr algn="r" rtl="1">
              <a:buNone/>
            </a:pPr>
            <a:r>
              <a:rPr lang="fa-IR" dirty="0" smtClean="0"/>
              <a:t>بر آمادگی</a:t>
            </a:r>
            <a:r>
              <a:rPr lang="en-US" dirty="0" smtClean="0"/>
              <a:t> </a:t>
            </a:r>
            <a:r>
              <a:rPr lang="fa-IR" dirty="0" smtClean="0"/>
              <a:t>شخص در مقابل بيماری اثر می گذارند.</a:t>
            </a:r>
          </a:p>
          <a:p>
            <a:pPr algn="r" rtl="1"/>
            <a:endParaRPr lang="fa-IR" dirty="0" smtClean="0"/>
          </a:p>
          <a:p>
            <a:pPr algn="r" rtl="1">
              <a:buNone/>
            </a:pPr>
            <a:r>
              <a:rPr lang="fa-IR" dirty="0" smtClean="0"/>
              <a:t>-عوامل محيط(خارجی)</a:t>
            </a:r>
          </a:p>
          <a:p>
            <a:pPr algn="r" rtl="1">
              <a:buNone/>
            </a:pPr>
            <a:r>
              <a:rPr lang="fa-IR" dirty="0" smtClean="0"/>
              <a:t>روی چگونگی تماس</a:t>
            </a:r>
            <a:r>
              <a:rPr lang="en-US" dirty="0" smtClean="0"/>
              <a:t> </a:t>
            </a:r>
            <a:r>
              <a:rPr lang="fa-IR" dirty="0" smtClean="0"/>
              <a:t>شخص با عامل بيماریزا اثر می گذارند.</a:t>
            </a:r>
            <a:endParaRPr lang="en-US" dirty="0" smtClean="0"/>
          </a:p>
          <a:p>
            <a:pPr algn="r" rtl="1">
              <a:buNone/>
            </a:pPr>
            <a:r>
              <a:rPr lang="fa-IR" dirty="0" smtClean="0"/>
              <a:t>- بيولوژیک(زیستی)</a:t>
            </a:r>
          </a:p>
          <a:p>
            <a:pPr algn="r" rtl="1">
              <a:buNone/>
            </a:pPr>
            <a:r>
              <a:rPr lang="fa-IR" dirty="0" smtClean="0"/>
              <a:t>- فيزیکی-شيميایی</a:t>
            </a:r>
          </a:p>
          <a:p>
            <a:pPr algn="r" rtl="1">
              <a:buNone/>
            </a:pPr>
            <a:r>
              <a:rPr lang="fa-IR" dirty="0" smtClean="0"/>
              <a:t>– اجتماعی</a:t>
            </a:r>
          </a:p>
          <a:p>
            <a:pPr algn="r" rtl="1">
              <a:buNone/>
            </a:pPr>
            <a:endParaRPr lang="fa-IR" dirty="0" smtClean="0"/>
          </a:p>
          <a:p>
            <a:pPr algn="r" rtl="1"/>
            <a:endParaRPr lang="fa-IR" dirty="0" smtClean="0"/>
          </a:p>
          <a:p>
            <a:pPr algn="r" rtl="1"/>
            <a:r>
              <a:rPr lang="fa-IR" dirty="0" smtClean="0">
                <a:solidFill>
                  <a:srgbClr val="FF0000"/>
                </a:solidFill>
              </a:rPr>
              <a:t>بروز یا عدم بروز بيماری به اثرات متقابل عوامل داخلی و خارجی مربوط است.</a:t>
            </a:r>
            <a:endParaRPr lang="en-US" dirty="0" smtClean="0">
              <a:solidFill>
                <a:srgbClr val="FF0000"/>
              </a:solidFill>
            </a:endParaRPr>
          </a:p>
          <a:p>
            <a:pPr algn="r" rtl="1"/>
            <a:endParaRPr lang="fa-IR" dirty="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2800" dirty="0" smtClean="0"/>
              <a:t>مهم ترین عوامل میزبان (شخص)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r" rtl="1">
              <a:buNone/>
            </a:pPr>
            <a:r>
              <a:rPr lang="fa-IR" dirty="0" smtClean="0"/>
              <a:t> ارث</a:t>
            </a:r>
            <a:endParaRPr lang="en-US" dirty="0" smtClean="0"/>
          </a:p>
          <a:p>
            <a:pPr algn="r" rtl="1">
              <a:buNone/>
            </a:pPr>
            <a:r>
              <a:rPr lang="fa-IR" dirty="0" smtClean="0"/>
              <a:t> سن</a:t>
            </a:r>
          </a:p>
          <a:p>
            <a:pPr algn="r" rtl="1">
              <a:buNone/>
            </a:pPr>
            <a:r>
              <a:rPr lang="fa-IR" dirty="0" smtClean="0"/>
              <a:t> جنس</a:t>
            </a:r>
          </a:p>
          <a:p>
            <a:pPr algn="r" rtl="1">
              <a:buNone/>
            </a:pPr>
            <a:r>
              <a:rPr lang="fa-IR" dirty="0" smtClean="0"/>
              <a:t> طبقه اجتماعی</a:t>
            </a:r>
          </a:p>
          <a:p>
            <a:pPr algn="r" rtl="1">
              <a:buNone/>
            </a:pPr>
            <a:r>
              <a:rPr lang="fa-IR" dirty="0" smtClean="0"/>
              <a:t> شغل</a:t>
            </a:r>
          </a:p>
          <a:p>
            <a:pPr algn="r" rtl="1">
              <a:buNone/>
            </a:pPr>
            <a:r>
              <a:rPr lang="fa-IR" dirty="0" smtClean="0"/>
              <a:t> نژاد و قوميت</a:t>
            </a:r>
          </a:p>
          <a:p>
            <a:pPr algn="r" rtl="1">
              <a:buNone/>
            </a:pPr>
            <a:r>
              <a:rPr lang="fa-IR" dirty="0" smtClean="0"/>
              <a:t> وضعيت تاهل</a:t>
            </a: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/>
              <a:t>عوامل زیستی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3400" y="2362200"/>
            <a:ext cx="7467600" cy="3048000"/>
          </a:xfrm>
        </p:spPr>
        <p:txBody>
          <a:bodyPr/>
          <a:lstStyle/>
          <a:p>
            <a:pPr algn="r" rtl="1">
              <a:lnSpc>
                <a:spcPct val="150000"/>
              </a:lnSpc>
              <a:buNone/>
            </a:pPr>
            <a:r>
              <a:rPr lang="fa-IR" dirty="0" smtClean="0"/>
              <a:t>• عوامل عفونی بیماریزا</a:t>
            </a:r>
          </a:p>
          <a:p>
            <a:pPr algn="r" rtl="1">
              <a:lnSpc>
                <a:spcPct val="150000"/>
              </a:lnSpc>
              <a:buNone/>
            </a:pPr>
            <a:r>
              <a:rPr lang="fa-IR" dirty="0" smtClean="0"/>
              <a:t>• مخازن عفونت(انسان,حیوان,خاک)</a:t>
            </a:r>
          </a:p>
          <a:p>
            <a:pPr algn="r" rtl="1">
              <a:lnSpc>
                <a:spcPct val="150000"/>
              </a:lnSpc>
              <a:buNone/>
            </a:pPr>
            <a:r>
              <a:rPr lang="fa-IR" dirty="0" smtClean="0"/>
              <a:t>• ناقلین(مگس،پشه)</a:t>
            </a:r>
          </a:p>
          <a:p>
            <a:pPr algn="r" rtl="1">
              <a:lnSpc>
                <a:spcPct val="150000"/>
              </a:lnSpc>
              <a:buNone/>
            </a:pPr>
            <a:r>
              <a:rPr lang="fa-IR" dirty="0" smtClean="0"/>
              <a:t>• گیاهان و حیوانات</a:t>
            </a: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/>
              <a:t>فیزیکی - شیمیایی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2667000"/>
            <a:ext cx="7467600" cy="3806952"/>
          </a:xfrm>
        </p:spPr>
        <p:txBody>
          <a:bodyPr/>
          <a:lstStyle/>
          <a:p>
            <a:pPr algn="r" rtl="1"/>
            <a:r>
              <a:rPr lang="fa-IR" dirty="0" smtClean="0"/>
              <a:t>خاک</a:t>
            </a:r>
          </a:p>
          <a:p>
            <a:pPr algn="r" rtl="1"/>
            <a:r>
              <a:rPr lang="fa-IR" dirty="0" smtClean="0"/>
              <a:t>آب</a:t>
            </a:r>
          </a:p>
          <a:p>
            <a:pPr algn="r" rtl="1"/>
            <a:r>
              <a:rPr lang="fa-IR" dirty="0" smtClean="0"/>
              <a:t>آفتاب</a:t>
            </a:r>
          </a:p>
          <a:p>
            <a:pPr algn="r" rtl="1"/>
            <a:r>
              <a:rPr lang="fa-IR" dirty="0" smtClean="0"/>
              <a:t>سر و صدا و شلوغی</a:t>
            </a: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/>
              <a:t>اجتماعی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2362200"/>
            <a:ext cx="7467600" cy="3429000"/>
          </a:xfrm>
        </p:spPr>
        <p:txBody>
          <a:bodyPr/>
          <a:lstStyle/>
          <a:p>
            <a:pPr algn="r" rtl="1"/>
            <a:r>
              <a:rPr lang="fa-IR" dirty="0" smtClean="0"/>
              <a:t>وضع تغذیه</a:t>
            </a:r>
          </a:p>
          <a:p>
            <a:pPr algn="r" rtl="1"/>
            <a:endParaRPr lang="fa-IR" dirty="0" smtClean="0"/>
          </a:p>
          <a:p>
            <a:pPr algn="r" rtl="1"/>
            <a:r>
              <a:rPr lang="fa-IR" dirty="0" smtClean="0"/>
              <a:t>مسکن</a:t>
            </a:r>
          </a:p>
          <a:p>
            <a:pPr algn="r" rtl="1"/>
            <a:endParaRPr lang="fa-IR" dirty="0" smtClean="0"/>
          </a:p>
          <a:p>
            <a:pPr algn="r" rtl="1"/>
            <a:r>
              <a:rPr lang="fa-IR" dirty="0" smtClean="0"/>
              <a:t>زناشویی</a:t>
            </a:r>
          </a:p>
          <a:p>
            <a:pPr algn="r" rtl="1"/>
            <a:endParaRPr lang="fa-IR" dirty="0" smtClean="0"/>
          </a:p>
          <a:p>
            <a:pPr algn="r" rtl="1"/>
            <a:r>
              <a:rPr lang="fa-IR" dirty="0" smtClean="0"/>
              <a:t>شهرنشینی و آلودگی هوا</a:t>
            </a: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2133600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fa-IR" sz="3600" dirty="0" smtClean="0"/>
              <a:t>بررسي همه گيري</a:t>
            </a:r>
            <a:r>
              <a:rPr lang="en-US" sz="3600" dirty="0" smtClean="0"/>
              <a:t/>
            </a:r>
            <a:br>
              <a:rPr lang="en-US" sz="3600" dirty="0" smtClean="0"/>
            </a:br>
            <a:endParaRPr lang="en-US" sz="32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/>
              <a:t>اپيدمي چيست ؟</a:t>
            </a:r>
            <a:br>
              <a:rPr lang="fa-IR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/>
              <a:t>همه گيری </a:t>
            </a:r>
            <a:r>
              <a:rPr lang="en-US" dirty="0" smtClean="0"/>
              <a:t>Epidemic  </a:t>
            </a:r>
            <a:r>
              <a:rPr lang="fa-IR" dirty="0" smtClean="0"/>
              <a:t>عبارتست از :</a:t>
            </a:r>
          </a:p>
          <a:p>
            <a:pPr algn="r" rtl="1"/>
            <a:r>
              <a:rPr lang="fa-IR" dirty="0" smtClean="0"/>
              <a:t>بروز "غيرمعمول" یک</a:t>
            </a:r>
            <a:r>
              <a:rPr lang="en-US" dirty="0" smtClean="0"/>
              <a:t> </a:t>
            </a:r>
            <a:r>
              <a:rPr lang="fa-IR" dirty="0" smtClean="0"/>
              <a:t>بيماری، رویداد، رفتار ویژه مرتبط با سلامت (مانند مصرف سيگار)، یا</a:t>
            </a:r>
            <a:r>
              <a:rPr lang="en-US" dirty="0" smtClean="0"/>
              <a:t> </a:t>
            </a:r>
            <a:r>
              <a:rPr lang="fa-IR" dirty="0" smtClean="0"/>
              <a:t>دیگر وقایع مرتبط بابهداشت</a:t>
            </a:r>
            <a:r>
              <a:rPr lang="en-US" dirty="0" smtClean="0"/>
              <a:t>)</a:t>
            </a:r>
            <a:r>
              <a:rPr lang="fa-IR" dirty="0" smtClean="0"/>
              <a:t>نظير سوانح و تصادفات</a:t>
            </a:r>
            <a:r>
              <a:rPr lang="en-US" dirty="0" smtClean="0"/>
              <a:t>(</a:t>
            </a:r>
            <a:r>
              <a:rPr lang="fa-IR" dirty="0" smtClean="0"/>
              <a:t> که آشکارا بيش از رویداد پيش بينی شده باشد.</a:t>
            </a:r>
          </a:p>
          <a:p>
            <a:pPr algn="r" rtl="1">
              <a:buNone/>
            </a:pPr>
            <a:endParaRPr lang="fa-IR" dirty="0" smtClean="0"/>
          </a:p>
          <a:p>
            <a:pPr algn="r" rtl="1">
              <a:buFont typeface="Wingdings" pitchFamily="2" charset="2"/>
              <a:buChar char="q"/>
            </a:pPr>
            <a:r>
              <a:rPr lang="fa-IR" dirty="0" smtClean="0"/>
              <a:t>موارد پيش بينی شده، مواردی است که پيش از وقوع همه گيری در آن منطقه روی می داده است</a:t>
            </a:r>
          </a:p>
          <a:p>
            <a:pPr algn="r" rtl="1"/>
            <a:endParaRPr lang="fa-IR" dirty="0" smtClean="0"/>
          </a:p>
          <a:p>
            <a:pPr algn="r" rtl="1"/>
            <a:r>
              <a:rPr lang="fa-IR" dirty="0" smtClean="0"/>
              <a:t>به عبارت دیگر، وقوع بیش از "حد انتظار" بیماری، واقعه يا رفتار ويژه را نسبت به حالت عادی، در همان منطقه، در همان جمعیت و در همان فصل ازسال ، همه گیری می گويند.</a:t>
            </a:r>
            <a:endParaRPr lang="en-US" dirty="0" smtClean="0"/>
          </a:p>
          <a:p>
            <a:pPr algn="r" rtl="1"/>
            <a:endParaRPr lang="fa-IR" b="1" dirty="0" smtClean="0"/>
          </a:p>
          <a:p>
            <a:pPr algn="r" rtl="1"/>
            <a:endParaRPr lang="fa-IR" b="1" dirty="0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r" rtl="1"/>
            <a:r>
              <a:rPr lang="fa-IR" dirty="0" smtClean="0">
                <a:cs typeface="B Nazanin" pitchFamily="2" charset="-78"/>
              </a:rPr>
              <a:t>مثلا بيماری "وبا" در حالتعادی در آمریکا وجود ندارد.</a:t>
            </a:r>
          </a:p>
          <a:p>
            <a:pPr algn="r" rtl="1"/>
            <a:r>
              <a:rPr lang="fa-IR" dirty="0" smtClean="0">
                <a:cs typeface="B Nazanin" pitchFamily="2" charset="-78"/>
              </a:rPr>
              <a:t>از این رو حتی یکمورد از آن نيز می تواند در آن کشور یک"همه گيری بالقوه"تلقی شود</a:t>
            </a:r>
          </a:p>
          <a:p>
            <a:pPr algn="r" rtl="1"/>
            <a:endParaRPr lang="fa-IR" dirty="0" smtClean="0">
              <a:cs typeface="B Nazanin" pitchFamily="2" charset="-78"/>
            </a:endParaRPr>
          </a:p>
          <a:p>
            <a:pPr algn="r" rtl="1"/>
            <a:r>
              <a:rPr lang="fa-IR" dirty="0" smtClean="0">
                <a:cs typeface="B Nazanin" pitchFamily="2" charset="-78"/>
              </a:rPr>
              <a:t>ولی در کشوری مثل بنگلادش که بيماری وبا در آنجا بومی است، حتی مشاهده چند صد مورد وبا نيز می تواند عادی تلقی شود و بروز آن قابل پيش بينی است</a:t>
            </a:r>
            <a:endParaRPr lang="en-US" dirty="0" smtClean="0">
              <a:cs typeface="B Nazanin" pitchFamily="2" charset="-78"/>
            </a:endParaRPr>
          </a:p>
          <a:p>
            <a:pPr algn="r" rtl="1"/>
            <a:endParaRPr lang="fa-IR" dirty="0" smtClean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/>
              <a:t>اهداف بررسي همه گيري</a:t>
            </a:r>
            <a:br>
              <a:rPr lang="fa-IR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r" rtl="1">
              <a:buNone/>
            </a:pPr>
            <a:r>
              <a:rPr lang="fa-IR" dirty="0" smtClean="0">
                <a:cs typeface="B Nazanin" pitchFamily="2" charset="-78"/>
              </a:rPr>
              <a:t>. 1 تعيين علل و عواملي كه موجب بروز همه گيري شده اند</a:t>
            </a:r>
          </a:p>
          <a:p>
            <a:pPr algn="r" rtl="1">
              <a:buNone/>
            </a:pPr>
            <a:endParaRPr lang="fa-IR" dirty="0" smtClean="0">
              <a:cs typeface="B Nazanin" pitchFamily="2" charset="-78"/>
            </a:endParaRPr>
          </a:p>
          <a:p>
            <a:pPr algn="r" rtl="1">
              <a:buNone/>
            </a:pPr>
            <a:r>
              <a:rPr lang="fa-IR" dirty="0" smtClean="0">
                <a:cs typeface="B Nazanin" pitchFamily="2" charset="-78"/>
              </a:rPr>
              <a:t>. 2 شناسايي منبع يا منابع عفونت</a:t>
            </a:r>
          </a:p>
          <a:p>
            <a:pPr algn="r" rtl="1">
              <a:buNone/>
            </a:pPr>
            <a:endParaRPr lang="fa-IR" dirty="0" smtClean="0">
              <a:cs typeface="B Nazanin" pitchFamily="2" charset="-78"/>
            </a:endParaRPr>
          </a:p>
          <a:p>
            <a:pPr algn="r" rtl="1">
              <a:buNone/>
            </a:pPr>
            <a:r>
              <a:rPr lang="fa-IR" dirty="0" smtClean="0">
                <a:cs typeface="B Nazanin" pitchFamily="2" charset="-78"/>
              </a:rPr>
              <a:t>. 3 شناسايي راه هاي انتقال و انتشار</a:t>
            </a:r>
          </a:p>
          <a:p>
            <a:pPr algn="r" rtl="1">
              <a:buNone/>
            </a:pPr>
            <a:endParaRPr lang="fa-IR" dirty="0" smtClean="0">
              <a:cs typeface="B Nazanin" pitchFamily="2" charset="-78"/>
            </a:endParaRPr>
          </a:p>
          <a:p>
            <a:pPr algn="r" rtl="1">
              <a:buNone/>
            </a:pPr>
            <a:r>
              <a:rPr lang="fa-IR" dirty="0" smtClean="0">
                <a:cs typeface="B Nazanin" pitchFamily="2" charset="-78"/>
              </a:rPr>
              <a:t>.4 تعيين دامنه همه گيري با پاسخگويي به سئوالات كي (چه زماني ؟)، كجا</a:t>
            </a:r>
          </a:p>
          <a:p>
            <a:pPr algn="r" rtl="1">
              <a:buNone/>
            </a:pPr>
            <a:r>
              <a:rPr lang="fa-IR" dirty="0" smtClean="0">
                <a:cs typeface="B Nazanin" pitchFamily="2" charset="-78"/>
              </a:rPr>
              <a:t>(چه مكاني ؟) و كي (چه كساني ؟) و چگونه (با چه كيفيتي)</a:t>
            </a:r>
          </a:p>
          <a:p>
            <a:pPr algn="r" rtl="1">
              <a:buNone/>
            </a:pPr>
            <a:endParaRPr lang="fa-IR" dirty="0" smtClean="0">
              <a:cs typeface="B Nazanin" pitchFamily="2" charset="-78"/>
            </a:endParaRPr>
          </a:p>
          <a:p>
            <a:pPr algn="r" rtl="1">
              <a:buNone/>
            </a:pPr>
            <a:r>
              <a:rPr lang="fa-IR" dirty="0" smtClean="0">
                <a:cs typeface="B Nazanin" pitchFamily="2" charset="-78"/>
              </a:rPr>
              <a:t>. 5 ارائه پيشنهاداتي براي مبارزه با همه گيري و جلوگيري از بروز مجدد آن</a:t>
            </a:r>
            <a:endParaRPr lang="en-US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b="1" dirty="0" smtClean="0"/>
              <a:t>الگوهاي مختلف همه گیري</a:t>
            </a:r>
            <a:br>
              <a:rPr lang="fa-IR" b="1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514600" y="2133600"/>
            <a:ext cx="4495800" cy="2743200"/>
          </a:xfrm>
        </p:spPr>
        <p:txBody>
          <a:bodyPr/>
          <a:lstStyle/>
          <a:p>
            <a:pPr algn="r" rtl="1">
              <a:lnSpc>
                <a:spcPct val="200000"/>
              </a:lnSpc>
              <a:buNone/>
            </a:pPr>
            <a:r>
              <a:rPr lang="en-US" dirty="0" smtClean="0">
                <a:cs typeface="B Nazanin" pitchFamily="2" charset="-78"/>
              </a:rPr>
              <a:t>.A </a:t>
            </a:r>
            <a:r>
              <a:rPr lang="fa-IR" dirty="0" smtClean="0">
                <a:cs typeface="B Nazanin" pitchFamily="2" charset="-78"/>
              </a:rPr>
              <a:t>همه گیری با منبع مشترک</a:t>
            </a:r>
          </a:p>
          <a:p>
            <a:pPr algn="r" rtl="1">
              <a:lnSpc>
                <a:spcPct val="200000"/>
              </a:lnSpc>
              <a:buNone/>
            </a:pPr>
            <a:r>
              <a:rPr lang="en-US" dirty="0" smtClean="0">
                <a:cs typeface="B Nazanin" pitchFamily="2" charset="-78"/>
              </a:rPr>
              <a:t>.B </a:t>
            </a:r>
            <a:r>
              <a:rPr lang="fa-IR" dirty="0" smtClean="0">
                <a:cs typeface="B Nazanin" pitchFamily="2" charset="-78"/>
              </a:rPr>
              <a:t>همه گیری با منبع نقطه ای</a:t>
            </a:r>
          </a:p>
          <a:p>
            <a:pPr algn="r" rtl="1">
              <a:lnSpc>
                <a:spcPct val="200000"/>
              </a:lnSpc>
              <a:buNone/>
            </a:pPr>
            <a:r>
              <a:rPr lang="en-US" dirty="0" smtClean="0">
                <a:cs typeface="B Nazanin" pitchFamily="2" charset="-78"/>
              </a:rPr>
              <a:t>.C </a:t>
            </a:r>
            <a:r>
              <a:rPr lang="fa-IR" dirty="0" smtClean="0">
                <a:cs typeface="B Nazanin" pitchFamily="2" charset="-78"/>
              </a:rPr>
              <a:t>همه گیری های پیش رونده (منتشره)</a:t>
            </a:r>
            <a:endParaRPr lang="en-US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b="1" dirty="0" smtClean="0">
                <a:cs typeface="B Nazanin" pitchFamily="2" charset="-78"/>
              </a:rPr>
              <a:t>اقدامات كنترل شامل موارد زير است.</a:t>
            </a:r>
            <a:br>
              <a:rPr lang="fa-IR" b="1" dirty="0" smtClean="0">
                <a:cs typeface="B Nazanin" pitchFamily="2" charset="-78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fa-IR" dirty="0" smtClean="0">
                <a:cs typeface="B Nazanin" pitchFamily="2" charset="-78"/>
              </a:rPr>
              <a:t>بررسی اولیه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fa-IR" dirty="0" smtClean="0">
                <a:cs typeface="B Nazanin" pitchFamily="2" charset="-78"/>
              </a:rPr>
              <a:t>شناسایی تمامی موارد بیماری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fa-IR" dirty="0" smtClean="0">
                <a:cs typeface="B Nazanin" pitchFamily="2" charset="-78"/>
              </a:rPr>
              <a:t>جمع آوری و تجزیه و تحلیل اطلاعات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fa-IR" dirty="0" smtClean="0">
                <a:cs typeface="B Nazanin" pitchFamily="2" charset="-78"/>
              </a:rPr>
              <a:t>اجرای شیوه های کنترل بیماری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fa-IR" dirty="0" smtClean="0">
                <a:cs typeface="B Nazanin" pitchFamily="2" charset="-78"/>
              </a:rPr>
              <a:t>گزارش یافته ها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fa-IR" dirty="0" smtClean="0">
                <a:cs typeface="B Nazanin" pitchFamily="2" charset="-78"/>
              </a:rPr>
              <a:t>پیگیری</a:t>
            </a:r>
            <a:endParaRPr lang="en-US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/>
              <a:t>تعريف سلامتي</a:t>
            </a:r>
            <a:br>
              <a:rPr lang="fa-IR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r" rtl="1">
              <a:lnSpc>
                <a:spcPct val="150000"/>
              </a:lnSpc>
              <a:buNone/>
            </a:pPr>
            <a:r>
              <a:rPr lang="fa-IR" dirty="0" smtClean="0">
                <a:cs typeface="B Nazanin" pitchFamily="2" charset="-78"/>
              </a:rPr>
              <a:t> </a:t>
            </a:r>
            <a:r>
              <a:rPr lang="fa-IR" b="1" dirty="0" smtClean="0">
                <a:cs typeface="B Nazanin" pitchFamily="2" charset="-78"/>
              </a:rPr>
              <a:t>سلامتی مفهوم انعطاف پذيری دارد (دارای ابعاد مختلفی است)</a:t>
            </a:r>
          </a:p>
          <a:p>
            <a:pPr algn="r" rtl="1">
              <a:lnSpc>
                <a:spcPct val="150000"/>
              </a:lnSpc>
              <a:buNone/>
            </a:pPr>
            <a:r>
              <a:rPr lang="fa-IR" dirty="0" smtClean="0">
                <a:cs typeface="B Nazanin" pitchFamily="2" charset="-78"/>
              </a:rPr>
              <a:t> </a:t>
            </a:r>
            <a:r>
              <a:rPr lang="fa-IR" b="1" dirty="0" smtClean="0">
                <a:cs typeface="B Nazanin" pitchFamily="2" charset="-78"/>
              </a:rPr>
              <a:t>سلامتی مطلق وجود ندارد</a:t>
            </a:r>
          </a:p>
          <a:p>
            <a:pPr algn="r" rtl="1">
              <a:lnSpc>
                <a:spcPct val="150000"/>
              </a:lnSpc>
              <a:buNone/>
            </a:pPr>
            <a:r>
              <a:rPr lang="fa-IR" dirty="0" smtClean="0">
                <a:cs typeface="B Nazanin" pitchFamily="2" charset="-78"/>
              </a:rPr>
              <a:t> </a:t>
            </a:r>
            <a:r>
              <a:rPr lang="fa-IR" b="1" dirty="0" smtClean="0">
                <a:cs typeface="B Nazanin" pitchFamily="2" charset="-78"/>
              </a:rPr>
              <a:t>دونفر ازنظرسلامتی شبیه هم نیستند</a:t>
            </a:r>
          </a:p>
          <a:p>
            <a:pPr algn="r" rtl="1">
              <a:lnSpc>
                <a:spcPct val="150000"/>
              </a:lnSpc>
              <a:buNone/>
            </a:pPr>
            <a:r>
              <a:rPr lang="fa-IR" dirty="0" smtClean="0">
                <a:cs typeface="B Nazanin" pitchFamily="2" charset="-78"/>
              </a:rPr>
              <a:t> </a:t>
            </a:r>
            <a:r>
              <a:rPr lang="fa-IR" b="1" dirty="0" smtClean="0">
                <a:cs typeface="B Nazanin" pitchFamily="2" charset="-78"/>
              </a:rPr>
              <a:t>سلامتی حالاتی از تعادل بین اعمال تن وروان ومحیط است كه شخص</a:t>
            </a:r>
          </a:p>
          <a:p>
            <a:pPr algn="r" rtl="1">
              <a:lnSpc>
                <a:spcPct val="150000"/>
              </a:lnSpc>
              <a:buNone/>
            </a:pPr>
            <a:r>
              <a:rPr lang="fa-IR" b="1" dirty="0" smtClean="0">
                <a:cs typeface="B Nazanin" pitchFamily="2" charset="-78"/>
              </a:rPr>
              <a:t>بوسیله آن بتواند به راحتی زندگی كرده و با اجتماع رابطه برقرر نمايد</a:t>
            </a:r>
            <a:endParaRPr lang="en-US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Nazanin" pitchFamily="2" charset="-78"/>
              </a:rPr>
              <a:t>سلامتي </a:t>
            </a:r>
            <a:r>
              <a:rPr lang="en-US" dirty="0" smtClean="0">
                <a:cs typeface="B Nazanin" pitchFamily="2" charset="-78"/>
              </a:rPr>
              <a:t>Health</a:t>
            </a:r>
            <a:br>
              <a:rPr lang="en-US" dirty="0" smtClean="0">
                <a:cs typeface="B Nazanin" pitchFamily="2" charset="-78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r" rtl="1">
              <a:buNone/>
            </a:pPr>
            <a:r>
              <a:rPr lang="fa-IR" dirty="0" smtClean="0">
                <a:cs typeface="B Nazanin" pitchFamily="2" charset="-78"/>
              </a:rPr>
              <a:t>تعاريف متعددی از سلامت شده است:</a:t>
            </a:r>
          </a:p>
          <a:p>
            <a:pPr algn="r" rtl="1">
              <a:buNone/>
            </a:pPr>
            <a:endParaRPr lang="fa-IR" dirty="0" smtClean="0">
              <a:cs typeface="B Nazanin" pitchFamily="2" charset="-78"/>
            </a:endParaRPr>
          </a:p>
          <a:p>
            <a:pPr algn="r" rtl="1">
              <a:buNone/>
            </a:pPr>
            <a:r>
              <a:rPr lang="fa-IR" dirty="0" smtClean="0">
                <a:cs typeface="B Nazanin" pitchFamily="2" charset="-78"/>
              </a:rPr>
              <a:t> قديمی ترين تعريف: بیمار نبودن</a:t>
            </a:r>
          </a:p>
          <a:p>
            <a:pPr algn="r" rtl="1">
              <a:buNone/>
            </a:pPr>
            <a:endParaRPr lang="fa-IR" dirty="0" smtClean="0">
              <a:cs typeface="B Nazanin" pitchFamily="2" charset="-78"/>
            </a:endParaRPr>
          </a:p>
          <a:p>
            <a:pPr algn="r" rtl="1">
              <a:buNone/>
            </a:pPr>
            <a:r>
              <a:rPr lang="fa-IR" dirty="0" smtClean="0">
                <a:cs typeface="B Nazanin" pitchFamily="2" charset="-78"/>
              </a:rPr>
              <a:t> شرايطی كه بدن، ذهن و روان در امنیت قرار داشته و خصوصاً اينکه</a:t>
            </a:r>
          </a:p>
          <a:p>
            <a:pPr algn="r" rtl="1">
              <a:buNone/>
            </a:pPr>
            <a:r>
              <a:rPr lang="fa-IR" dirty="0" smtClean="0">
                <a:cs typeface="B Nazanin" pitchFamily="2" charset="-78"/>
              </a:rPr>
              <a:t>ازهرگونه بیماری يا درد جسمی رها باشد.</a:t>
            </a:r>
          </a:p>
          <a:p>
            <a:pPr algn="r" rtl="1">
              <a:buNone/>
            </a:pPr>
            <a:endParaRPr lang="fa-IR" dirty="0" smtClean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Nazanin" pitchFamily="2" charset="-78"/>
              </a:rPr>
              <a:t>تعريف سلامتي</a:t>
            </a:r>
            <a:br>
              <a:rPr lang="fa-IR" dirty="0" smtClean="0">
                <a:cs typeface="B Nazanin" pitchFamily="2" charset="-78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r" rtl="1">
              <a:buNone/>
            </a:pPr>
            <a:r>
              <a:rPr lang="fa-IR" dirty="0" smtClean="0">
                <a:cs typeface="B Nazanin" pitchFamily="2" charset="-78"/>
              </a:rPr>
              <a:t> از نظر سازمان بهداشت جهانی </a:t>
            </a:r>
            <a:r>
              <a:rPr lang="en-US" dirty="0" smtClean="0">
                <a:cs typeface="B Nazanin" pitchFamily="2" charset="-78"/>
              </a:rPr>
              <a:t>WHO </a:t>
            </a:r>
            <a:r>
              <a:rPr lang="fa-IR" dirty="0" smtClean="0">
                <a:cs typeface="B Nazanin" pitchFamily="2" charset="-78"/>
              </a:rPr>
              <a:t>سلامتی عبارتست از:</a:t>
            </a:r>
          </a:p>
          <a:p>
            <a:pPr algn="r" rtl="1">
              <a:buNone/>
            </a:pPr>
            <a:endParaRPr lang="fa-IR" dirty="0" smtClean="0">
              <a:cs typeface="B Nazanin" pitchFamily="2" charset="-78"/>
            </a:endParaRPr>
          </a:p>
          <a:p>
            <a:pPr algn="r" rtl="1">
              <a:buNone/>
            </a:pPr>
            <a:r>
              <a:rPr lang="fa-IR" dirty="0" smtClean="0">
                <a:cs typeface="B Nazanin" pitchFamily="2" charset="-78"/>
              </a:rPr>
              <a:t>( رفاه كامل جسمی ، روانی و اجتماعی ونه فقط عدم وجود بیماری يا معلولیت)</a:t>
            </a:r>
          </a:p>
          <a:p>
            <a:pPr algn="r" rtl="1">
              <a:buNone/>
            </a:pPr>
            <a:endParaRPr lang="fa-IR" dirty="0" smtClean="0">
              <a:cs typeface="B Nazanin" pitchFamily="2" charset="-78"/>
            </a:endParaRPr>
          </a:p>
          <a:p>
            <a:pPr algn="r" rtl="1">
              <a:buNone/>
            </a:pPr>
            <a:r>
              <a:rPr lang="en-US" sz="1800" dirty="0" smtClean="0">
                <a:cs typeface="B Nazanin" pitchFamily="2" charset="-78"/>
              </a:rPr>
              <a:t>WORLD HEALTH ORGANIZATION</a:t>
            </a:r>
            <a:endParaRPr lang="fa-IR" sz="1800" dirty="0" smtClean="0">
              <a:cs typeface="B Nazanin" pitchFamily="2" charset="-78"/>
            </a:endParaRPr>
          </a:p>
          <a:p>
            <a:pPr algn="r" rtl="1">
              <a:buNone/>
            </a:pPr>
            <a:endParaRPr lang="en-US" dirty="0" smtClean="0">
              <a:cs typeface="B Nazanin" pitchFamily="2" charset="-78"/>
            </a:endParaRPr>
          </a:p>
          <a:p>
            <a:pPr algn="r" rtl="1">
              <a:buNone/>
            </a:pPr>
            <a:r>
              <a:rPr lang="fa-IR" dirty="0" smtClean="0">
                <a:cs typeface="B Nazanin" pitchFamily="2" charset="-78"/>
              </a:rPr>
              <a:t>پس سلامتی تعريفی است نسبی وپويا و از شخصی به شخص ديگر وزمانی به زمانديگرفرق می كند</a:t>
            </a:r>
            <a:endParaRPr lang="en-US" dirty="0" smtClean="0">
              <a:cs typeface="B Nazanin" pitchFamily="2" charset="-78"/>
            </a:endParaRPr>
          </a:p>
          <a:p>
            <a:pPr algn="r" rtl="1">
              <a:buNone/>
            </a:pPr>
            <a:endParaRPr lang="fa-IR" dirty="0" smtClean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/>
              <a:t>ابعاد سلامتي</a:t>
            </a:r>
            <a:br>
              <a:rPr lang="fa-IR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r" rtl="1">
              <a:lnSpc>
                <a:spcPct val="150000"/>
              </a:lnSpc>
              <a:buNone/>
            </a:pPr>
            <a:r>
              <a:rPr lang="fa-IR" dirty="0" smtClean="0"/>
              <a:t> بعد جسمی</a:t>
            </a:r>
          </a:p>
          <a:p>
            <a:pPr algn="r" rtl="1">
              <a:lnSpc>
                <a:spcPct val="150000"/>
              </a:lnSpc>
              <a:buNone/>
            </a:pPr>
            <a:r>
              <a:rPr lang="fa-IR" dirty="0" smtClean="0"/>
              <a:t> بعد روانی</a:t>
            </a:r>
          </a:p>
          <a:p>
            <a:pPr algn="r" rtl="1">
              <a:lnSpc>
                <a:spcPct val="150000"/>
              </a:lnSpc>
              <a:buNone/>
            </a:pPr>
            <a:r>
              <a:rPr lang="fa-IR" dirty="0" smtClean="0"/>
              <a:t> بعد اجتماعی</a:t>
            </a:r>
          </a:p>
          <a:p>
            <a:pPr algn="r" rtl="1">
              <a:lnSpc>
                <a:spcPct val="150000"/>
              </a:lnSpc>
              <a:buNone/>
            </a:pPr>
            <a:r>
              <a:rPr lang="fa-IR" dirty="0" smtClean="0"/>
              <a:t> بعد معنوی، احساسی، شغلی، سیاسی واقتصادی</a:t>
            </a:r>
            <a:endParaRPr 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Nazanin" pitchFamily="2" charset="-78"/>
              </a:rPr>
              <a:t>پيشگيري </a:t>
            </a:r>
            <a:r>
              <a:rPr lang="en-US" dirty="0" smtClean="0">
                <a:cs typeface="B Nazanin" pitchFamily="2" charset="-78"/>
              </a:rPr>
              <a:t>Prevention</a:t>
            </a:r>
            <a:br>
              <a:rPr lang="en-US" dirty="0" smtClean="0">
                <a:cs typeface="B Nazanin" pitchFamily="2" charset="-78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  <a:buNone/>
            </a:pPr>
            <a:r>
              <a:rPr lang="fa-IR" b="1" dirty="0" smtClean="0">
                <a:cs typeface="B Nazanin" pitchFamily="2" charset="-78"/>
              </a:rPr>
              <a:t>1 - پیشگیری سطح اول</a:t>
            </a:r>
          </a:p>
          <a:p>
            <a:pPr algn="r" rtl="1">
              <a:lnSpc>
                <a:spcPct val="200000"/>
              </a:lnSpc>
              <a:buNone/>
            </a:pPr>
            <a:r>
              <a:rPr lang="fa-IR" b="1" dirty="0" smtClean="0">
                <a:cs typeface="B Nazanin" pitchFamily="2" charset="-78"/>
              </a:rPr>
              <a:t>2 - پیشگیری سطح دوم</a:t>
            </a:r>
          </a:p>
          <a:p>
            <a:pPr algn="r" rtl="1">
              <a:lnSpc>
                <a:spcPct val="200000"/>
              </a:lnSpc>
              <a:buNone/>
            </a:pPr>
            <a:r>
              <a:rPr lang="fa-IR" b="1" dirty="0" smtClean="0">
                <a:cs typeface="B Nazanin" pitchFamily="2" charset="-78"/>
              </a:rPr>
              <a:t>3 -پیشگیری سطح سوم</a:t>
            </a:r>
            <a:endParaRPr lang="en-US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/>
              <a:t>پيشگيري سطح اول</a:t>
            </a:r>
            <a:br>
              <a:rPr lang="fa-IR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r" rtl="1">
              <a:lnSpc>
                <a:spcPct val="150000"/>
              </a:lnSpc>
              <a:buNone/>
            </a:pPr>
            <a:r>
              <a:rPr lang="fa-IR" dirty="0" smtClean="0">
                <a:cs typeface="B Nazanin" pitchFamily="2" charset="-78"/>
              </a:rPr>
              <a:t> </a:t>
            </a:r>
            <a:r>
              <a:rPr lang="fa-IR" b="1" dirty="0" smtClean="0">
                <a:cs typeface="B Nazanin" pitchFamily="2" charset="-78"/>
              </a:rPr>
              <a:t>اين نوع پیشگیری مربوط به مرحله پذيرندگی بیماری می باشد.</a:t>
            </a:r>
          </a:p>
          <a:p>
            <a:pPr algn="r" rtl="1">
              <a:lnSpc>
                <a:spcPct val="150000"/>
              </a:lnSpc>
              <a:buNone/>
            </a:pPr>
            <a:r>
              <a:rPr lang="fa-IR" dirty="0" smtClean="0">
                <a:cs typeface="B Nazanin" pitchFamily="2" charset="-78"/>
              </a:rPr>
              <a:t> </a:t>
            </a:r>
            <a:r>
              <a:rPr lang="fa-IR" b="1" dirty="0" smtClean="0">
                <a:cs typeface="B Nazanin" pitchFamily="2" charset="-78"/>
              </a:rPr>
              <a:t>يعنی جلوگیری از پیدايش بیماری با تغییر حالت پذيرندگی شخص ويا كاهش عوامل بیماريزا برای شخص حساس كه در معرض خطر است.</a:t>
            </a:r>
          </a:p>
          <a:p>
            <a:pPr algn="r" rtl="1">
              <a:lnSpc>
                <a:spcPct val="150000"/>
              </a:lnSpc>
              <a:buNone/>
            </a:pPr>
            <a:endParaRPr lang="fa-IR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  <a:buNone/>
            </a:pPr>
            <a:r>
              <a:rPr lang="fa-IR" b="1" dirty="0" smtClean="0">
                <a:cs typeface="B Nazanin" pitchFamily="2" charset="-78"/>
              </a:rPr>
              <a:t>مثال : ايمن سازی ،سالم سازی محیط وتغذيه سالم و ...</a:t>
            </a:r>
            <a:endParaRPr lang="en-US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Nazanin" pitchFamily="2" charset="-78"/>
              </a:rPr>
              <a:t>پيشگيري سطح دوم</a:t>
            </a:r>
            <a:br>
              <a:rPr lang="fa-IR" dirty="0" smtClean="0">
                <a:cs typeface="B Nazanin" pitchFamily="2" charset="-78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r" rtl="1">
              <a:lnSpc>
                <a:spcPct val="150000"/>
              </a:lnSpc>
              <a:buNone/>
            </a:pPr>
            <a:r>
              <a:rPr lang="fa-IR" dirty="0" smtClean="0">
                <a:cs typeface="B Nazanin" pitchFamily="2" charset="-78"/>
              </a:rPr>
              <a:t> </a:t>
            </a:r>
            <a:r>
              <a:rPr lang="fa-IR" b="1" dirty="0" smtClean="0">
                <a:cs typeface="B Nazanin" pitchFamily="2" charset="-78"/>
              </a:rPr>
              <a:t>اين سطح از پیشگیری بصورت راه های موجودبرای تشخیص اولیه و زودرس بیماری قبل بروز علايم بالینی و مداخله موثر و قاطع برای تصحیح انحراف از سلامتی چه در سطح فردی و چه در سطح اجتماعی تعريف كرد.</a:t>
            </a:r>
          </a:p>
          <a:p>
            <a:pPr algn="r" rtl="1">
              <a:lnSpc>
                <a:spcPct val="150000"/>
              </a:lnSpc>
              <a:buNone/>
            </a:pPr>
            <a:endParaRPr lang="fa-IR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  <a:buNone/>
            </a:pPr>
            <a:r>
              <a:rPr lang="fa-IR" dirty="0" smtClean="0">
                <a:cs typeface="B Nazanin" pitchFamily="2" charset="-78"/>
              </a:rPr>
              <a:t> </a:t>
            </a:r>
            <a:r>
              <a:rPr lang="fa-IR" b="1" dirty="0" smtClean="0">
                <a:cs typeface="B Nazanin" pitchFamily="2" charset="-78"/>
              </a:rPr>
              <a:t>انواع آزمايشاتكلینیکی و پاراكلینیکی</a:t>
            </a:r>
            <a:endParaRPr lang="en-US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Nazanin" pitchFamily="2" charset="-78"/>
              </a:rPr>
              <a:t>پيشگيري سطح سوم</a:t>
            </a:r>
            <a:br>
              <a:rPr lang="fa-IR" dirty="0" smtClean="0">
                <a:cs typeface="B Nazanin" pitchFamily="2" charset="-78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r" rtl="1">
              <a:lnSpc>
                <a:spcPct val="150000"/>
              </a:lnSpc>
              <a:buNone/>
            </a:pPr>
            <a:r>
              <a:rPr lang="fa-IR" dirty="0" smtClean="0">
                <a:cs typeface="B Nazanin" pitchFamily="2" charset="-78"/>
              </a:rPr>
              <a:t> </a:t>
            </a:r>
            <a:r>
              <a:rPr lang="fa-IR" b="1" dirty="0" smtClean="0">
                <a:cs typeface="B Nazanin" pitchFamily="2" charset="-78"/>
              </a:rPr>
              <a:t>عبارت است از كاستن نقص ها وناتوانی ها و به حداقل رساندن عوارض</a:t>
            </a:r>
          </a:p>
          <a:p>
            <a:pPr algn="r" rtl="1">
              <a:lnSpc>
                <a:spcPct val="150000"/>
              </a:lnSpc>
              <a:buNone/>
            </a:pPr>
            <a:r>
              <a:rPr lang="fa-IR" dirty="0" smtClean="0">
                <a:cs typeface="B Nazanin" pitchFamily="2" charset="-78"/>
              </a:rPr>
              <a:t> </a:t>
            </a:r>
            <a:r>
              <a:rPr lang="fa-IR" b="1" dirty="0" smtClean="0">
                <a:cs typeface="B Nazanin" pitchFamily="2" charset="-78"/>
              </a:rPr>
              <a:t>استفاده از فیزيوتراپی و عینك و اعضای مصنوعی و....</a:t>
            </a:r>
            <a:endParaRPr lang="en-US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Nazanin" pitchFamily="2" charset="-78"/>
              </a:rPr>
              <a:t>اهداف سطوح پيشگيري</a:t>
            </a:r>
            <a:br>
              <a:rPr lang="fa-IR" dirty="0" smtClean="0">
                <a:cs typeface="B Nazanin" pitchFamily="2" charset="-78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2133600"/>
            <a:ext cx="7696200" cy="3276600"/>
          </a:xfrm>
        </p:spPr>
        <p:txBody>
          <a:bodyPr>
            <a:normAutofit/>
          </a:bodyPr>
          <a:lstStyle/>
          <a:p>
            <a:pPr algn="r" rtl="1">
              <a:lnSpc>
                <a:spcPct val="150000"/>
              </a:lnSpc>
              <a:buNone/>
            </a:pPr>
            <a:r>
              <a:rPr lang="fa-IR" sz="2000" dirty="0" smtClean="0">
                <a:cs typeface="B Nazanin" pitchFamily="2" charset="-78"/>
              </a:rPr>
              <a:t> </a:t>
            </a:r>
            <a:r>
              <a:rPr lang="fa-IR" sz="2000" b="1" dirty="0" smtClean="0">
                <a:cs typeface="B Nazanin" pitchFamily="2" charset="-78"/>
              </a:rPr>
              <a:t>هدف سطح اول پیشگیری: كاهش بروز بیماری است</a:t>
            </a:r>
          </a:p>
          <a:p>
            <a:pPr algn="r" rtl="1">
              <a:lnSpc>
                <a:spcPct val="150000"/>
              </a:lnSpc>
              <a:buNone/>
            </a:pPr>
            <a:endParaRPr lang="fa-IR" sz="20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  <a:buNone/>
            </a:pPr>
            <a:r>
              <a:rPr lang="fa-IR" sz="2000" dirty="0" smtClean="0">
                <a:cs typeface="B Nazanin" pitchFamily="2" charset="-78"/>
              </a:rPr>
              <a:t> </a:t>
            </a:r>
            <a:r>
              <a:rPr lang="fa-IR" sz="2000" b="1" dirty="0" smtClean="0">
                <a:cs typeface="B Nazanin" pitchFamily="2" charset="-78"/>
              </a:rPr>
              <a:t>هدف سطح دوم پیشگیری: كاهش شیوع بیماری با كم كوتاه كردن دوره بیماری</a:t>
            </a:r>
          </a:p>
          <a:p>
            <a:pPr algn="r" rtl="1">
              <a:lnSpc>
                <a:spcPct val="150000"/>
              </a:lnSpc>
              <a:buNone/>
            </a:pPr>
            <a:endParaRPr lang="fa-IR" sz="20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  <a:buNone/>
            </a:pPr>
            <a:r>
              <a:rPr lang="fa-IR" sz="2000" dirty="0" smtClean="0">
                <a:cs typeface="B Nazanin" pitchFamily="2" charset="-78"/>
              </a:rPr>
              <a:t> </a:t>
            </a:r>
            <a:r>
              <a:rPr lang="fa-IR" sz="2000" b="1" dirty="0" smtClean="0">
                <a:cs typeface="B Nazanin" pitchFamily="2" charset="-78"/>
              </a:rPr>
              <a:t>هدف سطح سوم پیشگیری:كاهش عوارض بیماری است.</a:t>
            </a:r>
            <a:endParaRPr lang="en-US" sz="2000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Picture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67764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811</TotalTime>
  <Words>1215</Words>
  <Application>Microsoft Office PowerPoint</Application>
  <PresentationFormat>On-screen Show (4:3)</PresentationFormat>
  <Paragraphs>171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5" baseType="lpstr">
      <vt:lpstr>B Nazanin</vt:lpstr>
      <vt:lpstr>Calibri</vt:lpstr>
      <vt:lpstr>Century Schoolbook</vt:lpstr>
      <vt:lpstr>Times New Roman</vt:lpstr>
      <vt:lpstr>Wingdings</vt:lpstr>
      <vt:lpstr>Wingdings 2</vt:lpstr>
      <vt:lpstr>Oriel</vt:lpstr>
      <vt:lpstr>واژه های متداول در اپیدمیولوژی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مهم ترین عوامل میزبان (شخص)</vt:lpstr>
      <vt:lpstr>عوامل زیستی</vt:lpstr>
      <vt:lpstr>فیزیکی - شیمیایی</vt:lpstr>
      <vt:lpstr>اجتماعی</vt:lpstr>
      <vt:lpstr>بررسي همه گيري </vt:lpstr>
      <vt:lpstr>اپيدمي چيست ؟ </vt:lpstr>
      <vt:lpstr>PowerPoint Presentation</vt:lpstr>
      <vt:lpstr>اهداف بررسي همه گيري </vt:lpstr>
      <vt:lpstr>الگوهاي مختلف همه گیري </vt:lpstr>
      <vt:lpstr>اقدامات كنترل شامل موارد زير است. </vt:lpstr>
      <vt:lpstr>تعريف سلامتي </vt:lpstr>
      <vt:lpstr>سلامتي Health </vt:lpstr>
      <vt:lpstr>تعريف سلامتي </vt:lpstr>
      <vt:lpstr>ابعاد سلامتي </vt:lpstr>
      <vt:lpstr>پيشگيري Prevention </vt:lpstr>
      <vt:lpstr>پيشگيري سطح اول </vt:lpstr>
      <vt:lpstr>پيشگيري سطح دوم </vt:lpstr>
      <vt:lpstr>پيشگيري سطح سوم </vt:lpstr>
      <vt:lpstr>اهداف سطوح پيشگيري 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اندازه گیری های اساسی دراپیدمیولوژی</dc:title>
  <dc:creator>windows</dc:creator>
  <cp:lastModifiedBy>DadeFam-43262657</cp:lastModifiedBy>
  <cp:revision>110</cp:revision>
  <dcterms:created xsi:type="dcterms:W3CDTF">2013-02-14T13:45:26Z</dcterms:created>
  <dcterms:modified xsi:type="dcterms:W3CDTF">2023-08-13T01:28:25Z</dcterms:modified>
</cp:coreProperties>
</file>