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30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72" r:id="rId17"/>
    <p:sldId id="269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8" r:id="rId30"/>
    <p:sldId id="284" r:id="rId31"/>
    <p:sldId id="285" r:id="rId32"/>
    <p:sldId id="286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302" r:id="rId41"/>
    <p:sldId id="303" r:id="rId42"/>
    <p:sldId id="304" r:id="rId43"/>
    <p:sldId id="305" r:id="rId44"/>
    <p:sldId id="306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7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FC664-ECF0-4D11-9F96-E9FD230521FD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9DDA1-5E0A-4502-9D4C-6ABFA8E04A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949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15</a:t>
            </a:fld>
            <a:endParaRPr lang="fa-I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7C6B27-BBF5-46FE-ADC8-335B708CEFA2}" type="slidenum">
              <a:rPr lang="fa-IR" smtClean="0"/>
              <a:pPr/>
              <a:t>17</a:t>
            </a:fld>
            <a:endParaRPr lang="fa-I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a-IR" smtClean="0">
              <a:cs typeface="Arial" charset="0"/>
            </a:endParaRPr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4E4207-6388-4565-8F7C-EF767D51065F}" type="slidenum">
              <a:rPr lang="ar-SA" smtClean="0"/>
              <a:pPr/>
              <a:t>39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D30DA-7159-4A61-A558-0832058BFBDA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DBC56-35AF-4987-B146-490767BEA4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69172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dirty="0" smtClean="0">
                <a:cs typeface="+mn-cs"/>
              </a:rPr>
              <a:t>واژه هاواصطلاحات متداول در اپیدمیولوژی</a:t>
            </a:r>
            <a:endParaRPr lang="fa-IR" dirty="0"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1-واژه های مربوط به سیر طبیعی بیماری ها 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2- واژه های مربوط به وضعیت انتشار بیماری ها در جامعه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3- واژه های مربوط به مبارزه با بیماری های واگیردار</a:t>
            </a:r>
            <a:endParaRPr lang="fa-I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+mn-cs"/>
              </a:rPr>
              <a:t>واژه های مربوط به سیر طبیعی بیماری های واگیردار</a:t>
            </a:r>
            <a:endParaRPr lang="fa-IR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>
              <a:buNone/>
            </a:pPr>
            <a:r>
              <a:rPr lang="en-US" dirty="0" smtClean="0"/>
              <a:t>1- INFECTIOUS  AGENT</a:t>
            </a:r>
          </a:p>
          <a:p>
            <a:pPr>
              <a:buNone/>
            </a:pPr>
            <a:r>
              <a:rPr lang="fa-IR" dirty="0" smtClean="0"/>
              <a:t>خواص ذاتی عوامل بیماری زا</a:t>
            </a:r>
            <a:r>
              <a:rPr lang="fa-IR" dirty="0" smtClean="0">
                <a:latin typeface="IranNastaliq" pitchFamily="18" charset="0"/>
                <a:cs typeface="IranNastaliq" pitchFamily="18" charset="0"/>
              </a:rPr>
              <a:t>:</a:t>
            </a: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sz="2000" dirty="0" smtClean="0"/>
              <a:t>   اندازه ، خصوصیت شیمیائی ، ساختمان آنتی ژنیک ، شرایط رشد ( حرارت ، تغذیه ) ، قدرت زندگی در خارج از بدن میزبان و در وسایل متفاوت مثل شیر ، آب ، خاک</a:t>
            </a:r>
          </a:p>
          <a:p>
            <a:pPr>
              <a:buNone/>
            </a:pPr>
            <a:r>
              <a:rPr lang="fa-IR" sz="2000" dirty="0" smtClean="0"/>
              <a:t>    قدرت زندگی تحت شرایط مختلف حرارت و رطوبت ، میزبان گوناگون ، قدرت ایجاد سموم ، قدرت متفاوت در برابر آنتی بیوتیک ها یا سایر مواد شیمیائی </a:t>
            </a:r>
          </a:p>
          <a:p>
            <a:pPr algn="ctr">
              <a:buNone/>
            </a:pPr>
            <a:r>
              <a:rPr lang="en-US" sz="2000" dirty="0" smtClean="0"/>
              <a:t>2-INFECTION</a:t>
            </a:r>
            <a:r>
              <a:rPr lang="fa-IR" sz="2000" dirty="0" smtClean="0"/>
              <a:t>     </a:t>
            </a:r>
          </a:p>
          <a:p>
            <a:pPr algn="ctr">
              <a:buNone/>
            </a:pPr>
            <a:r>
              <a:rPr lang="en-US" sz="2000" dirty="0" smtClean="0"/>
              <a:t>a- colonization              </a:t>
            </a:r>
          </a:p>
          <a:p>
            <a:pPr algn="ctr">
              <a:buNone/>
            </a:pPr>
            <a:r>
              <a:rPr lang="en-US" sz="2000" dirty="0" smtClean="0"/>
              <a:t>b- in apparent infection</a:t>
            </a:r>
          </a:p>
          <a:p>
            <a:pPr algn="ctr">
              <a:buNone/>
            </a:pPr>
            <a:r>
              <a:rPr lang="en-US" sz="2000" dirty="0" smtClean="0"/>
              <a:t>c- infectious disease      </a:t>
            </a:r>
          </a:p>
          <a:p>
            <a:pPr algn="ctr">
              <a:buNone/>
            </a:pPr>
            <a:endParaRPr lang="fa-IR" sz="2000" dirty="0" smtClean="0"/>
          </a:p>
          <a:p>
            <a:pPr>
              <a:buNone/>
            </a:pPr>
            <a:endParaRPr lang="fa-IR" sz="20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BF0CF1-3AFE-4EF2-ADCF-FF4CD26CA606}" type="slidenum">
              <a:rPr lang="ar-SA" smtClean="0"/>
              <a:pPr/>
              <a:t>4</a:t>
            </a:fld>
            <a:endParaRPr lang="pt-BR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mtClean="0">
                <a:cs typeface="B Titr" pitchFamily="2" charset="-78"/>
              </a:rPr>
              <a:t>اپیدمیولوژی بیماریهای عفونی</a:t>
            </a:r>
            <a:endParaRPr lang="en-US" smtClean="0">
              <a:cs typeface="B Titr" pitchFamily="2" charset="-78"/>
            </a:endParaRP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062912" cy="446722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sz="2800" b="1" smtClean="0">
                <a:cs typeface="B Nazanin" pitchFamily="2" charset="-78"/>
              </a:rPr>
              <a:t>عفونت (</a:t>
            </a:r>
            <a:r>
              <a:rPr lang="en-US" sz="2800" b="1" smtClean="0">
                <a:cs typeface="B Nazanin" pitchFamily="2" charset="-78"/>
              </a:rPr>
              <a:t>Infection</a:t>
            </a:r>
            <a:r>
              <a:rPr lang="fa-IR" sz="2800" b="1" smtClean="0">
                <a:cs typeface="B Nazanin" pitchFamily="2" charset="-78"/>
              </a:rPr>
              <a:t>)</a:t>
            </a:r>
            <a:r>
              <a:rPr lang="en-US" sz="2800" b="1" smtClean="0">
                <a:cs typeface="B Nazanin" pitchFamily="2" charset="-78"/>
              </a:rPr>
              <a:t> </a:t>
            </a:r>
          </a:p>
          <a:p>
            <a:pPr lvl="1" algn="r" rtl="1">
              <a:lnSpc>
                <a:spcPct val="90000"/>
              </a:lnSpc>
            </a:pPr>
            <a:r>
              <a:rPr lang="fa-IR" sz="2400" b="1" smtClean="0">
                <a:solidFill>
                  <a:srgbClr val="800000"/>
                </a:solidFill>
                <a:cs typeface="B Nazanin" pitchFamily="2" charset="-78"/>
              </a:rPr>
              <a:t>تعریف: </a:t>
            </a:r>
            <a:r>
              <a:rPr lang="ar-SA" sz="2400" b="1" smtClean="0">
                <a:solidFill>
                  <a:srgbClr val="800000"/>
                </a:solidFill>
                <a:cs typeface="B Nazanin" pitchFamily="2" charset="-78"/>
              </a:rPr>
              <a:t>ورود و گسترش يا تكثير يك عامل بيماريزا به بدن انسان يا جانور</a:t>
            </a:r>
            <a:endParaRPr lang="fa-IR" sz="2400" b="1" smtClean="0">
              <a:solidFill>
                <a:srgbClr val="800000"/>
              </a:solidFill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sz="2400" b="1" smtClean="0">
                <a:solidFill>
                  <a:srgbClr val="800000"/>
                </a:solidFill>
                <a:cs typeface="B Nazanin" pitchFamily="2" charset="-78"/>
              </a:rPr>
              <a:t>بدن به راههای مختلف به حمله عامل بیماریزا پاسخ می دهد:</a:t>
            </a:r>
          </a:p>
          <a:p>
            <a:pPr lvl="2" algn="r" rtl="1">
              <a:lnSpc>
                <a:spcPct val="90000"/>
              </a:lnSpc>
            </a:pPr>
            <a:r>
              <a:rPr lang="fa-IR" sz="2000" b="1" smtClean="0">
                <a:solidFill>
                  <a:srgbClr val="800000"/>
                </a:solidFill>
                <a:cs typeface="B Nazanin" pitchFamily="2" charset="-78"/>
              </a:rPr>
              <a:t>رخداد بیماری عفونی</a:t>
            </a:r>
          </a:p>
          <a:p>
            <a:pPr lvl="2" algn="r" rtl="1">
              <a:lnSpc>
                <a:spcPct val="90000"/>
              </a:lnSpc>
            </a:pPr>
            <a:r>
              <a:rPr lang="fa-IR" sz="2000" b="1" smtClean="0">
                <a:solidFill>
                  <a:srgbClr val="800000"/>
                </a:solidFill>
                <a:cs typeface="B Nazanin" pitchFamily="2" charset="-78"/>
              </a:rPr>
              <a:t>پاسخ ایمنی بدن </a:t>
            </a:r>
          </a:p>
          <a:p>
            <a:pPr lvl="1" algn="r" rtl="1">
              <a:lnSpc>
                <a:spcPct val="90000"/>
              </a:lnSpc>
            </a:pPr>
            <a:r>
              <a:rPr lang="fa-IR" sz="2400" b="1" smtClean="0">
                <a:solidFill>
                  <a:srgbClr val="800000"/>
                </a:solidFill>
                <a:cs typeface="B Nazanin" pitchFamily="2" charset="-78"/>
              </a:rPr>
              <a:t>اما یک عفونت همیشه منتهی به بیماری نمی شود</a:t>
            </a:r>
          </a:p>
          <a:p>
            <a:pPr lvl="1" algn="r" rtl="1">
              <a:lnSpc>
                <a:spcPct val="90000"/>
              </a:lnSpc>
            </a:pPr>
            <a:r>
              <a:rPr lang="fa-IR" sz="2400" b="1" smtClean="0">
                <a:cs typeface="B Nazanin" pitchFamily="2" charset="-78"/>
              </a:rPr>
              <a:t>سطوح مختلف عفونت: </a:t>
            </a:r>
          </a:p>
          <a:p>
            <a:pPr lvl="2" algn="r" rtl="1">
              <a:lnSpc>
                <a:spcPct val="90000"/>
              </a:lnSpc>
            </a:pPr>
            <a:r>
              <a:rPr lang="en-US" sz="2000" b="1" smtClean="0">
                <a:cs typeface="B Nazanin" pitchFamily="2" charset="-78"/>
              </a:rPr>
              <a:t>Colonization</a:t>
            </a:r>
            <a:r>
              <a:rPr lang="fa-IR" sz="2000" b="1" smtClean="0">
                <a:cs typeface="B Nazanin" pitchFamily="2" charset="-78"/>
              </a:rPr>
              <a:t>(استقرار) </a:t>
            </a:r>
            <a:r>
              <a:rPr lang="fa-IR" sz="1800" b="1" smtClean="0">
                <a:solidFill>
                  <a:schemeClr val="accent2"/>
                </a:solidFill>
                <a:cs typeface="B Homa" pitchFamily="2" charset="-78"/>
              </a:rPr>
              <a:t>مثل:استافیلوکوک طلایی در پوست و بینی</a:t>
            </a:r>
            <a:r>
              <a:rPr lang="fa-IR" sz="2000" b="1" smtClean="0">
                <a:solidFill>
                  <a:schemeClr val="accent2"/>
                </a:solidFill>
                <a:cs typeface="B Homa" pitchFamily="2" charset="-78"/>
              </a:rPr>
              <a:t>.</a:t>
            </a:r>
            <a:endParaRPr lang="en-US" sz="2000" b="1" smtClean="0">
              <a:cs typeface="B Homa" pitchFamily="2" charset="-78"/>
            </a:endParaRPr>
          </a:p>
          <a:p>
            <a:pPr lvl="2" algn="r" rtl="1">
              <a:lnSpc>
                <a:spcPct val="90000"/>
              </a:lnSpc>
            </a:pPr>
            <a:r>
              <a:rPr lang="en-US" sz="2000" b="1" smtClean="0">
                <a:cs typeface="B Nazanin" pitchFamily="2" charset="-78"/>
              </a:rPr>
              <a:t>Subclinical</a:t>
            </a:r>
            <a:r>
              <a:rPr lang="fa-IR" sz="2000" b="1" smtClean="0">
                <a:cs typeface="B Nazanin" pitchFamily="2" charset="-78"/>
              </a:rPr>
              <a:t> (تحت بالینی) </a:t>
            </a:r>
            <a:r>
              <a:rPr lang="fa-IR" sz="1800" b="1" smtClean="0">
                <a:solidFill>
                  <a:schemeClr val="accent2"/>
                </a:solidFill>
                <a:cs typeface="B Homa" pitchFamily="2" charset="-78"/>
              </a:rPr>
              <a:t>مثل:ابتلای تحت بالینی به تب مالت</a:t>
            </a:r>
          </a:p>
          <a:p>
            <a:pPr lvl="2" algn="r" rtl="1">
              <a:lnSpc>
                <a:spcPct val="90000"/>
              </a:lnSpc>
            </a:pPr>
            <a:r>
              <a:rPr lang="en-US" sz="2000" b="1" smtClean="0">
                <a:cs typeface="B Nazanin" pitchFamily="2" charset="-78"/>
              </a:rPr>
              <a:t>Latent</a:t>
            </a:r>
            <a:r>
              <a:rPr lang="fa-IR" sz="2000" b="1" smtClean="0">
                <a:cs typeface="B Nazanin" pitchFamily="2" charset="-78"/>
              </a:rPr>
              <a:t>(پنهان) </a:t>
            </a:r>
            <a:r>
              <a:rPr lang="fa-IR" sz="1800" b="1" smtClean="0">
                <a:solidFill>
                  <a:schemeClr val="accent2"/>
                </a:solidFill>
                <a:cs typeface="B Homa" pitchFamily="2" charset="-78"/>
              </a:rPr>
              <a:t>مثل: ماندن ویروس تبخال در شاخ خلفی نخاع</a:t>
            </a:r>
            <a:endParaRPr lang="en-US" sz="1800" b="1" smtClean="0">
              <a:solidFill>
                <a:schemeClr val="accent2"/>
              </a:solidFill>
              <a:cs typeface="B Homa" pitchFamily="2" charset="-78"/>
            </a:endParaRPr>
          </a:p>
          <a:p>
            <a:pPr lvl="2" algn="r" rtl="1">
              <a:lnSpc>
                <a:spcPct val="90000"/>
              </a:lnSpc>
            </a:pPr>
            <a:r>
              <a:rPr lang="en-US" sz="2000" b="1" smtClean="0">
                <a:cs typeface="B Nazanin" pitchFamily="2" charset="-78"/>
              </a:rPr>
              <a:t>Clinical</a:t>
            </a:r>
            <a:r>
              <a:rPr lang="fa-IR" sz="2000" b="1" smtClean="0">
                <a:cs typeface="B Nazanin" pitchFamily="2" charset="-78"/>
              </a:rPr>
              <a:t>(بالینی) </a:t>
            </a:r>
            <a:r>
              <a:rPr lang="fa-IR" sz="1800" b="1" smtClean="0">
                <a:solidFill>
                  <a:schemeClr val="accent2"/>
                </a:solidFill>
                <a:cs typeface="B Homa" pitchFamily="2" charset="-78"/>
              </a:rPr>
              <a:t>همان بیماری عفونی است</a:t>
            </a:r>
            <a:endParaRPr lang="en-US" sz="1800" b="1" smtClean="0">
              <a:solidFill>
                <a:schemeClr val="accent2"/>
              </a:solidFill>
              <a:cs typeface="B Hom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31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1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1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1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1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1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1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1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1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14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14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+mn-cs"/>
              </a:rPr>
              <a:t>و میزبان</a:t>
            </a:r>
            <a:r>
              <a:rPr lang="en-US" dirty="0" smtClean="0">
                <a:cs typeface="+mn-cs"/>
              </a:rPr>
              <a:t> </a:t>
            </a:r>
            <a:r>
              <a:rPr lang="fa-IR" dirty="0" smtClean="0">
                <a:cs typeface="+mn-cs"/>
              </a:rPr>
              <a:t>روابط متقابل عامل بیماری زا</a:t>
            </a:r>
            <a:endParaRPr lang="fa-IR" dirty="0">
              <a:cs typeface="+mn-cs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1- عفونت زایی     </a:t>
            </a:r>
            <a:r>
              <a:rPr lang="en-US" dirty="0" smtClean="0"/>
              <a:t>Infectivity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2- قابلیت بیماری زایی     </a:t>
            </a:r>
            <a:r>
              <a:rPr lang="en-US" dirty="0" err="1" smtClean="0"/>
              <a:t>Pathogenicity</a:t>
            </a:r>
            <a:endParaRPr lang="en-US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3- حدت     </a:t>
            </a:r>
            <a:r>
              <a:rPr lang="en-US" dirty="0" smtClean="0"/>
              <a:t>Virulence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4- ایمنی زایی   </a:t>
            </a:r>
            <a:r>
              <a:rPr lang="en-US" dirty="0" smtClean="0"/>
              <a:t>Immunogenicity</a:t>
            </a:r>
          </a:p>
          <a:p>
            <a:pPr>
              <a:buNone/>
            </a:pPr>
            <a:endParaRPr lang="en-US" dirty="0" smtClean="0"/>
          </a:p>
          <a:p>
            <a:pPr algn="l">
              <a:buNone/>
            </a:pPr>
            <a:endParaRPr lang="en-US" dirty="0" smtClean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4DC2D6-CDAC-4B0E-B024-F92D0E50B07A}" type="slidenum">
              <a:rPr lang="ar-SA" smtClean="0"/>
              <a:pPr/>
              <a:t>6</a:t>
            </a:fld>
            <a:endParaRPr lang="pt-BR" smtClean="0"/>
          </a:p>
        </p:txBody>
      </p:sp>
      <p:pic>
        <p:nvPicPr>
          <p:cNvPr id="6147" name="Picture 2" descr="Figure 2.  Heavily colonized surface of a P-bearing microcline after exposure to microbially active groundwater for 6 months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88913"/>
            <a:ext cx="48768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3"/>
          <p:cNvSpPr>
            <a:spLocks noChangeArrowheads="1"/>
          </p:cNvSpPr>
          <p:nvPr/>
        </p:nvSpPr>
        <p:spPr bwMode="auto">
          <a:xfrm>
            <a:off x="2124075" y="3573463"/>
            <a:ext cx="4875213" cy="7191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fa-IR" sz="3200">
                <a:solidFill>
                  <a:srgbClr val="FFFF00"/>
                </a:solidFill>
                <a:latin typeface="Arial" charset="0"/>
                <a:cs typeface="B Nazanin" pitchFamily="2" charset="-78"/>
              </a:rPr>
              <a:t>تجمع استافيلوكوك ها بر روي پوست</a:t>
            </a:r>
            <a:endParaRPr lang="en-US" sz="3200">
              <a:solidFill>
                <a:srgbClr val="FFFF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402436" name="Text Box 4"/>
          <p:cNvSpPr txBox="1">
            <a:spLocks noChangeArrowheads="1"/>
          </p:cNvSpPr>
          <p:nvPr/>
        </p:nvSpPr>
        <p:spPr bwMode="auto">
          <a:xfrm>
            <a:off x="1763713" y="4889500"/>
            <a:ext cx="5348287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en-US" sz="6600">
                <a:solidFill>
                  <a:srgbClr val="CC3300"/>
                </a:solidFill>
                <a:latin typeface="Arial" charset="0"/>
                <a:cs typeface="Arial" charset="0"/>
              </a:rPr>
              <a:t>Colonization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2C5F03-E69E-4A83-B6E0-D39523168C3D}" type="slidenum">
              <a:rPr lang="ar-SA" smtClean="0"/>
              <a:pPr/>
              <a:t>7</a:t>
            </a:fld>
            <a:endParaRPr lang="pt-BR" smtClean="0"/>
          </a:p>
        </p:txBody>
      </p:sp>
      <p:sp>
        <p:nvSpPr>
          <p:cNvPr id="404482" name="Text Box 2"/>
          <p:cNvSpPr txBox="1">
            <a:spLocks noChangeArrowheads="1"/>
          </p:cNvSpPr>
          <p:nvPr/>
        </p:nvSpPr>
        <p:spPr bwMode="auto">
          <a:xfrm>
            <a:off x="323850" y="207963"/>
            <a:ext cx="813593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fa-IR" sz="4800">
                <a:solidFill>
                  <a:srgbClr val="CC3300"/>
                </a:solidFill>
                <a:latin typeface="Arial" charset="0"/>
                <a:cs typeface="B Nazanin" pitchFamily="2" charset="-78"/>
              </a:rPr>
              <a:t>آلودگی عفونی </a:t>
            </a:r>
            <a:r>
              <a:rPr lang="en-US" sz="4800">
                <a:solidFill>
                  <a:srgbClr val="CC3300"/>
                </a:solidFill>
                <a:latin typeface="Arial" charset="0"/>
                <a:cs typeface="B Nazanin" pitchFamily="2" charset="-78"/>
              </a:rPr>
              <a:t>(Contamination)</a:t>
            </a:r>
          </a:p>
        </p:txBody>
      </p:sp>
      <p:sp>
        <p:nvSpPr>
          <p:cNvPr id="404483" name="Text Box 3"/>
          <p:cNvSpPr txBox="1">
            <a:spLocks noChangeArrowheads="1"/>
          </p:cNvSpPr>
          <p:nvPr/>
        </p:nvSpPr>
        <p:spPr bwMode="auto">
          <a:xfrm>
            <a:off x="0" y="1341438"/>
            <a:ext cx="86042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Low" rtl="1" eaLnBrk="1" hangingPunct="1"/>
            <a:r>
              <a:rPr lang="fa-IR" sz="3200">
                <a:solidFill>
                  <a:srgbClr val="800000"/>
                </a:solidFill>
                <a:latin typeface="Arial" charset="0"/>
                <a:cs typeface="B Nazanin" pitchFamily="2" charset="-78"/>
              </a:rPr>
              <a:t>وجــــود عـامـــل بیمــــاری زا</a:t>
            </a:r>
            <a:r>
              <a:rPr lang="fa-IR" sz="3200">
                <a:latin typeface="Arial" charset="0"/>
                <a:cs typeface="B Nazanin" pitchFamily="2" charset="-78"/>
              </a:rPr>
              <a:t> بـر سطـــح بدن، لباس، بستر خواب، اسباب بازی، لوازم جــــراحـی و پانسمــان یا دیگر مواد بیجان و مواد خوراکی مانند آب، شیــــر را </a:t>
            </a:r>
            <a:r>
              <a:rPr lang="fa-IR" sz="3200">
                <a:solidFill>
                  <a:srgbClr val="800000"/>
                </a:solidFill>
                <a:latin typeface="Arial" charset="0"/>
                <a:cs typeface="B Nazanin" pitchFamily="2" charset="-78"/>
              </a:rPr>
              <a:t>آلودگی</a:t>
            </a:r>
            <a:r>
              <a:rPr lang="fa-IR" sz="3200">
                <a:latin typeface="Arial" charset="0"/>
                <a:cs typeface="B Nazanin" pitchFamily="2" charset="-78"/>
              </a:rPr>
              <a:t> می گوینــد.</a:t>
            </a:r>
            <a:endParaRPr lang="en-US" sz="3200">
              <a:latin typeface="Arial" charset="0"/>
              <a:cs typeface="B Nazanin" pitchFamily="2" charset="-78"/>
            </a:endParaRPr>
          </a:p>
        </p:txBody>
      </p:sp>
      <p:sp>
        <p:nvSpPr>
          <p:cNvPr id="404484" name="Text Box 4"/>
          <p:cNvSpPr txBox="1">
            <a:spLocks noChangeArrowheads="1"/>
          </p:cNvSpPr>
          <p:nvPr/>
        </p:nvSpPr>
        <p:spPr bwMode="auto">
          <a:xfrm>
            <a:off x="611188" y="3500438"/>
            <a:ext cx="76327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fa-IR" sz="2800">
                <a:solidFill>
                  <a:srgbClr val="006600"/>
                </a:solidFill>
                <a:latin typeface="Arial" charset="0"/>
                <a:cs typeface="B Nazanin" pitchFamily="2" charset="-78"/>
              </a:rPr>
              <a:t>مثل: آلـوده شـدن ادرار در اثـر تمـاس لولـه نمونه با بدن – یا آلوده شدن محیط کشت با میکروب های بدن و مثبت شدن کاذب کشت.</a:t>
            </a:r>
            <a:endParaRPr lang="en-US" sz="2800">
              <a:solidFill>
                <a:srgbClr val="0066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404485" name="Text Box 5"/>
          <p:cNvSpPr txBox="1">
            <a:spLocks noChangeArrowheads="1"/>
          </p:cNvSpPr>
          <p:nvPr/>
        </p:nvSpPr>
        <p:spPr bwMode="auto">
          <a:xfrm>
            <a:off x="1312863" y="5214938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fa-IR" b="0"/>
              <a:t>وجود آلودگی بر سطح بدن نشانه وجود حالت حامل (</a:t>
            </a:r>
            <a:r>
              <a:rPr lang="en-US" b="0"/>
              <a:t>Carrier</a:t>
            </a:r>
            <a:r>
              <a:rPr lang="fa-IR" b="0"/>
              <a:t>) نیست</a:t>
            </a:r>
            <a:endParaRPr lang="en-US" b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4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4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4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2" grpId="0"/>
      <p:bldP spid="404483" grpId="0"/>
      <p:bldP spid="404484" grpId="0"/>
      <p:bldP spid="4044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F2AFA2-B1C3-4B5B-8896-D832B8D878D0}" type="slidenum">
              <a:rPr lang="ar-SA" smtClean="0"/>
              <a:pPr/>
              <a:t>8</a:t>
            </a:fld>
            <a:endParaRPr lang="pt-BR" smtClean="0"/>
          </a:p>
        </p:txBody>
      </p:sp>
      <p:sp>
        <p:nvSpPr>
          <p:cNvPr id="405506" name="Text Box 2"/>
          <p:cNvSpPr txBox="1">
            <a:spLocks noChangeArrowheads="1"/>
          </p:cNvSpPr>
          <p:nvPr/>
        </p:nvSpPr>
        <p:spPr bwMode="auto">
          <a:xfrm>
            <a:off x="196850" y="476250"/>
            <a:ext cx="89122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fa-IR" sz="4800">
                <a:solidFill>
                  <a:srgbClr val="CC3300"/>
                </a:solidFill>
                <a:latin typeface="Arial" charset="0"/>
                <a:cs typeface="B Nazanin" pitchFamily="2" charset="-78"/>
              </a:rPr>
              <a:t>آلایندگی یا آلودگی غیرعفونی</a:t>
            </a:r>
            <a:r>
              <a:rPr lang="en-US" sz="4400" b="0">
                <a:solidFill>
                  <a:srgbClr val="CC3300"/>
                </a:solidFill>
                <a:latin typeface="Arial" charset="0"/>
                <a:cs typeface="B Nazanin" pitchFamily="2" charset="-78"/>
              </a:rPr>
              <a:t>(Pollution)</a:t>
            </a:r>
          </a:p>
        </p:txBody>
      </p:sp>
      <p:sp>
        <p:nvSpPr>
          <p:cNvPr id="405507" name="Text Box 3"/>
          <p:cNvSpPr txBox="1">
            <a:spLocks noChangeArrowheads="1"/>
          </p:cNvSpPr>
          <p:nvPr/>
        </p:nvSpPr>
        <p:spPr bwMode="auto">
          <a:xfrm>
            <a:off x="1116013" y="1916113"/>
            <a:ext cx="755967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 eaLnBrk="1" hangingPunct="1"/>
            <a:r>
              <a:rPr lang="fa-IR" sz="5400">
                <a:latin typeface="Arial" charset="0"/>
                <a:cs typeface="B Nazanin" pitchFamily="2" charset="-78"/>
              </a:rPr>
              <a:t>وجود مواد مضر (و نه ضرورتاً عفونی) در محیط را </a:t>
            </a:r>
            <a:r>
              <a:rPr lang="en-US" sz="5400">
                <a:latin typeface="Arial" charset="0"/>
                <a:cs typeface="B Nazanin" pitchFamily="2" charset="-78"/>
              </a:rPr>
              <a:t>  </a:t>
            </a:r>
            <a:r>
              <a:rPr lang="fa-IR" sz="5400">
                <a:latin typeface="Arial" charset="0"/>
                <a:cs typeface="B Nazanin" pitchFamily="2" charset="-78"/>
              </a:rPr>
              <a:t>  </a:t>
            </a:r>
            <a:r>
              <a:rPr lang="en-US" sz="5400" b="0">
                <a:latin typeface="Arial" charset="0"/>
                <a:cs typeface="B Nazanin" pitchFamily="2" charset="-78"/>
              </a:rPr>
              <a:t>Pollution</a:t>
            </a:r>
            <a:r>
              <a:rPr lang="fa-IR" sz="5400">
                <a:latin typeface="Arial" charset="0"/>
                <a:cs typeface="B Nazanin" pitchFamily="2" charset="-78"/>
              </a:rPr>
              <a:t> گـــــــویـنــــــد.</a:t>
            </a:r>
            <a:endParaRPr lang="en-US" sz="5400">
              <a:latin typeface="Arial" charset="0"/>
              <a:cs typeface="B Nazanin" pitchFamily="2" charset="-78"/>
            </a:endParaRPr>
          </a:p>
        </p:txBody>
      </p:sp>
      <p:sp>
        <p:nvSpPr>
          <p:cNvPr id="405508" name="Text Box 4"/>
          <p:cNvSpPr txBox="1">
            <a:spLocks noChangeArrowheads="1"/>
          </p:cNvSpPr>
          <p:nvPr/>
        </p:nvSpPr>
        <p:spPr bwMode="auto">
          <a:xfrm>
            <a:off x="755650" y="5035550"/>
            <a:ext cx="72009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/>
            <a:r>
              <a:rPr lang="fa-IR" sz="5400">
                <a:solidFill>
                  <a:srgbClr val="006600"/>
                </a:solidFill>
                <a:latin typeface="Arial" charset="0"/>
                <a:cs typeface="B Nazanin" pitchFamily="2" charset="-78"/>
              </a:rPr>
              <a:t>مثل: آلودگی هوا با سرب و ...</a:t>
            </a:r>
            <a:endParaRPr lang="en-US" sz="5400">
              <a:solidFill>
                <a:srgbClr val="006600"/>
              </a:solidFill>
              <a:latin typeface="Arial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5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5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5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06" grpId="0"/>
      <p:bldP spid="405507" grpId="0"/>
      <p:bldP spid="4055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E276FE-593C-461A-B0FB-420376D2DB0F}" type="slidenum">
              <a:rPr lang="ar-SA" smtClean="0"/>
              <a:pPr/>
              <a:t>9</a:t>
            </a:fld>
            <a:endParaRPr lang="pt-BR" smtClean="0"/>
          </a:p>
        </p:txBody>
      </p:sp>
      <p:sp>
        <p:nvSpPr>
          <p:cNvPr id="447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640763" cy="5691187"/>
          </a:xfrm>
        </p:spPr>
        <p:txBody>
          <a:bodyPr/>
          <a:lstStyle/>
          <a:p>
            <a:pPr algn="r" rtl="1"/>
            <a:r>
              <a:rPr lang="en-US" smtClean="0">
                <a:solidFill>
                  <a:srgbClr val="663300"/>
                </a:solidFill>
                <a:cs typeface="B Titr" pitchFamily="2" charset="-78"/>
              </a:rPr>
              <a:t>Secondary Attack Rate (SAR)</a:t>
            </a:r>
            <a:r>
              <a:rPr lang="fa-IR" smtClean="0">
                <a:solidFill>
                  <a:srgbClr val="663300"/>
                </a:solidFill>
                <a:cs typeface="B Titr" pitchFamily="2" charset="-78"/>
              </a:rPr>
              <a:t> میزان حمله ثانویه:</a:t>
            </a:r>
          </a:p>
          <a:p>
            <a:pPr lvl="1" algn="justLow" rtl="1"/>
            <a:r>
              <a:rPr lang="fa-IR" smtClean="0">
                <a:latin typeface="Arial" charset="0"/>
                <a:cs typeface="B Titr" pitchFamily="2" charset="-78"/>
              </a:rPr>
              <a:t>«تعداد افرادی که پس از مواجهه با مورد اولیه یک بیماری و در طی زمانی معادل یک دوره کمون، مبتلا می شوند»</a:t>
            </a:r>
          </a:p>
          <a:p>
            <a:pPr lvl="1" algn="justLow" rtl="1"/>
            <a:endParaRPr lang="fa-IR" smtClean="0">
              <a:cs typeface="B Titr" pitchFamily="2" charset="-78"/>
            </a:endParaRPr>
          </a:p>
          <a:p>
            <a:pPr lvl="1" algn="justLow" rtl="1"/>
            <a:endParaRPr lang="fa-IR" smtClean="0">
              <a:cs typeface="B Titr" pitchFamily="2" charset="-78"/>
            </a:endParaRPr>
          </a:p>
        </p:txBody>
      </p:sp>
      <p:sp>
        <p:nvSpPr>
          <p:cNvPr id="447491" name="Text Box 3"/>
          <p:cNvSpPr txBox="1">
            <a:spLocks noChangeArrowheads="1"/>
          </p:cNvSpPr>
          <p:nvPr/>
        </p:nvSpPr>
        <p:spPr bwMode="auto">
          <a:xfrm>
            <a:off x="755650" y="2636838"/>
            <a:ext cx="1189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SAR =</a:t>
            </a:r>
          </a:p>
        </p:txBody>
      </p:sp>
      <p:sp>
        <p:nvSpPr>
          <p:cNvPr id="447492" name="Line 4"/>
          <p:cNvSpPr>
            <a:spLocks noChangeShapeType="1"/>
          </p:cNvSpPr>
          <p:nvPr/>
        </p:nvSpPr>
        <p:spPr bwMode="auto">
          <a:xfrm>
            <a:off x="1908175" y="2924175"/>
            <a:ext cx="6551613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7493" name="Text Box 5"/>
          <p:cNvSpPr txBox="1">
            <a:spLocks noChangeArrowheads="1"/>
          </p:cNvSpPr>
          <p:nvPr/>
        </p:nvSpPr>
        <p:spPr bwMode="auto">
          <a:xfrm>
            <a:off x="1857375" y="2349500"/>
            <a:ext cx="6530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fa-IR" sz="1800" b="0"/>
              <a:t>تعداد افراد مواجهه یافته ای که در طی یک دوره کمون به بیماری مبتلا می شوند </a:t>
            </a:r>
            <a:endParaRPr lang="en-US" sz="1800" b="0"/>
          </a:p>
        </p:txBody>
      </p:sp>
      <p:sp>
        <p:nvSpPr>
          <p:cNvPr id="447494" name="Text Box 6"/>
          <p:cNvSpPr txBox="1">
            <a:spLocks noChangeArrowheads="1"/>
          </p:cNvSpPr>
          <p:nvPr/>
        </p:nvSpPr>
        <p:spPr bwMode="auto">
          <a:xfrm>
            <a:off x="3635375" y="3068638"/>
            <a:ext cx="24145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fa-IR" sz="1800" b="0"/>
              <a:t>تعداد کل افراد مواجهه یافته</a:t>
            </a:r>
            <a:endParaRPr lang="en-US" sz="1800" b="0"/>
          </a:p>
        </p:txBody>
      </p:sp>
      <p:sp>
        <p:nvSpPr>
          <p:cNvPr id="447495" name="Text Box 7"/>
          <p:cNvSpPr txBox="1">
            <a:spLocks noChangeArrowheads="1"/>
          </p:cNvSpPr>
          <p:nvPr/>
        </p:nvSpPr>
        <p:spPr bwMode="auto">
          <a:xfrm>
            <a:off x="828675" y="3933825"/>
            <a:ext cx="80645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>
              <a:buFontTx/>
              <a:buChar char="•"/>
              <a:defRPr/>
            </a:pPr>
            <a:r>
              <a:rPr lang="fa-IR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fa-IR" b="0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مخرج کسر:</a:t>
            </a:r>
          </a:p>
          <a:p>
            <a:pPr lvl="1" algn="r" rtl="1">
              <a:buFontTx/>
              <a:buChar char="•"/>
              <a:defRPr/>
            </a:pPr>
            <a:r>
              <a:rPr lang="fa-IR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همه افرادی که با مورد اولیه بیماری مواجهه یافته اند</a:t>
            </a:r>
          </a:p>
          <a:p>
            <a:pPr algn="r" rtl="1">
              <a:defRPr/>
            </a:pPr>
            <a:r>
              <a:rPr lang="fa-IR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. در مواردی فقط محدود</a:t>
            </a:r>
            <a:r>
              <a:rPr lang="fa-IR" b="0" dirty="0"/>
              <a:t> </a:t>
            </a:r>
            <a:r>
              <a:rPr lang="fa-IR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به</a:t>
            </a:r>
            <a:r>
              <a:rPr lang="fa-IR" b="0" dirty="0"/>
              <a:t> </a:t>
            </a:r>
            <a:r>
              <a:rPr lang="fa-IR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تماسهای افراد«مستعد» به بیماری می شود </a:t>
            </a:r>
          </a:p>
          <a:p>
            <a:pPr algn="r" rtl="1">
              <a:defRPr/>
            </a:pPr>
            <a:r>
              <a:rPr lang="fa-IR" sz="2000" b="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(زمانی که برای تمایز افراد مستعد از افراد ایمن، راهی وجود داشته باشد)</a:t>
            </a:r>
          </a:p>
          <a:p>
            <a:pPr algn="r" rtl="1">
              <a:defRPr/>
            </a:pPr>
            <a:endParaRPr lang="fa-IR" sz="2000" b="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 rtl="1">
              <a:buFontTx/>
              <a:buChar char="•"/>
              <a:defRPr/>
            </a:pPr>
            <a:r>
              <a:rPr lang="fa-IR" b="0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مورد اولیه بیماری، نه در صورت و نه در مخرج، محاسبه نمی شود</a:t>
            </a:r>
            <a:endParaRPr lang="en-US" b="0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7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7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47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47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47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47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474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4474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474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474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474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7491" grpId="0"/>
      <p:bldP spid="447492" grpId="0" animBg="1"/>
      <p:bldP spid="447493" grpId="0"/>
      <p:bldP spid="4474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8B4A9F-96BE-49F9-B08D-F0DE2B58C1B9}" type="slidenum">
              <a:rPr lang="ar-SA" smtClean="0"/>
              <a:pPr/>
              <a:t>10</a:t>
            </a:fld>
            <a:endParaRPr lang="pt-BR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76250"/>
            <a:ext cx="8278813" cy="5619750"/>
          </a:xfrm>
        </p:spPr>
        <p:txBody>
          <a:bodyPr/>
          <a:lstStyle/>
          <a:p>
            <a:pPr algn="justLow" rtl="1"/>
            <a:r>
              <a:rPr lang="fa-IR" smtClean="0">
                <a:cs typeface="B Titr" pitchFamily="2" charset="-78"/>
              </a:rPr>
              <a:t>در یک خانواده 6 نفری، پدر و مادر قبلاً نسبت به سرخک ایمن شده اند. یکی از فرزندان، جدیداً دچار سرخک شده است و در یک فاصله کوتاه 2 فرزند دیگر از وی سرخک گرفته اند. 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میزان حمله ثانویه ؟ </a:t>
            </a:r>
            <a:endParaRPr lang="en-US" smtClean="0">
              <a:cs typeface="B Titr" pitchFamily="2" charset="-78"/>
            </a:endParaRPr>
          </a:p>
        </p:txBody>
      </p:sp>
      <p:sp>
        <p:nvSpPr>
          <p:cNvPr id="450564" name="Text Box 4"/>
          <p:cNvSpPr txBox="1">
            <a:spLocks noChangeArrowheads="1"/>
          </p:cNvSpPr>
          <p:nvPr/>
        </p:nvSpPr>
        <p:spPr bwMode="auto">
          <a:xfrm>
            <a:off x="3749675" y="2565400"/>
            <a:ext cx="175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b="0">
                <a:solidFill>
                  <a:srgbClr val="800000"/>
                </a:solidFill>
              </a:rPr>
              <a:t>66/66 درصد</a:t>
            </a:r>
            <a:endParaRPr lang="en-US" b="0">
              <a:solidFill>
                <a:srgbClr val="8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9450363-892C-4300-88CC-0ECBAA954CA4}" type="slidenum">
              <a:rPr lang="ar-SA" smtClean="0"/>
              <a:pPr/>
              <a:t>11</a:t>
            </a:fld>
            <a:endParaRPr lang="pt-BR" smtClean="0"/>
          </a:p>
        </p:txBody>
      </p:sp>
      <p:sp>
        <p:nvSpPr>
          <p:cNvPr id="452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49275"/>
            <a:ext cx="7772400" cy="5546725"/>
          </a:xfrm>
        </p:spPr>
        <p:txBody>
          <a:bodyPr/>
          <a:lstStyle/>
          <a:p>
            <a:pPr algn="justLow" rtl="1"/>
            <a:r>
              <a:rPr lang="fa-IR" smtClean="0">
                <a:cs typeface="B Titr" pitchFamily="2" charset="-78"/>
              </a:rPr>
              <a:t>میزان حمله ثانویه برای این به وجود آمد تا سرعت و میزان انتشار یک عفونت را در خانواده، هم اتاقیها و یا در هر تجمع نزدیکی از افراد که با فرد مبتلا در تماس بوده اند، اندازه گیری کند. 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سایر موارد کاربرد میزان حمله ثانویه:</a:t>
            </a:r>
          </a:p>
          <a:p>
            <a:pPr lvl="1" algn="justLow" rtl="1"/>
            <a:r>
              <a:rPr lang="fa-IR" smtClean="0">
                <a:cs typeface="B Titr" pitchFamily="2" charset="-78"/>
              </a:rPr>
              <a:t> تعیین مسری بودن یا نبودن یک بیماری با علت ناشناخته (مثل بیماری هوچکین) </a:t>
            </a:r>
          </a:p>
          <a:p>
            <a:pPr lvl="1" algn="justLow" rtl="1"/>
            <a:r>
              <a:rPr lang="fa-IR" smtClean="0">
                <a:cs typeface="B Titr" pitchFamily="2" charset="-78"/>
              </a:rPr>
              <a:t>ارزیابی اثربخشی اقدامات انجام شده برای کنترل بیماریها مثل قرنطینه کردن و ایمن سازی</a:t>
            </a:r>
            <a:endParaRPr lang="en-US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2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52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52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19F581-D28A-420D-809D-82B89E720469}" type="slidenum">
              <a:rPr lang="ar-SA" smtClean="0"/>
              <a:pPr/>
              <a:t>12</a:t>
            </a:fld>
            <a:endParaRPr lang="pt-BR" smtClean="0"/>
          </a:p>
        </p:txBody>
      </p:sp>
      <p:sp>
        <p:nvSpPr>
          <p:cNvPr id="451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4176712"/>
          </a:xfrm>
        </p:spPr>
        <p:txBody>
          <a:bodyPr/>
          <a:lstStyle/>
          <a:p>
            <a:pPr algn="justLow" rtl="1"/>
            <a:r>
              <a:rPr lang="fa-IR" smtClean="0">
                <a:cs typeface="B Titr" pitchFamily="2" charset="-78"/>
              </a:rPr>
              <a:t>میزان حمله ثانویه به بیماریهایی محدود می شود که در آنها مورد اولیه فقط برای زمان محدودی (چند روز) قدرت سرایت بیماری را دارد (برای مثال سرخک و آبله مرغان). 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وقتی مورد اولیه برای مدت درازی عفونت را سرایت دهد (مثل بیماری سل)، مدت مواجهه </a:t>
            </a:r>
            <a:r>
              <a:rPr lang="en-US" smtClean="0">
                <a:cs typeface="B Titr" pitchFamily="2" charset="-78"/>
              </a:rPr>
              <a:t>(Duration of exposure)</a:t>
            </a:r>
            <a:r>
              <a:rPr lang="fa-IR" smtClean="0">
                <a:cs typeface="B Titr" pitchFamily="2" charset="-78"/>
              </a:rPr>
              <a:t> مهم می باشد</a:t>
            </a:r>
            <a:endParaRPr lang="en-US" smtClean="0">
              <a:cs typeface="B Titr" pitchFamily="2" charset="-78"/>
            </a:endParaRPr>
          </a:p>
          <a:p>
            <a:pPr lvl="1" algn="justLow" rtl="1"/>
            <a:r>
              <a:rPr lang="fa-IR" smtClean="0">
                <a:cs typeface="B Titr" pitchFamily="2" charset="-78"/>
              </a:rPr>
              <a:t>و لذا در این موارد، </a:t>
            </a:r>
            <a:r>
              <a:rPr lang="en-US" smtClean="0">
                <a:cs typeface="B Titr" pitchFamily="2" charset="-78"/>
              </a:rPr>
              <a:t>SAR</a:t>
            </a:r>
            <a:r>
              <a:rPr lang="fa-IR" smtClean="0">
                <a:cs typeface="B Titr" pitchFamily="2" charset="-78"/>
              </a:rPr>
              <a:t> این گونه محاسبه می شود:</a:t>
            </a:r>
            <a:endParaRPr lang="en-US" smtClean="0">
              <a:cs typeface="B Titr" pitchFamily="2" charset="-78"/>
            </a:endParaRPr>
          </a:p>
        </p:txBody>
      </p:sp>
      <p:sp>
        <p:nvSpPr>
          <p:cNvPr id="451588" name="Text Box 4"/>
          <p:cNvSpPr txBox="1">
            <a:spLocks noChangeArrowheads="1"/>
          </p:cNvSpPr>
          <p:nvPr/>
        </p:nvSpPr>
        <p:spPr bwMode="auto">
          <a:xfrm>
            <a:off x="755650" y="5006975"/>
            <a:ext cx="11890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SAR =</a:t>
            </a:r>
          </a:p>
        </p:txBody>
      </p:sp>
      <p:sp>
        <p:nvSpPr>
          <p:cNvPr id="451589" name="Line 5"/>
          <p:cNvSpPr>
            <a:spLocks noChangeShapeType="1"/>
          </p:cNvSpPr>
          <p:nvPr/>
        </p:nvSpPr>
        <p:spPr bwMode="auto">
          <a:xfrm>
            <a:off x="1908175" y="5294313"/>
            <a:ext cx="6551613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1590" name="Text Box 6"/>
          <p:cNvSpPr txBox="1">
            <a:spLocks noChangeArrowheads="1"/>
          </p:cNvSpPr>
          <p:nvPr/>
        </p:nvSpPr>
        <p:spPr bwMode="auto">
          <a:xfrm>
            <a:off x="2746375" y="4791075"/>
            <a:ext cx="4532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fa-IR" sz="1800" b="0"/>
              <a:t>تعداد افرادی که پس از تماس به بیماری مبتلا می شوند </a:t>
            </a:r>
            <a:endParaRPr lang="en-US" sz="1800" b="0"/>
          </a:p>
        </p:txBody>
      </p:sp>
      <p:sp>
        <p:nvSpPr>
          <p:cNvPr id="451591" name="Text Box 7"/>
          <p:cNvSpPr txBox="1">
            <a:spLocks noChangeArrowheads="1"/>
          </p:cNvSpPr>
          <p:nvPr/>
        </p:nvSpPr>
        <p:spPr bwMode="auto">
          <a:xfrm>
            <a:off x="3684588" y="5438775"/>
            <a:ext cx="2365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fa-IR" sz="1800" b="0"/>
              <a:t>تعداد شخص-زمان مواجهه</a:t>
            </a:r>
            <a:endParaRPr lang="en-US" sz="1800" b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1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1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51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51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51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51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8" grpId="0"/>
      <p:bldP spid="451589" grpId="0" animBg="1"/>
      <p:bldP spid="451590" grpId="0"/>
      <p:bldP spid="4515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+mn-cs"/>
              </a:rPr>
              <a:t>تغییرات شدت بیماری </a:t>
            </a:r>
            <a:endParaRPr lang="fa-IR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a-IR" dirty="0" smtClean="0"/>
              <a:t>     کشنده   شدید  متوسط   خفیف                  نا پیدا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    گروه الف : موارد عفونت ناپیدا زیاد است. (فلج اطفال)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    گروه ب : موارد بالینی زیاد است. (ویروس سرخک) 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</p:txBody>
      </p:sp>
      <p:sp>
        <p:nvSpPr>
          <p:cNvPr id="4" name="Rectangle 3"/>
          <p:cNvSpPr/>
          <p:nvPr/>
        </p:nvSpPr>
        <p:spPr>
          <a:xfrm>
            <a:off x="1142976" y="2571744"/>
            <a:ext cx="6929486" cy="5715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4214016" y="2856702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5571338" y="2856702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>
            <a:off x="7001686" y="2856702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6287306" y="2856702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500562" y="2571744"/>
            <a:ext cx="1357322" cy="57150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ectangle 11"/>
          <p:cNvSpPr/>
          <p:nvPr/>
        </p:nvSpPr>
        <p:spPr>
          <a:xfrm>
            <a:off x="7286644" y="2571744"/>
            <a:ext cx="785818" cy="571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ectangle 12"/>
          <p:cNvSpPr/>
          <p:nvPr/>
        </p:nvSpPr>
        <p:spPr>
          <a:xfrm>
            <a:off x="5857884" y="2571744"/>
            <a:ext cx="714380" cy="57150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Rectangle 13"/>
          <p:cNvSpPr/>
          <p:nvPr/>
        </p:nvSpPr>
        <p:spPr>
          <a:xfrm>
            <a:off x="6572264" y="2571744"/>
            <a:ext cx="714380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/>
          <p:cNvSpPr/>
          <p:nvPr/>
        </p:nvSpPr>
        <p:spPr>
          <a:xfrm>
            <a:off x="1142976" y="4572008"/>
            <a:ext cx="6929486" cy="57150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Rectangle 16"/>
          <p:cNvSpPr/>
          <p:nvPr/>
        </p:nvSpPr>
        <p:spPr>
          <a:xfrm>
            <a:off x="7358082" y="4572008"/>
            <a:ext cx="714380" cy="571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Rectangle 17"/>
          <p:cNvSpPr/>
          <p:nvPr/>
        </p:nvSpPr>
        <p:spPr>
          <a:xfrm>
            <a:off x="6072198" y="4572008"/>
            <a:ext cx="1296000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Rectangle 18"/>
          <p:cNvSpPr/>
          <p:nvPr/>
        </p:nvSpPr>
        <p:spPr>
          <a:xfrm>
            <a:off x="2285984" y="4572008"/>
            <a:ext cx="3786214" cy="57150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Rectangle 19"/>
          <p:cNvSpPr/>
          <p:nvPr/>
        </p:nvSpPr>
        <p:spPr>
          <a:xfrm>
            <a:off x="1142976" y="4572008"/>
            <a:ext cx="571504" cy="571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785794"/>
            <a:ext cx="8229600" cy="5467368"/>
          </a:xfrm>
        </p:spPr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         گروه ج :  عفونت معمولاً کشنده است (ویروس هاری)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999586" y="2143116"/>
            <a:ext cx="6930000" cy="57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1000100" y="2143116"/>
            <a:ext cx="900000" cy="5760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1857356" y="2143116"/>
            <a:ext cx="6072230" cy="571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5719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110310"/>
          </a:xfrm>
        </p:spPr>
        <p:txBody>
          <a:bodyPr/>
          <a:lstStyle/>
          <a:p>
            <a:endParaRPr lang="en-US" dirty="0" smtClean="0"/>
          </a:p>
          <a:p>
            <a:pPr algn="l">
              <a:buNone/>
            </a:pPr>
            <a:r>
              <a:rPr lang="en-US" dirty="0" smtClean="0"/>
              <a:t>2- CONTAMINATION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r>
              <a:rPr lang="fa-IR" dirty="0" smtClean="0"/>
              <a:t>  </a:t>
            </a:r>
            <a:r>
              <a:rPr lang="en-US" dirty="0" smtClean="0"/>
              <a:t>3- INFESTATION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r>
              <a:rPr lang="en-US" dirty="0" smtClean="0"/>
              <a:t>4- HOST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r>
              <a:rPr lang="en-US" dirty="0" smtClean="0"/>
              <a:t>5-COMMUNICABLE   DISEASE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4879C9-3D8D-462D-B88F-87D2C9DEDECA}" type="slidenum">
              <a:rPr lang="ar-SA" smtClean="0"/>
              <a:pPr/>
              <a:t>16</a:t>
            </a:fld>
            <a:endParaRPr lang="pt-BR" smtClean="0"/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549275"/>
            <a:ext cx="8134350" cy="5616575"/>
          </a:xfrm>
        </p:spPr>
        <p:txBody>
          <a:bodyPr/>
          <a:lstStyle/>
          <a:p>
            <a:pPr algn="r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بیماری عفونی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Infectious disease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/>
            <a:r>
              <a:rPr lang="fa-IR" b="1" smtClean="0">
                <a:cs typeface="B Nazanin" pitchFamily="2" charset="-78"/>
              </a:rPr>
              <a:t>ت</a:t>
            </a:r>
            <a:r>
              <a:rPr lang="ar-SA" b="1" smtClean="0">
                <a:cs typeface="B Nazanin" pitchFamily="2" charset="-78"/>
              </a:rPr>
              <a:t>ظاهرات باليني ناشي از عفونت در انسان يا حيوان </a:t>
            </a:r>
            <a:endParaRPr lang="en-US" b="1" smtClean="0">
              <a:cs typeface="B Nazanin" pitchFamily="2" charset="-78"/>
            </a:endParaRPr>
          </a:p>
          <a:p>
            <a:pPr algn="r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بیماری واگیر(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Contagious disease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justLow" rtl="1"/>
            <a:r>
              <a:rPr lang="fa-IR" b="1" smtClean="0">
                <a:cs typeface="B Nazanin" pitchFamily="2" charset="-78"/>
              </a:rPr>
              <a:t> در نتیـجه تماس ایجاد مـی شــونـد. مـثـــــل بیـمــاریهای گال، تراخم، جذام یا بیماریهای آمیزشی</a:t>
            </a:r>
          </a:p>
          <a:p>
            <a:pPr algn="r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بیماری مسری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Communicable disease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justLow" rtl="1"/>
            <a:r>
              <a:rPr lang="fa-IR" sz="2400" b="1" smtClean="0">
                <a:cs typeface="B Nazanin" pitchFamily="2" charset="-78"/>
              </a:rPr>
              <a:t>در نتیجه یک عامل عفونی یا فرآورده های سمــی آن به وجــــود مـــی آید و می تواند به طور مستقیم یا غیر مستقیم از انسان به انسان، جــــانور بــه جانــور، یـــا از محـیـــــط (هوا، گرد و غبار، خاک، آب، غذا) بــه انســان یا جــــانــوران منتـقــــل شود.</a:t>
            </a:r>
            <a:endParaRPr lang="en-US" sz="2400" b="1" smtClean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4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4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4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4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4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4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4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4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45719"/>
            <a:ext cx="8229600" cy="45719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82455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sz="2800" dirty="0" smtClean="0"/>
              <a:t>زنجیره ی عفونت بیماری های واگیردار</a:t>
            </a:r>
            <a:r>
              <a:rPr lang="fa-IR" sz="2800" dirty="0" smtClean="0">
                <a:latin typeface="IranNastaliq" pitchFamily="18" charset="0"/>
                <a:cs typeface="IranNastaliq" pitchFamily="18" charset="0"/>
              </a:rPr>
              <a:t>:</a:t>
            </a: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                           </a:t>
            </a:r>
            <a:r>
              <a:rPr lang="fa-IR" sz="2000" dirty="0" smtClean="0"/>
              <a:t>راه انتقال</a:t>
            </a:r>
            <a:endParaRPr lang="fa-IR" sz="2800" dirty="0" smtClean="0"/>
          </a:p>
          <a:p>
            <a:pPr algn="ctr">
              <a:buNone/>
            </a:pPr>
            <a:r>
              <a:rPr lang="fa-IR" dirty="0" smtClean="0"/>
              <a:t> </a:t>
            </a:r>
          </a:p>
          <a:p>
            <a:pPr algn="ctr">
              <a:buNone/>
            </a:pPr>
            <a:r>
              <a:rPr lang="fa-IR" dirty="0" smtClean="0"/>
              <a:t>  بیماری        میزبان       عامل بیماری زا        منبع   مخزن</a:t>
            </a:r>
          </a:p>
          <a:p>
            <a:pPr algn="ctr">
              <a:buNone/>
            </a:pPr>
            <a:r>
              <a:rPr lang="fa-IR" sz="2800" dirty="0" smtClean="0"/>
              <a:t>محیط </a:t>
            </a:r>
          </a:p>
          <a:p>
            <a:pPr algn="ctr">
              <a:buNone/>
            </a:pPr>
            <a:endParaRPr lang="fa-IR" sz="2800" dirty="0" smtClean="0"/>
          </a:p>
          <a:p>
            <a:pPr>
              <a:buNone/>
            </a:pPr>
            <a:r>
              <a:rPr lang="fa-IR" sz="2800" dirty="0" smtClean="0"/>
              <a:t>انواع مخزن :</a:t>
            </a:r>
          </a:p>
          <a:p>
            <a:pPr>
              <a:buNone/>
            </a:pPr>
            <a:r>
              <a:rPr lang="fa-IR" sz="2800" dirty="0" smtClean="0"/>
              <a:t>1- مخزن عفونت انسانی ( بیمار- حامل)</a:t>
            </a:r>
          </a:p>
          <a:p>
            <a:pPr algn="ctr">
              <a:buNone/>
            </a:pPr>
            <a:r>
              <a:rPr lang="fa-IR" dirty="0" smtClean="0"/>
              <a:t>انواع حامل (حامل سالم – حامل دوره ی کمون – حامل دوره ی نقاهت) </a:t>
            </a:r>
          </a:p>
          <a:p>
            <a:pPr>
              <a:buNone/>
            </a:pPr>
            <a:r>
              <a:rPr lang="fa-IR" sz="2800" dirty="0" smtClean="0"/>
              <a:t>2- مخزن عفونت جانوری  </a:t>
            </a:r>
            <a:r>
              <a:rPr lang="en-US" sz="2800" dirty="0" smtClean="0"/>
              <a:t>ZOONOSIS</a:t>
            </a:r>
          </a:p>
          <a:p>
            <a:pPr>
              <a:buNone/>
            </a:pPr>
            <a:r>
              <a:rPr lang="fa-IR" sz="2800" dirty="0" smtClean="0"/>
              <a:t>3- مخزن در موجودات بی جان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 algn="ctr">
              <a:buNone/>
            </a:pPr>
            <a:endParaRPr lang="fa-IR" dirty="0">
              <a:latin typeface="IranNastaliq" pitchFamily="18" charset="0"/>
              <a:cs typeface="IranNastaliq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643042" y="1785926"/>
            <a:ext cx="576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786050" y="1785926"/>
            <a:ext cx="576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214942" y="1785926"/>
            <a:ext cx="576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572264" y="1785926"/>
            <a:ext cx="576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000628" y="1928802"/>
            <a:ext cx="2928958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928662" y="2000240"/>
            <a:ext cx="3214710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966987-F78A-4EDC-8905-107DFD0839B1}" type="slidenum">
              <a:rPr lang="ar-SA" smtClean="0"/>
              <a:pPr/>
              <a:t>18</a:t>
            </a:fld>
            <a:endParaRPr lang="pt-BR" smtClean="0"/>
          </a:p>
        </p:txBody>
      </p:sp>
      <p:sp>
        <p:nvSpPr>
          <p:cNvPr id="428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404813"/>
            <a:ext cx="8424862" cy="5903912"/>
          </a:xfrm>
        </p:spPr>
        <p:txBody>
          <a:bodyPr/>
          <a:lstStyle/>
          <a:p>
            <a:pPr marL="609600" indent="-609600" algn="r" rtl="1">
              <a:lnSpc>
                <a:spcPct val="90000"/>
              </a:lnSpc>
              <a:buFontTx/>
              <a:buNone/>
            </a:pPr>
            <a:r>
              <a:rPr lang="en-US" sz="2800" b="1" smtClean="0">
                <a:solidFill>
                  <a:srgbClr val="800000"/>
                </a:solidFill>
                <a:cs typeface="B Titr" pitchFamily="2" charset="-78"/>
              </a:rPr>
              <a:t>Dynamics of disease transmission</a:t>
            </a:r>
          </a:p>
          <a:p>
            <a:pPr marL="990600" lvl="1" indent="-533400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3حلقه زنجیره انتقال بیماریها:</a:t>
            </a:r>
          </a:p>
          <a:p>
            <a:pPr marL="1371600" lvl="2" indent="-457200" algn="r" rtl="1">
              <a:lnSpc>
                <a:spcPct val="90000"/>
              </a:lnSpc>
              <a:buFontTx/>
              <a:buAutoNum type="arabicPeriod"/>
            </a:pPr>
            <a:r>
              <a:rPr lang="fa-IR" sz="2000" smtClean="0">
                <a:cs typeface="B Titr" pitchFamily="2" charset="-78"/>
              </a:rPr>
              <a:t>منبع و مخزن </a:t>
            </a:r>
          </a:p>
          <a:p>
            <a:pPr marL="1371600" lvl="2" indent="-457200" algn="r" rtl="1">
              <a:lnSpc>
                <a:spcPct val="90000"/>
              </a:lnSpc>
              <a:buFontTx/>
              <a:buAutoNum type="arabicPeriod"/>
            </a:pPr>
            <a:r>
              <a:rPr lang="fa-IR" sz="2000" smtClean="0">
                <a:cs typeface="B Titr" pitchFamily="2" charset="-78"/>
              </a:rPr>
              <a:t>راه انتقال</a:t>
            </a:r>
          </a:p>
          <a:p>
            <a:pPr marL="1371600" lvl="2" indent="-457200" algn="r" rtl="1">
              <a:lnSpc>
                <a:spcPct val="90000"/>
              </a:lnSpc>
              <a:buFontTx/>
              <a:buAutoNum type="arabicPeriod"/>
            </a:pPr>
            <a:r>
              <a:rPr lang="fa-IR" sz="2000" smtClean="0">
                <a:cs typeface="B Titr" pitchFamily="2" charset="-78"/>
              </a:rPr>
              <a:t>میزبان حساس</a:t>
            </a:r>
          </a:p>
          <a:p>
            <a:pPr marL="990600" lvl="1" indent="-533400" algn="r" rtl="1">
              <a:lnSpc>
                <a:spcPct val="90000"/>
              </a:lnSpc>
            </a:pPr>
            <a:r>
              <a:rPr lang="fa-IR" sz="2400" smtClean="0">
                <a:solidFill>
                  <a:srgbClr val="006600"/>
                </a:solidFill>
                <a:cs typeface="B Titr" pitchFamily="2" charset="-78"/>
              </a:rPr>
              <a:t>منبع (</a:t>
            </a:r>
            <a:r>
              <a:rPr lang="en-US" sz="2400" smtClean="0">
                <a:solidFill>
                  <a:srgbClr val="006600"/>
                </a:solidFill>
                <a:cs typeface="B Titr" pitchFamily="2" charset="-78"/>
              </a:rPr>
              <a:t>source</a:t>
            </a:r>
            <a:r>
              <a:rPr lang="fa-IR" sz="2400" smtClean="0">
                <a:solidFill>
                  <a:srgbClr val="006600"/>
                </a:solidFill>
                <a:cs typeface="B Titr" pitchFamily="2" charset="-78"/>
              </a:rPr>
              <a:t>):</a:t>
            </a:r>
          </a:p>
          <a:p>
            <a:pPr marL="1371600" lvl="2" indent="-457200" algn="r" rtl="1">
              <a:lnSpc>
                <a:spcPct val="90000"/>
              </a:lnSpc>
              <a:buFontTx/>
              <a:buNone/>
            </a:pPr>
            <a:r>
              <a:rPr lang="fa-IR" sz="2000" smtClean="0">
                <a:cs typeface="B Titr" pitchFamily="2" charset="-78"/>
              </a:rPr>
              <a:t> شخص، حیوان یا شیئی که عامل بیماریزا از آن می گذرد و به میزبان راه می یابد</a:t>
            </a:r>
          </a:p>
          <a:p>
            <a:pPr marL="990600" lvl="1" indent="-533400" algn="r" rtl="1">
              <a:lnSpc>
                <a:spcPct val="90000"/>
              </a:lnSpc>
            </a:pPr>
            <a:r>
              <a:rPr lang="fa-IR" sz="2400" smtClean="0">
                <a:solidFill>
                  <a:srgbClr val="006600"/>
                </a:solidFill>
                <a:cs typeface="B Titr" pitchFamily="2" charset="-78"/>
              </a:rPr>
              <a:t>مخزن</a:t>
            </a:r>
            <a:r>
              <a:rPr lang="fa-IR" sz="2400" smtClean="0">
                <a:cs typeface="B Titr" pitchFamily="2" charset="-78"/>
              </a:rPr>
              <a:t> </a:t>
            </a:r>
            <a:r>
              <a:rPr lang="fa-IR" sz="2400" smtClean="0">
                <a:solidFill>
                  <a:srgbClr val="006600"/>
                </a:solidFill>
                <a:cs typeface="B Titr" pitchFamily="2" charset="-78"/>
              </a:rPr>
              <a:t>(</a:t>
            </a:r>
            <a:r>
              <a:rPr lang="en-US" sz="2400" smtClean="0">
                <a:solidFill>
                  <a:srgbClr val="006600"/>
                </a:solidFill>
                <a:cs typeface="B Titr" pitchFamily="2" charset="-78"/>
              </a:rPr>
              <a:t>reservoir</a:t>
            </a:r>
            <a:r>
              <a:rPr lang="fa-IR" sz="2400" smtClean="0">
                <a:solidFill>
                  <a:srgbClr val="006600"/>
                </a:solidFill>
                <a:cs typeface="B Titr" pitchFamily="2" charset="-78"/>
              </a:rPr>
              <a:t>):</a:t>
            </a:r>
          </a:p>
          <a:p>
            <a:pPr marL="990600" lvl="1" indent="-533400" algn="r" rtl="1">
              <a:lnSpc>
                <a:spcPct val="90000"/>
              </a:lnSpc>
              <a:buFontTx/>
              <a:buNone/>
            </a:pPr>
            <a:r>
              <a:rPr lang="fa-IR" sz="2000" smtClean="0">
                <a:cs typeface="B Titr" pitchFamily="2" charset="-78"/>
              </a:rPr>
              <a:t>	 شخص، حیوان یا شیئی که عامل بیماریزا در آن زندگی می کند و تکثیر می یابد (جایگاه طبیعی تکثیر عامل بیماریزا )</a:t>
            </a:r>
          </a:p>
          <a:p>
            <a:pPr marL="990600" lvl="1" indent="-533400" algn="r" rtl="1">
              <a:lnSpc>
                <a:spcPct val="90000"/>
              </a:lnSpc>
            </a:pP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مخزن و منبع لزوماً مترادف هم نیستند:</a:t>
            </a:r>
          </a:p>
          <a:p>
            <a:pPr marL="1371600" lvl="2" indent="-457200" algn="r" rtl="1">
              <a:lnSpc>
                <a:spcPct val="90000"/>
              </a:lnSpc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کرمهای قلابدار-         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مخزن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: انسان، 	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منبع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: خاک آلوده به لارو</a:t>
            </a:r>
          </a:p>
          <a:p>
            <a:pPr marL="1371600" lvl="2" indent="-457200" algn="r" rtl="1">
              <a:lnSpc>
                <a:spcPct val="90000"/>
              </a:lnSpc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کزاز-      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مخزن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 و 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منبع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: خاک (مشترک)</a:t>
            </a:r>
          </a:p>
          <a:p>
            <a:pPr marL="1371600" lvl="2" indent="-457200" algn="r" rtl="1">
              <a:lnSpc>
                <a:spcPct val="90000"/>
              </a:lnSpc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حصبه- 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مخزن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:  انسان حامل بیماری،  	</a:t>
            </a:r>
            <a:r>
              <a:rPr lang="fa-IR" sz="1800" i="1" u="sng" smtClean="0">
                <a:solidFill>
                  <a:srgbClr val="000066"/>
                </a:solidFill>
                <a:cs typeface="B Titr" pitchFamily="2" charset="-78"/>
              </a:rPr>
              <a:t>منبع</a:t>
            </a: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: مدفوع بیمار، غذا، ...</a:t>
            </a:r>
          </a:p>
          <a:p>
            <a:pPr marL="990600" lvl="1" indent="-533400" algn="r" rtl="1">
              <a:lnSpc>
                <a:spcPct val="90000"/>
              </a:lnSpc>
            </a:pPr>
            <a:r>
              <a:rPr lang="fa-IR" sz="2000" smtClean="0">
                <a:cs typeface="B Titr" pitchFamily="2" charset="-78"/>
              </a:rPr>
              <a:t>منبع اشاره به منبع بی واسطه و مستقیم عفونت دارد و می تواند قسمتی از مخزن باشد یا نباشد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8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8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8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8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80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80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80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80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8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8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80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80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803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803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80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80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803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803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796AE3-5951-4E5B-A4C1-5311042D41A5}" type="slidenum">
              <a:rPr lang="ar-SA" smtClean="0"/>
              <a:pPr/>
              <a:t>19</a:t>
            </a:fld>
            <a:endParaRPr lang="pt-BR" smtClean="0"/>
          </a:p>
        </p:txBody>
      </p:sp>
      <p:sp>
        <p:nvSpPr>
          <p:cNvPr id="2375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260350"/>
            <a:ext cx="8134350" cy="6192838"/>
          </a:xfrm>
        </p:spPr>
        <p:txBody>
          <a:bodyPr/>
          <a:lstStyle/>
          <a:p>
            <a:pPr marL="533400" indent="-533400" algn="r" rtl="1">
              <a:lnSpc>
                <a:spcPct val="80000"/>
              </a:lnSpc>
            </a:pPr>
            <a:r>
              <a:rPr lang="fa-IR" sz="2800" smtClean="0">
                <a:solidFill>
                  <a:srgbClr val="660066"/>
                </a:solidFill>
                <a:cs typeface="B Titr" pitchFamily="2" charset="-78"/>
              </a:rPr>
              <a:t>مخزن انسانی:</a:t>
            </a:r>
          </a:p>
          <a:p>
            <a:pPr marL="914400" lvl="1" indent="-457200" algn="r" rtl="1">
              <a:lnSpc>
                <a:spcPct val="80000"/>
              </a:lnSpc>
            </a:pPr>
            <a:r>
              <a:rPr lang="fa-IR" sz="2400" smtClean="0">
                <a:cs typeface="B Titr" pitchFamily="2" charset="-78"/>
              </a:rPr>
              <a:t>مهمترین (انسان، دشمن خود!)</a:t>
            </a:r>
          </a:p>
          <a:p>
            <a:pPr marL="914400" lvl="1" indent="-457200" algn="r" rtl="1">
              <a:lnSpc>
                <a:spcPct val="80000"/>
              </a:lnSpc>
            </a:pPr>
            <a:r>
              <a:rPr lang="fa-IR" sz="2400" smtClean="0">
                <a:cs typeface="B Titr" pitchFamily="2" charset="-78"/>
              </a:rPr>
              <a:t>دو نوع: مبتلایان-حاملین</a:t>
            </a:r>
          </a:p>
          <a:p>
            <a:pPr marL="914400" lvl="1" indent="-457200" algn="r" rtl="1">
              <a:lnSpc>
                <a:spcPct val="80000"/>
              </a:lnSpc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الف) مبتلایان</a:t>
            </a:r>
          </a:p>
          <a:p>
            <a:pPr marL="1295400" lvl="2" indent="-381000" algn="r" rtl="1">
              <a:lnSpc>
                <a:spcPct val="80000"/>
              </a:lnSpc>
            </a:pPr>
            <a:r>
              <a:rPr lang="fa-IR" sz="2000" smtClean="0">
                <a:cs typeface="B Titr" pitchFamily="2" charset="-78"/>
              </a:rPr>
              <a:t>تعریف ابتلا می تواند بر اساس معیارهای بالینی، آزمایشگاهی و ... باشد.</a:t>
            </a:r>
          </a:p>
          <a:p>
            <a:pPr marL="1295400" lvl="2" indent="-381000" algn="r" rtl="1">
              <a:lnSpc>
                <a:spcPct val="80000"/>
              </a:lnSpc>
              <a:buFontTx/>
              <a:buAutoNum type="arabicPeriod"/>
            </a:pP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بالینی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طیف خفیف تا شدید- انواع خفیف نقش مهمتری در انتقال عفونت دارند</a:t>
            </a:r>
          </a:p>
          <a:p>
            <a:pPr marL="1714500" lvl="3" indent="-342900" algn="r" rtl="1">
              <a:lnSpc>
                <a:spcPct val="80000"/>
              </a:lnSpc>
              <a:buFontTx/>
              <a:buNone/>
            </a:pPr>
            <a:r>
              <a:rPr lang="fa-IR" sz="1800" smtClean="0">
                <a:cs typeface="B Titr" pitchFamily="2" charset="-78"/>
              </a:rPr>
              <a:t>زیرا موارد خفیف به هر جا می روند و بیماری را منتشر می کنند ولی موارد شدید معمولاً بستری هستند.</a:t>
            </a:r>
          </a:p>
          <a:p>
            <a:pPr marL="1295400" lvl="2" indent="-381000" algn="r" rtl="1">
              <a:lnSpc>
                <a:spcPct val="80000"/>
              </a:lnSpc>
              <a:buFontTx/>
              <a:buAutoNum type="arabicPeriod"/>
            </a:pP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تحت</a:t>
            </a:r>
            <a:r>
              <a:rPr lang="fa-IR" sz="2000" smtClean="0">
                <a:cs typeface="B Titr" pitchFamily="2" charset="-78"/>
              </a:rPr>
              <a:t> </a:t>
            </a: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بالینی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تکثیر عامل بیماریزا بدون ایجاد علامت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فقط از طریق تستهای آزمایشگاهی کشف می شوند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انتقال بیماری به دیگران، بیشتر از بیماران علا متدار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این حالت در سیر اکثر عفونتها (غیر از سرخک) وجود دارد: ابتلای مکرر افراد به عفونت به صورت تحت بالینی: علت ایمنی در بزرگسالی </a:t>
            </a:r>
          </a:p>
          <a:p>
            <a:pPr marL="1295400" lvl="2" indent="-381000" algn="r" rtl="1">
              <a:lnSpc>
                <a:spcPct val="80000"/>
              </a:lnSpc>
              <a:buFontTx/>
              <a:buAutoNum type="arabicPeriod"/>
            </a:pP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عفونت</a:t>
            </a:r>
            <a:r>
              <a:rPr lang="fa-IR" sz="2000" smtClean="0">
                <a:cs typeface="B Titr" pitchFamily="2" charset="-78"/>
              </a:rPr>
              <a:t> </a:t>
            </a: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پنهان</a:t>
            </a:r>
            <a:r>
              <a:rPr lang="fa-IR" sz="2000" smtClean="0">
                <a:cs typeface="B Titr" pitchFamily="2" charset="-78"/>
              </a:rPr>
              <a:t> </a:t>
            </a:r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یا</a:t>
            </a:r>
            <a:r>
              <a:rPr lang="fa-IR" sz="2000" smtClean="0">
                <a:cs typeface="B Titr" pitchFamily="2" charset="-78"/>
              </a:rPr>
              <a:t> </a:t>
            </a:r>
            <a:r>
              <a:rPr lang="en-US" sz="2000" smtClean="0">
                <a:solidFill>
                  <a:srgbClr val="000066"/>
                </a:solidFill>
                <a:cs typeface="B Titr" pitchFamily="2" charset="-78"/>
              </a:rPr>
              <a:t>Latent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افتراق از تحت بالینی: </a:t>
            </a:r>
          </a:p>
          <a:p>
            <a:pPr marL="2171700" lvl="4" indent="-342900" algn="r" rtl="1">
              <a:lnSpc>
                <a:spcPct val="80000"/>
              </a:lnSpc>
              <a:buFontTx/>
              <a:buAutoNum type="alphaUcPeriod"/>
            </a:pPr>
            <a:r>
              <a:rPr lang="fa-IR" sz="1800" smtClean="0">
                <a:cs typeface="B Titr" pitchFamily="2" charset="-78"/>
              </a:rPr>
              <a:t>وجود عامل بیماریزا در بدن بدون  هیچ علامتی حتی آزمایشگاهی</a:t>
            </a:r>
          </a:p>
          <a:p>
            <a:pPr marL="2171700" lvl="4" indent="-342900" algn="r" rtl="1">
              <a:lnSpc>
                <a:spcPct val="80000"/>
              </a:lnSpc>
              <a:buFontTx/>
              <a:buAutoNum type="alphaUcPeriod"/>
            </a:pPr>
            <a:r>
              <a:rPr lang="fa-IR" sz="1800" smtClean="0">
                <a:cs typeface="B Titr" pitchFamily="2" charset="-78"/>
              </a:rPr>
              <a:t>عدم انتقال از فردی به فردی دیگر</a:t>
            </a:r>
          </a:p>
          <a:p>
            <a:pPr marL="1714500" lvl="3" indent="-342900" algn="r" rtl="1">
              <a:lnSpc>
                <a:spcPct val="80000"/>
              </a:lnSpc>
              <a:buFontTx/>
              <a:buChar char="•"/>
            </a:pPr>
            <a:r>
              <a:rPr lang="fa-IR" sz="1800" smtClean="0">
                <a:cs typeface="B Titr" pitchFamily="2" charset="-78"/>
              </a:rPr>
              <a:t>مثال: تبخال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7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7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375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375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375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75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375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375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75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375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75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375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375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375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375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5BF13C-9F83-4432-9D03-26608D7B403B}" type="slidenum">
              <a:rPr lang="ar-SA" smtClean="0"/>
              <a:pPr/>
              <a:t>20</a:t>
            </a:fld>
            <a:endParaRPr lang="pt-BR" smtClean="0"/>
          </a:p>
        </p:txBody>
      </p:sp>
      <p:sp>
        <p:nvSpPr>
          <p:cNvPr id="430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5691187"/>
          </a:xfrm>
        </p:spPr>
        <p:txBody>
          <a:bodyPr/>
          <a:lstStyle/>
          <a:p>
            <a:pPr marL="609600" indent="-609600" algn="r" rtl="1"/>
            <a:r>
              <a:rPr lang="fa-IR" sz="2800" smtClean="0">
                <a:cs typeface="B Titr" pitchFamily="2" charset="-78"/>
              </a:rPr>
              <a:t>مخزن انسانی:</a:t>
            </a:r>
            <a:endParaRPr lang="fa-IR" sz="2800" smtClean="0">
              <a:solidFill>
                <a:srgbClr val="000066"/>
              </a:solidFill>
              <a:cs typeface="B Titr" pitchFamily="2" charset="-78"/>
            </a:endParaRPr>
          </a:p>
          <a:p>
            <a:pPr marL="990600" lvl="1" indent="-533400" algn="r" rtl="1">
              <a:buFontTx/>
              <a:buNone/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ب)</a:t>
            </a:r>
            <a:r>
              <a:rPr lang="fa-IR" sz="2400" smtClean="0">
                <a:cs typeface="B Titr" pitchFamily="2" charset="-78"/>
              </a:rPr>
              <a:t> </a:t>
            </a: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حاملین</a:t>
            </a:r>
            <a:r>
              <a:rPr lang="fa-IR" sz="2400" smtClean="0">
                <a:cs typeface="B Titr" pitchFamily="2" charset="-78"/>
              </a:rPr>
              <a:t> </a:t>
            </a: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(</a:t>
            </a:r>
            <a:r>
              <a:rPr lang="en-US" sz="2400" smtClean="0">
                <a:solidFill>
                  <a:srgbClr val="800000"/>
                </a:solidFill>
                <a:cs typeface="B Titr" pitchFamily="2" charset="-78"/>
              </a:rPr>
              <a:t>Carriers</a:t>
            </a: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  <a:p>
            <a:pPr marL="1371600" lvl="2" indent="-457200" algn="justLow" rtl="1"/>
            <a:r>
              <a:rPr lang="fa-IR" sz="2000" smtClean="0">
                <a:cs typeface="B Titr" pitchFamily="2" charset="-78"/>
              </a:rPr>
              <a:t>تعریف: </a:t>
            </a: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فردی که بدون داشتن بیماری قابل تشخیص از نظر بالینی و ... عامل بیماری را با خود دارد و منبع بالقوه عفونت برای دیگران است.</a:t>
            </a:r>
          </a:p>
          <a:p>
            <a:pPr marL="1371600" lvl="2" indent="-457200" algn="r" rtl="1"/>
            <a:r>
              <a:rPr lang="fa-IR" sz="2000" smtClean="0">
                <a:cs typeface="B Titr" pitchFamily="2" charset="-78"/>
              </a:rPr>
              <a:t>علت ایجاد حالت حامل:</a:t>
            </a:r>
          </a:p>
          <a:p>
            <a:pPr marL="1752600" lvl="3" indent="-381000" algn="r" rtl="1">
              <a:buFontTx/>
              <a:buAutoNum type="arabicPeriod"/>
            </a:pPr>
            <a:r>
              <a:rPr lang="fa-IR" sz="1800" smtClean="0">
                <a:cs typeface="B Titr" pitchFamily="2" charset="-78"/>
              </a:rPr>
              <a:t> درمان ناکافی</a:t>
            </a:r>
          </a:p>
          <a:p>
            <a:pPr marL="1752600" lvl="3" indent="-381000" algn="r" rtl="1">
              <a:buFontTx/>
              <a:buAutoNum type="arabicPeriod"/>
            </a:pPr>
            <a:r>
              <a:rPr lang="fa-IR" sz="1800" smtClean="0">
                <a:cs typeface="B Titr" pitchFamily="2" charset="-78"/>
              </a:rPr>
              <a:t> پاسخ ضعیف ایمنی بدن </a:t>
            </a:r>
          </a:p>
          <a:p>
            <a:pPr marL="1752600" lvl="3" indent="-381000" algn="r" rtl="1"/>
            <a:r>
              <a:rPr lang="fa-IR" sz="1800" smtClean="0">
                <a:solidFill>
                  <a:srgbClr val="800000"/>
                </a:solidFill>
                <a:cs typeface="B Titr" pitchFamily="2" charset="-78"/>
              </a:rPr>
              <a:t>که در نهایت، عدم ریشه کن شدن عامل بیماری از بدن رخ می دهد</a:t>
            </a:r>
          </a:p>
          <a:p>
            <a:pPr marL="1371600" lvl="2" indent="-457200" algn="r" rtl="1"/>
            <a:r>
              <a:rPr lang="fa-IR" sz="2000" smtClean="0">
                <a:cs typeface="B Titr" pitchFamily="2" charset="-78"/>
              </a:rPr>
              <a:t>خطرناکتر بودن حاملین نسبت به مبتلایان (از نظر انتقال به دیگران)- چرا؟</a:t>
            </a:r>
          </a:p>
          <a:p>
            <a:pPr marL="1371600" lvl="2" indent="-457200" algn="r" rtl="1"/>
            <a:r>
              <a:rPr lang="fa-IR" sz="2000" smtClean="0">
                <a:solidFill>
                  <a:srgbClr val="000066"/>
                </a:solidFill>
                <a:cs typeface="B Titr" pitchFamily="2" charset="-78"/>
              </a:rPr>
              <a:t>خصوصیات حالت حامل:</a:t>
            </a:r>
          </a:p>
          <a:p>
            <a:pPr marL="1752600" lvl="3" indent="-381000" algn="r" rtl="1">
              <a:buFontTx/>
              <a:buAutoNum type="arabicPeriod"/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حضور عامل بیماریزا در بدن</a:t>
            </a:r>
          </a:p>
          <a:p>
            <a:pPr marL="1752600" lvl="3" indent="-381000" algn="r" rtl="1">
              <a:buFontTx/>
              <a:buAutoNum type="arabicPeriod"/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عدم وجود نشانه مشخصی از داشتن بیماری</a:t>
            </a:r>
          </a:p>
          <a:p>
            <a:pPr marL="1752600" lvl="3" indent="-381000" algn="r" rtl="1">
              <a:buFontTx/>
              <a:buAutoNum type="arabicPeriod"/>
            </a:pPr>
            <a:r>
              <a:rPr lang="fa-IR" sz="1800" smtClean="0">
                <a:solidFill>
                  <a:srgbClr val="000066"/>
                </a:solidFill>
                <a:cs typeface="B Titr" pitchFamily="2" charset="-78"/>
              </a:rPr>
              <a:t>وجود عامل بیماریزا در ترشحات یا مواد دفعی بدن </a:t>
            </a:r>
            <a:r>
              <a:rPr lang="fa-IR" sz="1400" smtClean="0">
                <a:solidFill>
                  <a:srgbClr val="000066"/>
                </a:solidFill>
                <a:cs typeface="B Titr" pitchFamily="2" charset="-78"/>
              </a:rPr>
              <a:t>(منبع عفونت برای دیگران)</a:t>
            </a:r>
            <a:endParaRPr lang="en-US" sz="1400" smtClean="0">
              <a:solidFill>
                <a:srgbClr val="000066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0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0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0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0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00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00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00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00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0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0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0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30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853772-D8F0-48F4-AC2F-21AE3464A3B0}" type="slidenum">
              <a:rPr lang="ar-SA" smtClean="0"/>
              <a:pPr/>
              <a:t>21</a:t>
            </a:fld>
            <a:endParaRPr lang="pt-BR" smtClean="0"/>
          </a:p>
        </p:txBody>
      </p:sp>
      <p:sp>
        <p:nvSpPr>
          <p:cNvPr id="2385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424863" cy="6119812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sz="2800" smtClean="0">
                <a:cs typeface="B Titr" pitchFamily="2" charset="-78"/>
              </a:rPr>
              <a:t>طبقه بندی حاملین:</a:t>
            </a:r>
          </a:p>
          <a:p>
            <a:pPr lvl="1" algn="r" rtl="1">
              <a:lnSpc>
                <a:spcPct val="80000"/>
              </a:lnSpc>
            </a:pPr>
            <a:r>
              <a:rPr lang="fa-IR" sz="2400" smtClean="0">
                <a:cs typeface="B Titr" pitchFamily="2" charset="-78"/>
              </a:rPr>
              <a:t>الف) بر حسب نوع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حاملین در دوره کمون </a:t>
            </a:r>
          </a:p>
          <a:p>
            <a:pPr lvl="3" algn="r" rtl="1">
              <a:lnSpc>
                <a:spcPct val="80000"/>
              </a:lnSpc>
            </a:pPr>
            <a:r>
              <a:rPr lang="fa-IR" sz="1200" smtClean="0">
                <a:cs typeface="B Titr" pitchFamily="2" charset="-78"/>
              </a:rPr>
              <a:t>(سرخک، اوریون، فلج اطفال، آنفولانزا، دیفتری، هپاتیت ب)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حاملین در دوره نقاهت</a:t>
            </a:r>
          </a:p>
          <a:p>
            <a:pPr lvl="3" algn="r" rtl="1">
              <a:lnSpc>
                <a:spcPct val="80000"/>
              </a:lnSpc>
            </a:pPr>
            <a:r>
              <a:rPr lang="fa-IR" sz="1800" smtClean="0">
                <a:solidFill>
                  <a:srgbClr val="800000"/>
                </a:solidFill>
                <a:cs typeface="B Titr" pitchFamily="2" charset="-78"/>
              </a:rPr>
              <a:t> </a:t>
            </a:r>
            <a:r>
              <a:rPr lang="fa-IR" sz="1600" smtClean="0">
                <a:cs typeface="B Titr" pitchFamily="2" charset="-78"/>
              </a:rPr>
              <a:t>علیرغم بهبودی علایم بالینی، هنوز انتقال بیماری رخ می دهد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خطرناکترند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لزوم تکمیل دوره درمان آنتی بیوتیکی علیرغم بهبود علایم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مثال: حصبه که تا  6-8 هفته پس از بهبود علایم می تواند دیگران را آلوده کند.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حاملین سالم (سالم؟)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تقریباً همان موارد تحت بالینی هستند (بدون علامت، به ظاهر سالم)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مثال: وبا، فلج اطفال، دیفتری،  ...</a:t>
            </a:r>
          </a:p>
          <a:p>
            <a:pPr lvl="3" algn="r" rtl="1">
              <a:lnSpc>
                <a:spcPct val="80000"/>
              </a:lnSpc>
            </a:pPr>
            <a:r>
              <a:rPr lang="fa-IR" sz="1600" smtClean="0">
                <a:cs typeface="B Titr" pitchFamily="2" charset="-78"/>
              </a:rPr>
              <a:t>توجه: موارد تحت بالینی ممکن است حامل باشند (فلج اطفال) یا نباشند (سل)</a:t>
            </a:r>
          </a:p>
          <a:p>
            <a:pPr lvl="1" algn="r" rtl="1">
              <a:lnSpc>
                <a:spcPct val="80000"/>
              </a:lnSpc>
            </a:pPr>
            <a:r>
              <a:rPr lang="fa-IR" sz="2400" smtClean="0">
                <a:cs typeface="B Titr" pitchFamily="2" charset="-78"/>
              </a:rPr>
              <a:t>ب) بر حسب طول مدت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حاملین موقت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حاملین مزمن: </a:t>
            </a:r>
            <a:r>
              <a:rPr lang="fa-IR" sz="1600" smtClean="0">
                <a:cs typeface="B Titr" pitchFamily="2" charset="-78"/>
              </a:rPr>
              <a:t>پراکنده کردن عامل بیماری برای مدت نامعلوم (گاهگاه یا دایمی) </a:t>
            </a:r>
            <a:r>
              <a:rPr lang="fa-IR" sz="1200" smtClean="0">
                <a:cs typeface="B Titr" pitchFamily="2" charset="-78"/>
              </a:rPr>
              <a:t>(حصبه، هپاتیت ب)</a:t>
            </a:r>
          </a:p>
          <a:p>
            <a:pPr lvl="1" algn="r" rtl="1">
              <a:lnSpc>
                <a:spcPct val="80000"/>
              </a:lnSpc>
            </a:pPr>
            <a:r>
              <a:rPr lang="fa-IR" sz="2400" smtClean="0">
                <a:cs typeface="B Titr" pitchFamily="2" charset="-78"/>
              </a:rPr>
              <a:t>ج) بر حسب راه خروج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003300"/>
                </a:solidFill>
                <a:cs typeface="B Titr" pitchFamily="2" charset="-78"/>
              </a:rPr>
              <a:t>ادرار، مدفوع، ترشحات تنفس یا بینی، خون، زخم باز و ...</a:t>
            </a:r>
          </a:p>
          <a:p>
            <a:pPr lvl="2" algn="r" rtl="1">
              <a:lnSpc>
                <a:spcPct val="80000"/>
              </a:lnSpc>
            </a:pPr>
            <a:r>
              <a:rPr lang="fa-IR" sz="2000" smtClean="0">
                <a:solidFill>
                  <a:srgbClr val="003300"/>
                </a:solidFill>
                <a:cs typeface="B Titr" pitchFamily="2" charset="-78"/>
              </a:rPr>
              <a:t>مهم بودن وضع اشتغال در این مورد </a:t>
            </a:r>
            <a:r>
              <a:rPr lang="fa-IR" sz="1800" smtClean="0">
                <a:solidFill>
                  <a:srgbClr val="003300"/>
                </a:solidFill>
                <a:cs typeface="B Titr" pitchFamily="2" charset="-78"/>
              </a:rPr>
              <a:t>(فرد حامل حصبه که با مواد غذائی یا آب سروکار دارد خطرناک تر از حاملی است که کار دفتری دارد)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85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85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859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859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8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8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8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8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8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8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85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85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85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85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5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5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85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85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85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85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85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85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85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85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85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85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85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85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23859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23859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7FB85-3B73-4C09-8573-63F7170289FD}" type="slidenum">
              <a:rPr lang="ar-SA" smtClean="0"/>
              <a:pPr/>
              <a:t>22</a:t>
            </a:fld>
            <a:endParaRPr lang="pt-BR" smtClean="0"/>
          </a:p>
        </p:txBody>
      </p:sp>
      <p:sp>
        <p:nvSpPr>
          <p:cNvPr id="431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260350"/>
            <a:ext cx="8134350" cy="6192838"/>
          </a:xfrm>
        </p:spPr>
        <p:txBody>
          <a:bodyPr/>
          <a:lstStyle/>
          <a:p>
            <a:pPr marL="533400" indent="-533400" algn="r" rtl="1"/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مخزن حیوانی:</a:t>
            </a:r>
          </a:p>
          <a:p>
            <a:pPr marL="914400" lvl="1" indent="-457200" algn="r" rtl="1"/>
            <a:r>
              <a:rPr lang="fa-IR" smtClean="0">
                <a:cs typeface="B Titr" pitchFamily="2" charset="-78"/>
              </a:rPr>
              <a:t>در بیماریهای زوئونوز</a:t>
            </a:r>
          </a:p>
          <a:p>
            <a:pPr marL="914400" lvl="1" indent="-457200" algn="r" rtl="1"/>
            <a:r>
              <a:rPr lang="fa-IR" smtClean="0">
                <a:cs typeface="B Titr" pitchFamily="2" charset="-78"/>
              </a:rPr>
              <a:t>هاری، تب زرد، آنفولانزا (مثلاً خوک و اردک در پاندمیها)، کلامیدیا (کبوتر)</a:t>
            </a:r>
          </a:p>
          <a:p>
            <a:pPr marL="533400" indent="-533400" algn="r" rtl="1"/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مخزن غیر زنده:</a:t>
            </a:r>
          </a:p>
          <a:p>
            <a:pPr marL="914400" lvl="1" indent="-457200" algn="r" rtl="1"/>
            <a:r>
              <a:rPr lang="fa-IR" smtClean="0">
                <a:cs typeface="B Titr" pitchFamily="2" charset="-78"/>
              </a:rPr>
              <a:t>خاک، اشیا (کزاز-سیاه زخم)</a:t>
            </a:r>
          </a:p>
          <a:p>
            <a:pPr marL="533400" indent="-533400" algn="r" rtl="1"/>
            <a:endParaRPr lang="fa-IR" sz="28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1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31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1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31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510CAF-91D7-4E6D-9809-3B970A4963BC}" type="slidenum">
              <a:rPr lang="ar-SA" smtClean="0"/>
              <a:pPr/>
              <a:t>23</a:t>
            </a:fld>
            <a:endParaRPr lang="pt-BR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5888"/>
            <a:ext cx="8134350" cy="1143000"/>
          </a:xfrm>
        </p:spPr>
        <p:txBody>
          <a:bodyPr/>
          <a:lstStyle/>
          <a:p>
            <a:pPr rtl="1"/>
            <a:r>
              <a:rPr lang="fa-IR" sz="4000" b="1" smtClean="0">
                <a:solidFill>
                  <a:srgbClr val="800000"/>
                </a:solidFill>
                <a:cs typeface="B Titr" pitchFamily="2" charset="-78"/>
              </a:rPr>
              <a:t>راه انتقال: حلقه دوم در زنجیره انتقال </a:t>
            </a:r>
            <a:r>
              <a:rPr lang="ar-SA" sz="4000" b="1" smtClean="0">
                <a:solidFill>
                  <a:srgbClr val="800000"/>
                </a:solidFill>
                <a:cs typeface="B Titr" pitchFamily="2" charset="-78"/>
              </a:rPr>
              <a:t>عفونت</a:t>
            </a:r>
            <a:endParaRPr lang="en-US" sz="40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25538"/>
            <a:ext cx="8134350" cy="4970462"/>
          </a:xfrm>
        </p:spPr>
        <p:txBody>
          <a:bodyPr/>
          <a:lstStyle/>
          <a:p>
            <a:pPr marL="812800" indent="-812800" algn="r" rtl="1">
              <a:lnSpc>
                <a:spcPct val="90000"/>
              </a:lnSpc>
              <a:buFontTx/>
              <a:buNone/>
            </a:pPr>
            <a:r>
              <a:rPr lang="fa-IR" sz="2800" smtClean="0">
                <a:cs typeface="B Titr" pitchFamily="2" charset="-78"/>
              </a:rPr>
              <a:t>یک یا چند راه انتقال بسته به نوع بیماری</a:t>
            </a:r>
          </a:p>
          <a:p>
            <a:pPr marL="812800" indent="-812800" algn="r" rtl="1">
              <a:lnSpc>
                <a:spcPct val="90000"/>
              </a:lnSpc>
            </a:pPr>
            <a:r>
              <a:rPr lang="fa-IR" sz="2800" smtClean="0">
                <a:cs typeface="B Titr" pitchFamily="2" charset="-78"/>
              </a:rPr>
              <a:t>وجود چند راه انتقال، احتمال بقای عامل بیماریزا را زیاد می کند.</a:t>
            </a:r>
          </a:p>
          <a:p>
            <a:pPr marL="812800" indent="-812800" algn="r" rtl="1">
              <a:lnSpc>
                <a:spcPct val="90000"/>
              </a:lnSpc>
              <a:buFontTx/>
              <a:buNone/>
            </a:pPr>
            <a:r>
              <a:rPr lang="fa-IR" sz="2800" smtClean="0">
                <a:cs typeface="B Titr" pitchFamily="2" charset="-78"/>
              </a:rPr>
              <a:t>دو نوع: </a:t>
            </a:r>
            <a:r>
              <a:rPr lang="ar-SA" sz="2800" smtClean="0">
                <a:cs typeface="B Titr" pitchFamily="2" charset="-78"/>
              </a:rPr>
              <a:t>مستقيم يا غيرمستقيم</a:t>
            </a:r>
            <a:endParaRPr lang="fa-IR" sz="2800" smtClean="0">
              <a:cs typeface="B Titr" pitchFamily="2" charset="-78"/>
            </a:endParaRPr>
          </a:p>
          <a:p>
            <a:pPr marL="812800" indent="-812800" algn="r" rtl="1">
              <a:lnSpc>
                <a:spcPct val="90000"/>
              </a:lnSpc>
              <a:buFontTx/>
              <a:buAutoNum type="arabicPeriod"/>
            </a:pPr>
            <a:r>
              <a:rPr lang="fa-IR" sz="2800" smtClean="0">
                <a:solidFill>
                  <a:schemeClr val="accent2"/>
                </a:solidFill>
                <a:cs typeface="B Titr" pitchFamily="2" charset="-78"/>
              </a:rPr>
              <a:t>مستقیم: 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romanUcPeriod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تماس بدون واسطه (از طریق پوست، مخاطات و ...)</a:t>
            </a:r>
          </a:p>
          <a:p>
            <a:pPr marL="1524000" lvl="2" indent="-609600" algn="r" rtl="1">
              <a:lnSpc>
                <a:spcPct val="90000"/>
              </a:lnSpc>
            </a:pPr>
            <a:r>
              <a:rPr lang="fa-IR" sz="2000" smtClean="0">
                <a:cs typeface="B Titr" pitchFamily="2" charset="-78"/>
              </a:rPr>
              <a:t>ایجاد عفونت بیشتر، کمتر بودن مدت زندگی عامل بیماریزا در خارج بدن</a:t>
            </a:r>
          </a:p>
          <a:p>
            <a:pPr marL="1524000" lvl="2" indent="-609600" algn="r" rtl="1">
              <a:lnSpc>
                <a:spcPct val="90000"/>
              </a:lnSpc>
            </a:pPr>
            <a:r>
              <a:rPr lang="fa-IR" sz="2000" smtClean="0">
                <a:cs typeface="B Titr" pitchFamily="2" charset="-78"/>
              </a:rPr>
              <a:t>جذام، ایدز، </a:t>
            </a:r>
            <a:r>
              <a:rPr lang="en-US" sz="2000" smtClean="0">
                <a:cs typeface="B Titr" pitchFamily="2" charset="-78"/>
              </a:rPr>
              <a:t>STI</a:t>
            </a:r>
            <a:r>
              <a:rPr lang="fa-IR" sz="2000" smtClean="0">
                <a:cs typeface="B Titr" pitchFamily="2" charset="-78"/>
              </a:rPr>
              <a:t>، عفونتهای چشمی و پوستی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romanUcPeriod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قطرات بزاق و ترشحات تنفسی (</a:t>
            </a:r>
            <a:r>
              <a:rPr lang="en-US" sz="2400" smtClean="0">
                <a:solidFill>
                  <a:srgbClr val="660066"/>
                </a:solidFill>
                <a:cs typeface="B Titr" pitchFamily="2" charset="-78"/>
              </a:rPr>
              <a:t>Droplet</a:t>
            </a: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تا فاصله 30-60 سانتیمتری، از طریق سرفه، عطسه، صحبت کردن و ...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در محلهای پرتراکم و فاقد تهویه مناسب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سل، سرماخوردگی، مننژیت مننگوکوکی و ...</a:t>
            </a:r>
            <a:endParaRPr lang="en-US" sz="20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32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510CAF-91D7-4E6D-9809-3B970A4963BC}" type="slidenum">
              <a:rPr lang="ar-SA" smtClean="0"/>
              <a:pPr/>
              <a:t>24</a:t>
            </a:fld>
            <a:endParaRPr lang="pt-BR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5888"/>
            <a:ext cx="8134350" cy="1143000"/>
          </a:xfrm>
        </p:spPr>
        <p:txBody>
          <a:bodyPr/>
          <a:lstStyle/>
          <a:p>
            <a:pPr rtl="1"/>
            <a:r>
              <a:rPr lang="fa-IR" sz="4000" b="1" smtClean="0">
                <a:solidFill>
                  <a:srgbClr val="800000"/>
                </a:solidFill>
                <a:cs typeface="B Titr" pitchFamily="2" charset="-78"/>
              </a:rPr>
              <a:t>راه انتقال: حلقه دوم در زنجیره انتقال </a:t>
            </a:r>
            <a:r>
              <a:rPr lang="ar-SA" sz="4000" b="1" smtClean="0">
                <a:solidFill>
                  <a:srgbClr val="800000"/>
                </a:solidFill>
                <a:cs typeface="B Titr" pitchFamily="2" charset="-78"/>
              </a:rPr>
              <a:t>عفونت</a:t>
            </a:r>
            <a:endParaRPr lang="en-US" sz="40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25538"/>
            <a:ext cx="8134350" cy="4970462"/>
          </a:xfrm>
        </p:spPr>
        <p:txBody>
          <a:bodyPr/>
          <a:lstStyle/>
          <a:p>
            <a:pPr marL="812800" indent="-812800" algn="r" rtl="1">
              <a:lnSpc>
                <a:spcPct val="90000"/>
              </a:lnSpc>
              <a:buFontTx/>
              <a:buNone/>
            </a:pPr>
            <a:r>
              <a:rPr lang="fa-IR" sz="2800" smtClean="0">
                <a:cs typeface="B Titr" pitchFamily="2" charset="-78"/>
              </a:rPr>
              <a:t>یک یا چند راه انتقال بسته به نوع بیماری</a:t>
            </a:r>
          </a:p>
          <a:p>
            <a:pPr marL="812800" indent="-812800" algn="r" rtl="1">
              <a:lnSpc>
                <a:spcPct val="90000"/>
              </a:lnSpc>
            </a:pPr>
            <a:r>
              <a:rPr lang="fa-IR" sz="2800" smtClean="0">
                <a:cs typeface="B Titr" pitchFamily="2" charset="-78"/>
              </a:rPr>
              <a:t>وجود چند راه انتقال، احتمال بقای عامل بیماریزا را زیاد می کند.</a:t>
            </a:r>
          </a:p>
          <a:p>
            <a:pPr marL="812800" indent="-812800" algn="r" rtl="1">
              <a:lnSpc>
                <a:spcPct val="90000"/>
              </a:lnSpc>
              <a:buFontTx/>
              <a:buNone/>
            </a:pPr>
            <a:r>
              <a:rPr lang="fa-IR" sz="2800" smtClean="0">
                <a:cs typeface="B Titr" pitchFamily="2" charset="-78"/>
              </a:rPr>
              <a:t>دو نوع: </a:t>
            </a:r>
            <a:r>
              <a:rPr lang="ar-SA" sz="2800" smtClean="0">
                <a:cs typeface="B Titr" pitchFamily="2" charset="-78"/>
              </a:rPr>
              <a:t>مستقيم يا غيرمستقيم</a:t>
            </a:r>
            <a:endParaRPr lang="fa-IR" sz="2800" smtClean="0">
              <a:cs typeface="B Titr" pitchFamily="2" charset="-78"/>
            </a:endParaRPr>
          </a:p>
          <a:p>
            <a:pPr marL="812800" indent="-812800" algn="r" rtl="1">
              <a:lnSpc>
                <a:spcPct val="90000"/>
              </a:lnSpc>
              <a:buFontTx/>
              <a:buAutoNum type="arabicPeriod"/>
            </a:pPr>
            <a:r>
              <a:rPr lang="fa-IR" sz="2800" smtClean="0">
                <a:solidFill>
                  <a:schemeClr val="accent2"/>
                </a:solidFill>
                <a:cs typeface="B Titr" pitchFamily="2" charset="-78"/>
              </a:rPr>
              <a:t>مستقیم: 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romanUcPeriod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تماس بدون واسطه (از طریق پوست، مخاطات و ...)</a:t>
            </a:r>
          </a:p>
          <a:p>
            <a:pPr marL="1524000" lvl="2" indent="-609600" algn="r" rtl="1">
              <a:lnSpc>
                <a:spcPct val="90000"/>
              </a:lnSpc>
            </a:pPr>
            <a:r>
              <a:rPr lang="fa-IR" sz="2000" smtClean="0">
                <a:cs typeface="B Titr" pitchFamily="2" charset="-78"/>
              </a:rPr>
              <a:t>ایجاد عفونت بیشتر، کمتر بودن مدت زندگی عامل بیماریزا در خارج بدن</a:t>
            </a:r>
          </a:p>
          <a:p>
            <a:pPr marL="1524000" lvl="2" indent="-609600" algn="r" rtl="1">
              <a:lnSpc>
                <a:spcPct val="90000"/>
              </a:lnSpc>
            </a:pPr>
            <a:r>
              <a:rPr lang="fa-IR" sz="2000" smtClean="0">
                <a:cs typeface="B Titr" pitchFamily="2" charset="-78"/>
              </a:rPr>
              <a:t>جذام، ایدز، </a:t>
            </a:r>
            <a:r>
              <a:rPr lang="en-US" sz="2000" smtClean="0">
                <a:cs typeface="B Titr" pitchFamily="2" charset="-78"/>
              </a:rPr>
              <a:t>STI</a:t>
            </a:r>
            <a:r>
              <a:rPr lang="fa-IR" sz="2000" smtClean="0">
                <a:cs typeface="B Titr" pitchFamily="2" charset="-78"/>
              </a:rPr>
              <a:t>، عفونتهای چشمی و پوستی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romanUcPeriod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قطرات بزاق و ترشحات تنفسی (</a:t>
            </a:r>
            <a:r>
              <a:rPr lang="en-US" sz="2400" smtClean="0">
                <a:solidFill>
                  <a:srgbClr val="660066"/>
                </a:solidFill>
                <a:cs typeface="B Titr" pitchFamily="2" charset="-78"/>
              </a:rPr>
              <a:t>Droplet</a:t>
            </a: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تا فاصله 30-60 سانتیمتری، از طریق سرفه، عطسه، صحبت کردن و ...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در محلهای پرتراکم و فاقد تهویه مناسب</a:t>
            </a:r>
          </a:p>
          <a:p>
            <a:pPr marL="1524000" lvl="2" indent="-609600" algn="r" rtl="1">
              <a:lnSpc>
                <a:spcPct val="90000"/>
              </a:lnSpc>
              <a:buFontTx/>
              <a:buChar char="–"/>
            </a:pPr>
            <a:r>
              <a:rPr lang="fa-IR" sz="2000" smtClean="0">
                <a:cs typeface="B Titr" pitchFamily="2" charset="-78"/>
              </a:rPr>
              <a:t>سل، سرماخوردگی، مننژیت مننگوکوکی و ...</a:t>
            </a:r>
            <a:endParaRPr lang="en-US" sz="20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32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321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321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57DED5-5921-4363-9F2B-7A081FD98CA5}" type="slidenum">
              <a:rPr lang="ar-SA" smtClean="0"/>
              <a:pPr/>
              <a:t>25</a:t>
            </a:fld>
            <a:endParaRPr lang="pt-BR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134350" cy="504825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b="1" smtClean="0">
                <a:solidFill>
                  <a:srgbClr val="800000"/>
                </a:solidFill>
                <a:cs typeface="B Titr" pitchFamily="2" charset="-78"/>
              </a:rPr>
              <a:t>راه انتقال</a:t>
            </a:r>
            <a:endParaRPr lang="en-US" sz="32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3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82725"/>
            <a:ext cx="8134350" cy="4970463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z="2800" smtClean="0">
                <a:solidFill>
                  <a:schemeClr val="accent2"/>
                </a:solidFill>
                <a:cs typeface="B Titr" pitchFamily="2" charset="-78"/>
              </a:rPr>
              <a:t>مستقیم: (ادامه)</a:t>
            </a:r>
          </a:p>
          <a:p>
            <a:pPr marL="1168400" lvl="1" indent="-711200" algn="r" rtl="1">
              <a:buFontTx/>
              <a:buAutoNum type="romanUcPeriod" startAt="3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خاک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تماس مستقیم پوست و بافتهای حساس با خاک، کود و ...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لارو کرم قلابدار، کزاز، ...</a:t>
            </a:r>
          </a:p>
          <a:p>
            <a:pPr marL="1168400" lvl="1" indent="-711200" algn="r" rtl="1">
              <a:buFontTx/>
              <a:buAutoNum type="romanUcPeriod" startAt="3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جایگزینی داخل پوست و مخاط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گاز گرفتگی توسط حیوان (هاری)، فرورفتن سرنگ در پوست (هپاتیت ب)</a:t>
            </a:r>
          </a:p>
          <a:p>
            <a:pPr marL="1168400" lvl="1" indent="-711200" algn="r" rtl="1">
              <a:buFontTx/>
              <a:buAutoNum type="romanUcPeriod" startAt="3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انتقال از طریق جفت (عمودی)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سندرم </a:t>
            </a:r>
            <a:r>
              <a:rPr lang="en-US" sz="2000" smtClean="0">
                <a:cs typeface="B Titr" pitchFamily="2" charset="-78"/>
              </a:rPr>
              <a:t>TORCH</a:t>
            </a:r>
            <a:r>
              <a:rPr lang="fa-IR" sz="2000" smtClean="0">
                <a:cs typeface="B Titr" pitchFamily="2" charset="-78"/>
              </a:rPr>
              <a:t>، هپاتیت ب و ...</a:t>
            </a:r>
          </a:p>
          <a:p>
            <a:pPr marL="1168400" lvl="1" indent="-711200" algn="r" rtl="1">
              <a:buFontTx/>
              <a:buAutoNum type="romanUcPeriod"/>
            </a:pPr>
            <a:endParaRPr lang="en-US" sz="20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33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33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33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AA4007-A593-4949-B536-3A305E0865E4}" type="slidenum">
              <a:rPr lang="ar-SA" smtClean="0"/>
              <a:pPr/>
              <a:t>26</a:t>
            </a:fld>
            <a:endParaRPr lang="pt-BR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134350" cy="504825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b="1" smtClean="0">
                <a:solidFill>
                  <a:srgbClr val="800000"/>
                </a:solidFill>
                <a:cs typeface="B Titr" pitchFamily="2" charset="-78"/>
              </a:rPr>
              <a:t>راه انتقال</a:t>
            </a:r>
            <a:endParaRPr lang="en-US" sz="32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6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765175"/>
            <a:ext cx="8134350" cy="5330825"/>
          </a:xfrm>
        </p:spPr>
        <p:txBody>
          <a:bodyPr/>
          <a:lstStyle/>
          <a:p>
            <a:pPr marL="812800" indent="-812800" algn="r" rtl="1">
              <a:buFontTx/>
              <a:buAutoNum type="arabicPeriod" startAt="2"/>
            </a:pPr>
            <a:r>
              <a:rPr lang="fa-IR" sz="2800" smtClean="0">
                <a:solidFill>
                  <a:schemeClr val="accent2"/>
                </a:solidFill>
                <a:cs typeface="B Titr" pitchFamily="2" charset="-78"/>
              </a:rPr>
              <a:t>غیرمستقیم:</a:t>
            </a:r>
          </a:p>
          <a:p>
            <a:pPr marL="1168400" lvl="1" indent="-711200" algn="r" rtl="1">
              <a:buFontTx/>
              <a:buChar char="•"/>
            </a:pPr>
            <a:r>
              <a:rPr lang="fa-IR" sz="2400" smtClean="0">
                <a:cs typeface="B Titr" pitchFamily="2" charset="-78"/>
              </a:rPr>
              <a:t>شامل پنج </a:t>
            </a:r>
            <a:r>
              <a:rPr lang="en-US" sz="2400" smtClean="0">
                <a:cs typeface="B Titr" pitchFamily="2" charset="-78"/>
              </a:rPr>
              <a:t>F</a:t>
            </a:r>
            <a:r>
              <a:rPr lang="fa-IR" sz="2400" smtClean="0">
                <a:cs typeface="B Titr" pitchFamily="2" charset="-78"/>
              </a:rPr>
              <a:t>: </a:t>
            </a:r>
            <a:r>
              <a:rPr lang="en-US" sz="2400" smtClean="0">
                <a:cs typeface="B Titr" pitchFamily="2" charset="-78"/>
              </a:rPr>
              <a:t>Flies</a:t>
            </a:r>
            <a:r>
              <a:rPr lang="fa-IR" sz="2400" smtClean="0">
                <a:cs typeface="B Titr" pitchFamily="2" charset="-78"/>
              </a:rPr>
              <a:t>(مگسها)، </a:t>
            </a:r>
            <a:r>
              <a:rPr lang="en-US" sz="2400" smtClean="0">
                <a:cs typeface="B Titr" pitchFamily="2" charset="-78"/>
              </a:rPr>
              <a:t>Fingers</a:t>
            </a:r>
            <a:r>
              <a:rPr lang="fa-IR" sz="2400" smtClean="0">
                <a:cs typeface="B Titr" pitchFamily="2" charset="-78"/>
              </a:rPr>
              <a:t>(انگشتان)،</a:t>
            </a:r>
            <a:r>
              <a:rPr lang="en-US" sz="2400" smtClean="0">
                <a:cs typeface="B Titr" pitchFamily="2" charset="-78"/>
              </a:rPr>
              <a:t>Fomites </a:t>
            </a:r>
            <a:r>
              <a:rPr lang="fa-IR" sz="2400" smtClean="0">
                <a:cs typeface="B Titr" pitchFamily="2" charset="-78"/>
              </a:rPr>
              <a:t>(مواد بیجان)، </a:t>
            </a:r>
            <a:r>
              <a:rPr lang="en-US" sz="2400" smtClean="0">
                <a:cs typeface="B Titr" pitchFamily="2" charset="-78"/>
              </a:rPr>
              <a:t>Food</a:t>
            </a:r>
            <a:r>
              <a:rPr lang="fa-IR" sz="2400" smtClean="0">
                <a:cs typeface="B Titr" pitchFamily="2" charset="-78"/>
              </a:rPr>
              <a:t>(غذا)،</a:t>
            </a:r>
            <a:r>
              <a:rPr lang="en-US" sz="2400" smtClean="0">
                <a:cs typeface="B Titr" pitchFamily="2" charset="-78"/>
              </a:rPr>
              <a:t>Fluid</a:t>
            </a:r>
            <a:r>
              <a:rPr lang="fa-IR" sz="2400" smtClean="0">
                <a:cs typeface="B Titr" pitchFamily="2" charset="-78"/>
              </a:rPr>
              <a:t>(مایعات)</a:t>
            </a:r>
          </a:p>
          <a:p>
            <a:pPr marL="1168400" lvl="1" indent="-711200" algn="r" rtl="1">
              <a:buFontTx/>
              <a:buChar char="•"/>
            </a:pPr>
            <a:r>
              <a:rPr lang="fa-IR" sz="2400" smtClean="0">
                <a:cs typeface="B Titr" pitchFamily="2" charset="-78"/>
              </a:rPr>
              <a:t>از شروط اساسی برای انتقال: حفظ قابلیت بیماریزایی عامل عفونی تا زمان پیدا شدن میزبان جدید</a:t>
            </a:r>
          </a:p>
          <a:p>
            <a:pPr marL="1168400" lvl="1" indent="-711200" algn="r" rtl="1">
              <a:buFontTx/>
              <a:buAutoNum type="romanUcPeriod"/>
            </a:pP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انتقال از طریق حمل کننده (</a:t>
            </a:r>
            <a:r>
              <a:rPr lang="en-US" sz="2400" smtClean="0">
                <a:solidFill>
                  <a:srgbClr val="660066"/>
                </a:solidFill>
                <a:cs typeface="B Titr" pitchFamily="2" charset="-78"/>
              </a:rPr>
              <a:t>Vehicle-Born</a:t>
            </a:r>
            <a:r>
              <a:rPr lang="fa-IR" sz="2400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آب، غذا، خون، بافتها (پیوند اعضا و ...)، </a:t>
            </a:r>
          </a:p>
          <a:p>
            <a:pPr marL="1524000" lvl="2" indent="-609600" algn="r" rtl="1">
              <a:buFont typeface="Wingdings" pitchFamily="2" charset="2"/>
              <a:buChar char="ü"/>
            </a:pPr>
            <a:r>
              <a:rPr lang="fa-IR" sz="2000" smtClean="0">
                <a:cs typeface="B Titr" pitchFamily="2" charset="-78"/>
              </a:rPr>
              <a:t>حمل شدن عامل بیماریزا به طور غیر فعال (هپاتیت </a:t>
            </a:r>
            <a:r>
              <a:rPr lang="en-US" sz="2000" smtClean="0">
                <a:cs typeface="B Titr" pitchFamily="2" charset="-78"/>
              </a:rPr>
              <a:t>A</a:t>
            </a:r>
            <a:r>
              <a:rPr lang="fa-IR" sz="2000" smtClean="0">
                <a:cs typeface="B Titr" pitchFamily="2" charset="-78"/>
              </a:rPr>
              <a:t> در آب)</a:t>
            </a:r>
          </a:p>
          <a:p>
            <a:pPr marL="1524000" lvl="2" indent="-609600" algn="r" rtl="1">
              <a:buFont typeface="Wingdings" pitchFamily="2" charset="2"/>
              <a:buChar char="ü"/>
            </a:pPr>
            <a:r>
              <a:rPr lang="fa-IR" sz="2000" smtClean="0">
                <a:cs typeface="B Titr" pitchFamily="2" charset="-78"/>
              </a:rPr>
              <a:t> احتمال تکثیر برخی عوامل بیماریزا در حمل کننده (استاف طلایی در غذا)  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گاه نمی توان عامل عفونی را در حمل کننده مورد نظر پیدا کرد (حصبه در آب)</a:t>
            </a:r>
          </a:p>
          <a:p>
            <a:pPr marL="1524000" lvl="2" indent="-609600" algn="r" rtl="1"/>
            <a:r>
              <a:rPr lang="fa-IR" sz="2000" smtClean="0">
                <a:cs typeface="B Titr" pitchFamily="2" charset="-78"/>
              </a:rPr>
              <a:t>غالبا منبع عفونت را می توان ردیابی کرد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3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3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36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36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36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6AA810-F720-4542-9F26-28C11F8AA669}" type="slidenum">
              <a:rPr lang="ar-SA" smtClean="0"/>
              <a:pPr/>
              <a:t>27</a:t>
            </a:fld>
            <a:endParaRPr lang="pt-BR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134350" cy="504825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b="1" smtClean="0">
                <a:solidFill>
                  <a:srgbClr val="800000"/>
                </a:solidFill>
                <a:cs typeface="B Titr" pitchFamily="2" charset="-78"/>
              </a:rPr>
              <a:t>راه انتقال</a:t>
            </a:r>
            <a:endParaRPr lang="en-US" sz="32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765175"/>
            <a:ext cx="8134350" cy="5330825"/>
          </a:xfrm>
        </p:spPr>
        <p:txBody>
          <a:bodyPr/>
          <a:lstStyle/>
          <a:p>
            <a:pPr marL="812800" indent="-812800" algn="r" rtl="1">
              <a:lnSpc>
                <a:spcPct val="90000"/>
              </a:lnSpc>
              <a:buFontTx/>
              <a:buAutoNum type="arabicPeriod" startAt="2"/>
            </a:pPr>
            <a:r>
              <a:rPr lang="fa-IR" smtClean="0">
                <a:solidFill>
                  <a:schemeClr val="accent2"/>
                </a:solidFill>
                <a:cs typeface="B Titr" pitchFamily="2" charset="-78"/>
              </a:rPr>
              <a:t>غیرمستقیم: (ادامه)</a:t>
            </a:r>
            <a:endParaRPr lang="fa-IR" smtClean="0">
              <a:cs typeface="B Titr" pitchFamily="2" charset="-78"/>
            </a:endParaRPr>
          </a:p>
          <a:p>
            <a:pPr marL="1168400" lvl="1" indent="-711200" algn="r" rtl="1">
              <a:lnSpc>
                <a:spcPct val="90000"/>
              </a:lnSpc>
              <a:buFontTx/>
              <a:buAutoNum type="romanUcPeriod" startAt="3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انتقال از طریق هوا (</a:t>
            </a:r>
            <a:r>
              <a:rPr lang="en-US" smtClean="0">
                <a:solidFill>
                  <a:srgbClr val="660066"/>
                </a:solidFill>
                <a:cs typeface="B Titr" pitchFamily="2" charset="-78"/>
              </a:rPr>
              <a:t>Air Born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lnSpc>
                <a:spcPct val="90000"/>
              </a:lnSpc>
              <a:buFontTx/>
              <a:buAutoNum type="alpha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هسته های حاصل از قطرات بزاق و تنفس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Droplet nuclei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یک تا ده میکرون (زیر پنج میکرون: ورود به ریه) (تا مدتی معلق در هوا)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توانایی انتقال برای مدت طولانی و حفظ قابلیت بیماریزایی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سل-آنفولانزا-آبله مرغان-سرخک-عفونتهای تنفسی</a:t>
            </a:r>
          </a:p>
          <a:p>
            <a:pPr marL="1524000" lvl="2" indent="-609600" algn="r" rtl="1">
              <a:lnSpc>
                <a:spcPct val="90000"/>
              </a:lnSpc>
              <a:buFontTx/>
              <a:buAutoNum type="alphaUcPeriod" startAt="2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گرد و غبار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قطرات بزرگتر که طی صحبت، عطسه و ... بر زمین (فرش، مبلمان، لباس، ...) می نشینند 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بلند شدن با جارو کردن، باد، گردگیری و .... و ورود به ریه یا نشستن روی غذاها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استرپتوکوک، اسپور قارچها،  سل (زنده ماندن در مدت طولانی در محیط)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خصوصاً در اتاقهای نشیمن و در بیمارستانها (</a:t>
            </a:r>
            <a:r>
              <a:rPr lang="en-US" smtClean="0">
                <a:cs typeface="B Titr" pitchFamily="2" charset="-78"/>
              </a:rPr>
              <a:t>Nosocomial</a:t>
            </a:r>
            <a:r>
              <a:rPr lang="fa-IR" smtClean="0">
                <a:cs typeface="B Titr" pitchFamily="2" charset="-78"/>
              </a:rPr>
              <a:t>)</a:t>
            </a:r>
            <a:endParaRPr lang="en-US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5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35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5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5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5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35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35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35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35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35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35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6AA810-F720-4542-9F26-28C11F8AA669}" type="slidenum">
              <a:rPr lang="ar-SA" smtClean="0"/>
              <a:pPr/>
              <a:t>28</a:t>
            </a:fld>
            <a:endParaRPr lang="pt-BR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134350" cy="504825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200" b="1" smtClean="0">
                <a:solidFill>
                  <a:srgbClr val="800000"/>
                </a:solidFill>
                <a:cs typeface="B Titr" pitchFamily="2" charset="-78"/>
              </a:rPr>
              <a:t>راه انتقال</a:t>
            </a:r>
            <a:endParaRPr lang="en-US" sz="3200" b="1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35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765175"/>
            <a:ext cx="8134350" cy="5330825"/>
          </a:xfrm>
        </p:spPr>
        <p:txBody>
          <a:bodyPr/>
          <a:lstStyle/>
          <a:p>
            <a:pPr marL="812800" indent="-812800" algn="r" rtl="1">
              <a:lnSpc>
                <a:spcPct val="90000"/>
              </a:lnSpc>
              <a:buFontTx/>
              <a:buAutoNum type="arabicPeriod" startAt="2"/>
            </a:pPr>
            <a:r>
              <a:rPr lang="fa-IR" smtClean="0">
                <a:solidFill>
                  <a:schemeClr val="accent2"/>
                </a:solidFill>
                <a:cs typeface="B Titr" pitchFamily="2" charset="-78"/>
              </a:rPr>
              <a:t>غیرمستقیم: (ادامه)</a:t>
            </a:r>
            <a:endParaRPr lang="fa-IR" smtClean="0">
              <a:cs typeface="B Titr" pitchFamily="2" charset="-78"/>
            </a:endParaRPr>
          </a:p>
          <a:p>
            <a:pPr marL="1168400" lvl="1" indent="-711200" algn="r" rtl="1">
              <a:lnSpc>
                <a:spcPct val="90000"/>
              </a:lnSpc>
              <a:buFontTx/>
              <a:buAutoNum type="romanUcPeriod" startAt="3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انتقال از طریق هوا (</a:t>
            </a:r>
            <a:r>
              <a:rPr lang="en-US" smtClean="0">
                <a:solidFill>
                  <a:srgbClr val="660066"/>
                </a:solidFill>
                <a:cs typeface="B Titr" pitchFamily="2" charset="-78"/>
              </a:rPr>
              <a:t>Air Born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lnSpc>
                <a:spcPct val="90000"/>
              </a:lnSpc>
              <a:buFontTx/>
              <a:buAutoNum type="alpha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هسته های حاصل از قطرات بزاق و تنفس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Droplet nuclei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یک تا ده میکرون (زیر پنج میکرون: ورود به ریه) (تا مدتی معلق در هوا)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توانایی انتقال برای مدت طولانی و حفظ قابلیت بیماریزایی</a:t>
            </a:r>
          </a:p>
          <a:p>
            <a:pPr marL="1879600" lvl="3" indent="-5080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سل-آنفولانزا-آبله مرغان-سرخک-عفونتهای تنفسی</a:t>
            </a:r>
          </a:p>
          <a:p>
            <a:pPr marL="1524000" lvl="2" indent="-609600" algn="r" rtl="1">
              <a:lnSpc>
                <a:spcPct val="90000"/>
              </a:lnSpc>
              <a:buFontTx/>
              <a:buAutoNum type="alphaUcPeriod" startAt="2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گرد و غبار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قطرات بزرگتر که طی صحبت، عطسه و ... بر زمین (فرش، مبلمان، لباس، ...) می نشینند 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بلند شدن با جارو کردن، باد، گردگیری و .... و ورود به ریه یا نشستن روی غذاها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استرپتوکوک، اسپور قارچها،  سل (زنده ماندن در مدت طولانی در محیط)</a:t>
            </a:r>
          </a:p>
          <a:p>
            <a:pPr marL="1879600" lvl="3" indent="-508000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خصوصاً در اتاقهای نشیمن و در بیمارستانها (</a:t>
            </a:r>
            <a:r>
              <a:rPr lang="en-US" smtClean="0">
                <a:cs typeface="B Titr" pitchFamily="2" charset="-78"/>
              </a:rPr>
              <a:t>Nosocomial</a:t>
            </a:r>
            <a:r>
              <a:rPr lang="fa-IR" smtClean="0">
                <a:cs typeface="B Titr" pitchFamily="2" charset="-78"/>
              </a:rPr>
              <a:t>)</a:t>
            </a:r>
            <a:endParaRPr lang="en-US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5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35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5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5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5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35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35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35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35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35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35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549275"/>
            <a:ext cx="467995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628775"/>
            <a:ext cx="5653087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636838"/>
            <a:ext cx="5649912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57563"/>
            <a:ext cx="26114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4437063"/>
            <a:ext cx="26638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969F2F-339D-4325-862A-DDFECD9BE555}" type="slidenum">
              <a:rPr lang="ar-SA" smtClean="0"/>
              <a:pPr/>
              <a:t>30</a:t>
            </a:fld>
            <a:endParaRPr lang="pt-BR" smtClean="0"/>
          </a:p>
        </p:txBody>
      </p:sp>
      <p:sp>
        <p:nvSpPr>
          <p:cNvPr id="239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134350" cy="5691187"/>
          </a:xfrm>
        </p:spPr>
        <p:txBody>
          <a:bodyPr/>
          <a:lstStyle/>
          <a:p>
            <a:pPr algn="r" rtl="1"/>
            <a:r>
              <a:rPr lang="fa-IR" smtClean="0">
                <a:cs typeface="B Titr" pitchFamily="2" charset="-78"/>
              </a:rPr>
              <a:t>دوره کمون (</a:t>
            </a:r>
            <a:r>
              <a:rPr lang="en-US" smtClean="0">
                <a:cs typeface="B Titr" pitchFamily="2" charset="-78"/>
              </a:rPr>
              <a:t>Incubation Period</a:t>
            </a:r>
            <a:r>
              <a:rPr lang="fa-IR" smtClean="0">
                <a:cs typeface="B Titr" pitchFamily="2" charset="-78"/>
              </a:rPr>
              <a:t>):</a:t>
            </a:r>
          </a:p>
          <a:p>
            <a:pPr lvl="1" algn="justLow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تعریف: مدت زمانی که بین تهاجم عامل عفونت زا و پدیدار شدن اولین علامت یا نشانه بیماری مورد نظر، وجود دارد. </a:t>
            </a:r>
          </a:p>
          <a:p>
            <a:pPr lvl="1" algn="justLow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در دوره کمون، عامل عفونت زا در بدن میزبان تکثیر می یابد و وقتی تراکم آن به حد کفایت رسید، تعادل سلامتی در میزبان به هم خورده و بیماری آشکار می شود. </a:t>
            </a:r>
          </a:p>
          <a:p>
            <a:pPr lvl="1" algn="r" rtl="1"/>
            <a:r>
              <a:rPr lang="fa-IR" sz="2000" smtClean="0">
                <a:cs typeface="B Titr" pitchFamily="2" charset="-78"/>
              </a:rPr>
              <a:t>آنچه بیشتر مورد علاقه اپیدمیولوژیست ها می باشد:</a:t>
            </a:r>
            <a:r>
              <a:rPr lang="fa-IR" smtClean="0"/>
              <a:t> </a:t>
            </a:r>
            <a:endParaRPr lang="fa-IR" smtClean="0">
              <a:cs typeface="Times New Roman" pitchFamily="18" charset="0"/>
            </a:endParaRPr>
          </a:p>
          <a:p>
            <a:pPr lvl="1" algn="r" rtl="1">
              <a:buFontTx/>
              <a:buNone/>
            </a:pPr>
            <a:r>
              <a:rPr lang="fa-IR" smtClean="0">
                <a:cs typeface="B Titr" pitchFamily="2" charset="-78"/>
              </a:rPr>
              <a:t>	میانه دوره کمون (</a:t>
            </a:r>
            <a:r>
              <a:rPr lang="en-US" smtClean="0">
                <a:cs typeface="B Titr" pitchFamily="2" charset="-78"/>
              </a:rPr>
              <a:t>Median Incubation period</a:t>
            </a:r>
            <a:r>
              <a:rPr lang="fa-IR" smtClean="0">
                <a:cs typeface="B Titr" pitchFamily="2" charset="-78"/>
              </a:rPr>
              <a:t>)</a:t>
            </a:r>
          </a:p>
          <a:p>
            <a:pPr lvl="1" algn="justLow" rtl="1">
              <a:buFontTx/>
              <a:buNone/>
            </a:pPr>
            <a:r>
              <a:rPr lang="fa-IR" smtClean="0">
                <a:cs typeface="B Titr" pitchFamily="2" charset="-78"/>
              </a:rPr>
              <a:t>	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( زمانی که لازم است تا 50 درصد کل مواجهین با عامل بیماری زا بیماری را نشان دهند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 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969F2F-339D-4325-862A-DDFECD9BE555}" type="slidenum">
              <a:rPr lang="ar-SA" smtClean="0"/>
              <a:pPr/>
              <a:t>31</a:t>
            </a:fld>
            <a:endParaRPr lang="pt-BR" smtClean="0"/>
          </a:p>
        </p:txBody>
      </p:sp>
      <p:sp>
        <p:nvSpPr>
          <p:cNvPr id="239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134350" cy="5691187"/>
          </a:xfrm>
        </p:spPr>
        <p:txBody>
          <a:bodyPr/>
          <a:lstStyle/>
          <a:p>
            <a:pPr algn="r" rtl="1"/>
            <a:r>
              <a:rPr lang="fa-IR" smtClean="0">
                <a:cs typeface="B Titr" pitchFamily="2" charset="-78"/>
              </a:rPr>
              <a:t>دوره کمون (</a:t>
            </a:r>
            <a:r>
              <a:rPr lang="en-US" smtClean="0">
                <a:cs typeface="B Titr" pitchFamily="2" charset="-78"/>
              </a:rPr>
              <a:t>Incubation Period</a:t>
            </a:r>
            <a:r>
              <a:rPr lang="fa-IR" smtClean="0">
                <a:cs typeface="B Titr" pitchFamily="2" charset="-78"/>
              </a:rPr>
              <a:t>):</a:t>
            </a:r>
          </a:p>
          <a:p>
            <a:pPr lvl="1" algn="justLow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تعریف: مدت زمانی که بین تهاجم عامل عفونت زا و پدیدار شدن اولین علامت یا نشانه بیماری مورد نظر، وجود دارد. </a:t>
            </a:r>
          </a:p>
          <a:p>
            <a:pPr lvl="1" algn="justLow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در دوره کمون، عامل عفونت زا در بدن میزبان تکثیر می یابد و وقتی تراکم آن به حد کفایت رسید، تعادل سلامتی در میزبان به هم خورده و بیماری آشکار می شود. </a:t>
            </a:r>
          </a:p>
          <a:p>
            <a:pPr lvl="1" algn="r" rtl="1"/>
            <a:r>
              <a:rPr lang="fa-IR" sz="2000" smtClean="0">
                <a:cs typeface="B Titr" pitchFamily="2" charset="-78"/>
              </a:rPr>
              <a:t>آنچه بیشتر مورد علاقه اپیدمیولوژیست ها می باشد:</a:t>
            </a:r>
            <a:r>
              <a:rPr lang="fa-IR" smtClean="0"/>
              <a:t> </a:t>
            </a:r>
            <a:endParaRPr lang="fa-IR" smtClean="0">
              <a:cs typeface="Times New Roman" pitchFamily="18" charset="0"/>
            </a:endParaRPr>
          </a:p>
          <a:p>
            <a:pPr lvl="1" algn="r" rtl="1">
              <a:buFontTx/>
              <a:buNone/>
            </a:pPr>
            <a:r>
              <a:rPr lang="fa-IR" smtClean="0">
                <a:cs typeface="B Titr" pitchFamily="2" charset="-78"/>
              </a:rPr>
              <a:t>	میانه دوره کمون (</a:t>
            </a:r>
            <a:r>
              <a:rPr lang="en-US" smtClean="0">
                <a:cs typeface="B Titr" pitchFamily="2" charset="-78"/>
              </a:rPr>
              <a:t>Median Incubation period</a:t>
            </a:r>
            <a:r>
              <a:rPr lang="fa-IR" smtClean="0">
                <a:cs typeface="B Titr" pitchFamily="2" charset="-78"/>
              </a:rPr>
              <a:t>)</a:t>
            </a:r>
          </a:p>
          <a:p>
            <a:pPr lvl="1" algn="justLow" rtl="1">
              <a:buFontTx/>
              <a:buNone/>
            </a:pPr>
            <a:r>
              <a:rPr lang="fa-IR" smtClean="0">
                <a:cs typeface="B Titr" pitchFamily="2" charset="-78"/>
              </a:rPr>
              <a:t>	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( زمانی که لازم است تا 50 درصد کل مواجهین با عامل بیماری زا بیماری را نشان دهند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 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9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9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96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96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96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96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549275"/>
            <a:ext cx="467995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628775"/>
            <a:ext cx="5653087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636838"/>
            <a:ext cx="5649912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357563"/>
            <a:ext cx="26114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4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4437063"/>
            <a:ext cx="26638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95B517-2F4A-46B2-ABDF-DBC80680A814}" type="slidenum">
              <a:rPr lang="ar-SA" smtClean="0"/>
              <a:pPr/>
              <a:t>33</a:t>
            </a:fld>
            <a:endParaRPr lang="pt-BR" smtClean="0"/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5616575"/>
          </a:xfrm>
        </p:spPr>
        <p:txBody>
          <a:bodyPr>
            <a:normAutofit lnSpcReduction="10000"/>
          </a:bodyPr>
          <a:lstStyle/>
          <a:p>
            <a:pPr algn="justLow" rtl="1"/>
            <a:r>
              <a:rPr lang="fa-IR" smtClean="0">
                <a:cs typeface="B Titr" pitchFamily="2" charset="-78"/>
              </a:rPr>
              <a:t>بیماریهای غیرعفونی هم دوره کمون دارند (تحت عنوان </a:t>
            </a:r>
            <a:r>
              <a:rPr lang="en-US" smtClean="0">
                <a:cs typeface="B Titr" pitchFamily="2" charset="-78"/>
              </a:rPr>
              <a:t>Induction period</a:t>
            </a:r>
            <a:r>
              <a:rPr lang="fa-IR" smtClean="0">
                <a:cs typeface="B Titr" pitchFamily="2" charset="-78"/>
              </a:rPr>
              <a:t>)</a:t>
            </a:r>
          </a:p>
          <a:p>
            <a:pPr algn="justLow" rtl="1">
              <a:buFontTx/>
              <a:buNone/>
            </a:pPr>
            <a:r>
              <a:rPr lang="fa-IR" smtClean="0">
                <a:cs typeface="B Titr" pitchFamily="2" charset="-78"/>
              </a:rPr>
              <a:t>	(مثل سرطانها، بیماریهای قلبی و بیماریهای روانی)</a:t>
            </a:r>
          </a:p>
          <a:p>
            <a:pPr algn="justLow" rtl="1"/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اصطلاح دوره پنهانی </a:t>
            </a:r>
            <a:r>
              <a:rPr lang="en-US" smtClean="0">
                <a:solidFill>
                  <a:srgbClr val="660066"/>
                </a:solidFill>
                <a:cs typeface="B Titr" pitchFamily="2" charset="-78"/>
              </a:rPr>
              <a:t>(latent period)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 در بیماریهای غیرعفونی معادل دوره کمون در بیماریهای عفونی است: «فاصله بین شروع بیماری تا تشخیص بیماری»</a:t>
            </a:r>
            <a:r>
              <a:rPr lang="fa-IR" smtClean="0">
                <a:cs typeface="B Titr" pitchFamily="2" charset="-78"/>
              </a:rPr>
              <a:t> 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از چند ماه تا چند سال متغیر است. </a:t>
            </a:r>
          </a:p>
          <a:p>
            <a:pPr algn="justLow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در این مرحله کنش و واکنش بین عامل بیماری زا و میزبان منجر به یک سلسله از تغییرات سلولی می شود</a:t>
            </a:r>
            <a:endParaRPr lang="en-US" smtClean="0">
              <a:solidFill>
                <a:srgbClr val="80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3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43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3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39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380383-C01D-44DF-BED4-2FA69D755A3A}" type="slidenum">
              <a:rPr lang="ar-SA" smtClean="0"/>
              <a:pPr/>
              <a:t>34</a:t>
            </a:fld>
            <a:endParaRPr lang="pt-BR" smtClean="0"/>
          </a:p>
        </p:txBody>
      </p:sp>
      <p:sp>
        <p:nvSpPr>
          <p:cNvPr id="442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5691187"/>
          </a:xfrm>
        </p:spPr>
        <p:txBody>
          <a:bodyPr/>
          <a:lstStyle/>
          <a:p>
            <a:pPr marL="609600" indent="-609600" algn="r" rtl="1"/>
            <a:r>
              <a:rPr lang="fa-IR" smtClean="0">
                <a:cs typeface="B Titr" pitchFamily="2" charset="-78"/>
              </a:rPr>
              <a:t>دلایل اهمیت دوره کمون:</a:t>
            </a:r>
          </a:p>
          <a:p>
            <a:pPr marL="990600" lvl="1" indent="-533400" algn="justLow" rtl="1">
              <a:buFontTx/>
              <a:buAutoNum type="arabicPeriod"/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ردیابی منبع عفونت </a:t>
            </a:r>
            <a:r>
              <a:rPr lang="fa-IR" sz="1800" smtClean="0">
                <a:cs typeface="B Titr" pitchFamily="2" charset="-78"/>
              </a:rPr>
              <a:t>(خصوصاً در عفونتهای با دوره کمون کوتاه)</a:t>
            </a:r>
          </a:p>
          <a:p>
            <a:pPr marL="990600" lvl="1" indent="-533400" algn="justLow" rtl="1">
              <a:buFontTx/>
              <a:buAutoNum type="arabicPeriod"/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تعیین مدت مراقبت از بیماری </a:t>
            </a:r>
            <a:r>
              <a:rPr lang="fa-IR" sz="1800" smtClean="0">
                <a:cs typeface="B Titr" pitchFamily="2" charset="-78"/>
              </a:rPr>
              <a:t>(معمولاً برابر با بیشترین دوره کمون بیماری)</a:t>
            </a:r>
            <a:endParaRPr lang="en-US" sz="1800" smtClean="0">
              <a:cs typeface="B Titr" pitchFamily="2" charset="-78"/>
            </a:endParaRPr>
          </a:p>
          <a:p>
            <a:pPr marL="990600" lvl="1" indent="-533400" algn="justLow" rtl="1">
              <a:buFontTx/>
              <a:buAutoNum type="arabicPeriod"/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ایمن سازی</a:t>
            </a:r>
            <a:r>
              <a:rPr lang="en-US" sz="2400" smtClean="0">
                <a:solidFill>
                  <a:srgbClr val="800000"/>
                </a:solidFill>
                <a:cs typeface="B Titr" pitchFamily="2" charset="-78"/>
              </a:rPr>
              <a:t> </a:t>
            </a:r>
            <a:r>
              <a:rPr lang="fa-IR" sz="1800" smtClean="0">
                <a:cs typeface="B Titr" pitchFamily="2" charset="-78"/>
              </a:rPr>
              <a:t>(اگاهی از دوره کمون کمک می کند تا بتوانیم با سرمهای حاوی ایمون گلوبولین، از بروز بیماری بالینی پیش گیری کنیم</a:t>
            </a:r>
            <a:r>
              <a:rPr lang="en-US" sz="1800" smtClean="0">
                <a:cs typeface="B Titr" pitchFamily="2" charset="-78"/>
              </a:rPr>
              <a:t> </a:t>
            </a:r>
            <a:r>
              <a:rPr lang="fa-IR" sz="1800" smtClean="0">
                <a:cs typeface="B Titr" pitchFamily="2" charset="-78"/>
              </a:rPr>
              <a:t>)</a:t>
            </a:r>
          </a:p>
          <a:p>
            <a:pPr marL="990600" lvl="1" indent="-533400" algn="r" rtl="1">
              <a:buFontTx/>
              <a:buAutoNum type="arabicPeriod"/>
            </a:pPr>
            <a:r>
              <a:rPr lang="fa-IR" sz="2400" smtClean="0">
                <a:solidFill>
                  <a:srgbClr val="800000"/>
                </a:solidFill>
                <a:cs typeface="B Titr" pitchFamily="2" charset="-78"/>
              </a:rPr>
              <a:t>مشخص کردن نوع اپیدمی </a:t>
            </a: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(مثلاً با منبع نقطه ای، پیشرونده)</a:t>
            </a:r>
          </a:p>
          <a:p>
            <a:pPr marL="990600" lvl="1" indent="-533400" algn="justLow" rtl="1">
              <a:buFontTx/>
              <a:buNone/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	</a:t>
            </a:r>
            <a:r>
              <a:rPr lang="fa-IR" sz="1800" smtClean="0">
                <a:cs typeface="B Titr" pitchFamily="2" charset="-78"/>
              </a:rPr>
              <a:t>(در اپیدمی یا منبع نقطه ای </a:t>
            </a:r>
            <a:r>
              <a:rPr lang="en-US" sz="1800" smtClean="0">
                <a:cs typeface="B Titr" pitchFamily="2" charset="-78"/>
              </a:rPr>
              <a:t>(point source epidemic)</a:t>
            </a:r>
            <a:r>
              <a:rPr lang="fa-IR" sz="1800" smtClean="0">
                <a:cs typeface="B Titr" pitchFamily="2" charset="-78"/>
              </a:rPr>
              <a:t> همه موارد در طی یک دوره کمون بیماری اتفاق می افتد، </a:t>
            </a:r>
          </a:p>
          <a:p>
            <a:pPr marL="990600" lvl="1" indent="-533400" algn="justLow" rtl="1">
              <a:buFontTx/>
              <a:buNone/>
            </a:pPr>
            <a:r>
              <a:rPr lang="fa-IR" sz="1800" smtClean="0">
                <a:cs typeface="B Titr" pitchFamily="2" charset="-78"/>
              </a:rPr>
              <a:t>	در حالی که در اپیدمی پیشرونده </a:t>
            </a:r>
            <a:r>
              <a:rPr lang="en-US" sz="1800" smtClean="0">
                <a:cs typeface="B Titr" pitchFamily="2" charset="-78"/>
              </a:rPr>
              <a:t>(propagated epidemic)</a:t>
            </a:r>
            <a:r>
              <a:rPr lang="fa-IR" sz="1800" smtClean="0">
                <a:cs typeface="B Titr" pitchFamily="2" charset="-78"/>
              </a:rPr>
              <a:t> بیماری می تواند فراتر از طول دوره کمون هم اتفاق افتد.)</a:t>
            </a:r>
          </a:p>
          <a:p>
            <a:pPr marL="990600" lvl="1" indent="-533400" algn="r" rtl="1">
              <a:buFontTx/>
              <a:buAutoNum type="arabicPeriod" startAt="5"/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تعیین پیش آگهی </a:t>
            </a:r>
            <a:r>
              <a:rPr lang="en-US" sz="2000" smtClean="0">
                <a:solidFill>
                  <a:srgbClr val="800000"/>
                </a:solidFill>
                <a:cs typeface="B Titr" pitchFamily="2" charset="-78"/>
              </a:rPr>
              <a:t>(prognosis) </a:t>
            </a: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 بیماری</a:t>
            </a:r>
          </a:p>
          <a:p>
            <a:pPr marL="990600" lvl="1" indent="-533400" algn="r" rtl="1">
              <a:buFontTx/>
              <a:buNone/>
            </a:pPr>
            <a:r>
              <a:rPr lang="fa-IR" sz="2000" smtClean="0">
                <a:solidFill>
                  <a:srgbClr val="800000"/>
                </a:solidFill>
                <a:cs typeface="B Titr" pitchFamily="2" charset="-78"/>
              </a:rPr>
              <a:t>	</a:t>
            </a:r>
            <a:r>
              <a:rPr lang="fa-IR" sz="1600" smtClean="0">
                <a:cs typeface="B Titr" pitchFamily="2" charset="-78"/>
              </a:rPr>
              <a:t>(در بعضی بیماری ها (کزاز و هاری) هر چه دوره کمون </a:t>
            </a:r>
            <a:r>
              <a:rPr lang="fa-IR" sz="1600" u="sng" smtClean="0">
                <a:cs typeface="B Titr" pitchFamily="2" charset="-78"/>
              </a:rPr>
              <a:t>کوتاه</a:t>
            </a:r>
            <a:r>
              <a:rPr lang="fa-IR" sz="1600" smtClean="0">
                <a:cs typeface="B Titr" pitchFamily="2" charset="-78"/>
              </a:rPr>
              <a:t> </a:t>
            </a:r>
            <a:r>
              <a:rPr lang="fa-IR" sz="1600" u="sng" smtClean="0">
                <a:cs typeface="B Titr" pitchFamily="2" charset="-78"/>
              </a:rPr>
              <a:t>تر</a:t>
            </a:r>
            <a:r>
              <a:rPr lang="fa-IR" sz="1600" smtClean="0">
                <a:cs typeface="B Titr" pitchFamily="2" charset="-78"/>
              </a:rPr>
              <a:t> باشد، پیش آگهی بیماری </a:t>
            </a:r>
            <a:r>
              <a:rPr lang="fa-IR" sz="1600" u="sng" smtClean="0">
                <a:cs typeface="B Titr" pitchFamily="2" charset="-78"/>
              </a:rPr>
              <a:t>بدتر</a:t>
            </a:r>
            <a:r>
              <a:rPr lang="fa-IR" sz="1600" smtClean="0">
                <a:cs typeface="B Titr" pitchFamily="2" charset="-78"/>
              </a:rPr>
              <a:t> است.)</a:t>
            </a:r>
            <a:endParaRPr lang="en-US" sz="16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2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2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2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2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2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2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2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2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2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2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423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23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23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23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23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23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3BDCCD1-5F78-491E-A622-82A556C7CDC6}" type="slidenum">
              <a:rPr lang="ar-SA" smtClean="0"/>
              <a:pPr/>
              <a:t>35</a:t>
            </a:fld>
            <a:endParaRPr lang="pt-BR" smtClean="0"/>
          </a:p>
        </p:txBody>
      </p:sp>
      <p:sp>
        <p:nvSpPr>
          <p:cNvPr id="4464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5691187"/>
          </a:xfrm>
        </p:spPr>
        <p:txBody>
          <a:bodyPr/>
          <a:lstStyle/>
          <a:p>
            <a:pPr algn="r" rtl="1"/>
            <a:r>
              <a:rPr lang="en-US" smtClean="0">
                <a:solidFill>
                  <a:srgbClr val="663300"/>
                </a:solidFill>
                <a:cs typeface="B Titr" pitchFamily="2" charset="-78"/>
              </a:rPr>
              <a:t>Communicable Period</a:t>
            </a:r>
            <a:r>
              <a:rPr lang="fa-IR" smtClean="0">
                <a:solidFill>
                  <a:srgbClr val="663300"/>
                </a:solidFill>
                <a:cs typeface="B Titr" pitchFamily="2" charset="-78"/>
              </a:rPr>
              <a:t> (دوره واگیری):</a:t>
            </a:r>
            <a:endParaRPr lang="en-US" smtClean="0">
              <a:solidFill>
                <a:srgbClr val="663300"/>
              </a:solidFill>
              <a:cs typeface="B Titr" pitchFamily="2" charset="-78"/>
            </a:endParaRPr>
          </a:p>
          <a:p>
            <a:pPr algn="justLow" rtl="1"/>
            <a:r>
              <a:rPr lang="fa-IR" smtClean="0"/>
              <a:t> </a:t>
            </a:r>
            <a:r>
              <a:rPr lang="fa-IR" smtClean="0">
                <a:solidFill>
                  <a:srgbClr val="800000"/>
                </a:solidFill>
              </a:rPr>
              <a:t>«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دوره زمانی که طی آن، عامل عفونت زا</a:t>
            </a:r>
            <a:r>
              <a:rPr lang="fa-IR" smtClean="0">
                <a:cs typeface="B Titr" pitchFamily="2" charset="-78"/>
              </a:rPr>
              <a:t> </a:t>
            </a:r>
            <a:r>
              <a:rPr lang="fa-IR" sz="2400" smtClean="0">
                <a:cs typeface="B Titr" pitchFamily="2" charset="-78"/>
              </a:rPr>
              <a:t>به طور مستقیم یا غیرمستقیم از یک شخص یا حیوان آلوده به شخص یا حیوان دیگر (شامل بندپایان ) 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منتقل می شود»</a:t>
            </a:r>
            <a:r>
              <a:rPr lang="fa-IR" smtClean="0">
                <a:cs typeface="B Titr" pitchFamily="2" charset="-78"/>
              </a:rPr>
              <a:t> 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در بیماریهای مختلف، متفاوت است.</a:t>
            </a:r>
          </a:p>
          <a:p>
            <a:pPr algn="justLow" rtl="1"/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برخی بیماریها در دوره کمون، واگیری بیشتری دارند </a:t>
            </a:r>
            <a:r>
              <a:rPr lang="fa-IR" sz="2800" smtClean="0">
                <a:solidFill>
                  <a:srgbClr val="003300"/>
                </a:solidFill>
                <a:cs typeface="B Titr" pitchFamily="2" charset="-78"/>
              </a:rPr>
              <a:t>(نسبت به دوره ای که علائم بالینی ظاهر شده است)</a:t>
            </a:r>
          </a:p>
          <a:p>
            <a:pPr algn="justLow" rtl="1"/>
            <a:r>
              <a:rPr lang="fa-IR" smtClean="0">
                <a:cs typeface="B Titr" pitchFamily="2" charset="-78"/>
              </a:rPr>
              <a:t>یکی از مهم ترین راههای اندازه گیری دوره واگیری، «میزان حمله ثانویه» است</a:t>
            </a:r>
            <a:r>
              <a:rPr lang="en-US" smtClean="0">
                <a:cs typeface="B Titr" pitchFamily="2" charset="-78"/>
              </a:rPr>
              <a:t> </a:t>
            </a:r>
          </a:p>
          <a:p>
            <a:pPr lvl="1" algn="justLow" rtl="1"/>
            <a:endParaRPr lang="en-US" smtClean="0">
              <a:solidFill>
                <a:srgbClr val="660066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6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6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6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6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6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6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6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6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56C24A-91FA-43F4-BDA7-1EC970ED0D51}" type="slidenum">
              <a:rPr lang="ar-SA" smtClean="0"/>
              <a:pPr/>
              <a:t>36</a:t>
            </a:fld>
            <a:endParaRPr lang="pt-BR" smtClean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دفاع میزبان </a:t>
            </a:r>
            <a:endParaRPr lang="en-US" smtClean="0">
              <a:solidFill>
                <a:srgbClr val="660066"/>
              </a:solidFill>
              <a:cs typeface="B Titr" pitchFamily="2" charset="-78"/>
            </a:endParaRP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28775"/>
            <a:ext cx="7772400" cy="4467225"/>
          </a:xfrm>
        </p:spPr>
        <p:txBody>
          <a:bodyPr/>
          <a:lstStyle/>
          <a:p>
            <a:pPr algn="justLow" rtl="1"/>
            <a:r>
              <a:rPr lang="fa-IR" smtClean="0">
                <a:cs typeface="B Titr" pitchFamily="2" charset="-78"/>
              </a:rPr>
              <a:t>موضعی یا عمومی، اختصاصی یا غیراختصاصی، هومورال یا سلولی</a:t>
            </a:r>
            <a:endParaRPr lang="en-US" smtClean="0">
              <a:cs typeface="B Titr" pitchFamily="2" charset="-78"/>
            </a:endParaRPr>
          </a:p>
          <a:p>
            <a:pPr algn="r" rtl="1"/>
            <a:r>
              <a:rPr lang="fa-IR" smtClean="0">
                <a:solidFill>
                  <a:srgbClr val="009900"/>
                </a:solidFill>
                <a:cs typeface="B Titr" pitchFamily="2" charset="-78"/>
              </a:rPr>
              <a:t>1-دفاع اختصاصی</a:t>
            </a:r>
          </a:p>
          <a:p>
            <a:pPr algn="r" rtl="1"/>
            <a:r>
              <a:rPr lang="fa-IR" smtClean="0">
                <a:solidFill>
                  <a:srgbClr val="009900"/>
                </a:solidFill>
                <a:cs typeface="B Titr" pitchFamily="2" charset="-78"/>
              </a:rPr>
              <a:t>2-غیراختصاصی: به صورت کیفیت زندگی، مسکن، آب، بهسازی محیط، بهبود تغذیه، آموزش ...</a:t>
            </a:r>
            <a:r>
              <a:rPr lang="en-US" smtClean="0">
                <a:solidFill>
                  <a:srgbClr val="009900"/>
                </a:solidFill>
                <a:cs typeface="B Titr" pitchFamily="2" charset="-78"/>
              </a:rPr>
              <a:t> </a:t>
            </a:r>
          </a:p>
          <a:p>
            <a:pPr algn="r" rtl="1"/>
            <a:r>
              <a:rPr lang="en-US" smtClean="0">
                <a:solidFill>
                  <a:srgbClr val="009900"/>
                </a:solidFill>
                <a:cs typeface="B Titr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C580CF-BC0E-47CE-AC77-C0228EF7A38F}" type="slidenum">
              <a:rPr lang="ar-SA" smtClean="0"/>
              <a:pPr/>
              <a:t>37</a:t>
            </a:fld>
            <a:endParaRPr lang="pt-BR" smtClean="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>
                <a:solidFill>
                  <a:srgbClr val="009900"/>
                </a:solidFill>
                <a:cs typeface="B Titr" pitchFamily="2" charset="-78"/>
              </a:rPr>
              <a:t>دفاع اختصاصی:</a:t>
            </a:r>
            <a:r>
              <a:rPr lang="en-US" smtClean="0">
                <a:solidFill>
                  <a:srgbClr val="009900"/>
                </a:solidFill>
                <a:cs typeface="B Titr" pitchFamily="2" charset="-78"/>
              </a:rPr>
              <a:t> 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57338"/>
            <a:ext cx="7772400" cy="4538662"/>
          </a:xfrm>
        </p:spPr>
        <p:txBody>
          <a:bodyPr/>
          <a:lstStyle/>
          <a:p>
            <a:pPr marL="609600" indent="-609600" algn="justLow" rtl="1">
              <a:lnSpc>
                <a:spcPct val="90000"/>
              </a:lnSpc>
            </a:pPr>
            <a:r>
              <a:rPr lang="fa-IR" sz="2400" b="1" smtClean="0">
                <a:solidFill>
                  <a:srgbClr val="800000"/>
                </a:solidFill>
                <a:cs typeface="B Titr" pitchFamily="2" charset="-78"/>
              </a:rPr>
              <a:t>ایمنی فعال </a:t>
            </a:r>
            <a:r>
              <a:rPr lang="en-US" sz="2400" b="1" smtClean="0">
                <a:solidFill>
                  <a:srgbClr val="800000"/>
                </a:solidFill>
                <a:cs typeface="B Titr" pitchFamily="2" charset="-78"/>
              </a:rPr>
              <a:t>Active immunity </a:t>
            </a:r>
            <a:r>
              <a:rPr lang="fa-IR" sz="2400" b="1" smtClean="0">
                <a:solidFill>
                  <a:srgbClr val="800000"/>
                </a:solidFill>
                <a:cs typeface="B Titr" pitchFamily="2" charset="-78"/>
              </a:rPr>
              <a:t>:</a:t>
            </a:r>
          </a:p>
          <a:p>
            <a:pPr marL="990600" lvl="1" indent="-533400" algn="justLow" rtl="1">
              <a:lnSpc>
                <a:spcPct val="90000"/>
              </a:lnSpc>
            </a:pPr>
            <a:r>
              <a:rPr lang="fa-IR" sz="2000" b="1" smtClean="0">
                <a:solidFill>
                  <a:srgbClr val="800000"/>
                </a:solidFill>
                <a:cs typeface="B Titr" pitchFamily="2" charset="-78"/>
              </a:rPr>
              <a:t>سیستم ایمنی خود فرد، تولید آنتی بادی یا سلولهای ایمنی می کند:</a:t>
            </a:r>
          </a:p>
          <a:p>
            <a:pPr marL="990600" lvl="1" indent="-533400" algn="justLow" rtl="1">
              <a:lnSpc>
                <a:spcPct val="90000"/>
              </a:lnSpc>
              <a:buFontTx/>
              <a:buAutoNum type="arabicPeriod"/>
            </a:pPr>
            <a:r>
              <a:rPr lang="fa-IR" sz="2000" b="1" smtClean="0">
                <a:cs typeface="B Titr" pitchFamily="2" charset="-78"/>
              </a:rPr>
              <a:t>پس از عفونت به شکل بالینی </a:t>
            </a:r>
            <a:r>
              <a:rPr lang="fa-IR" sz="1800" b="1" smtClean="0">
                <a:cs typeface="B Titr" pitchFamily="2" charset="-78"/>
              </a:rPr>
              <a:t>(علامتدار)</a:t>
            </a:r>
            <a:r>
              <a:rPr lang="fa-IR" sz="2000" b="1" smtClean="0">
                <a:cs typeface="B Titr" pitchFamily="2" charset="-78"/>
              </a:rPr>
              <a:t> مانند ابتلاء به آبله مرغان، سرخجه.</a:t>
            </a:r>
          </a:p>
          <a:p>
            <a:pPr marL="990600" lvl="1" indent="-533400" algn="justLow" rtl="1">
              <a:lnSpc>
                <a:spcPct val="90000"/>
              </a:lnSpc>
              <a:buFontTx/>
              <a:buAutoNum type="arabicPeriod"/>
            </a:pPr>
            <a:r>
              <a:rPr lang="fa-IR" sz="2000" b="1" smtClean="0">
                <a:cs typeface="B Titr" pitchFamily="2" charset="-78"/>
              </a:rPr>
              <a:t>پس از آلودگی پنهانی یا نیمه بالینی</a:t>
            </a:r>
          </a:p>
          <a:p>
            <a:pPr marL="990600" lvl="1" indent="-533400" algn="justLow" rtl="1">
              <a:lnSpc>
                <a:spcPct val="90000"/>
              </a:lnSpc>
              <a:buFontTx/>
              <a:buAutoNum type="arabicPeriod"/>
            </a:pPr>
            <a:r>
              <a:rPr lang="fa-IR" sz="2000" b="1" smtClean="0">
                <a:cs typeface="B Titr" pitchFamily="2" charset="-78"/>
              </a:rPr>
              <a:t>پس از واکسیناسیون (واکسن کشته، واکسن زنده ضعیف شده، . . . )</a:t>
            </a:r>
            <a:endParaRPr lang="en-US" sz="2000" b="1" smtClean="0">
              <a:cs typeface="B Titr" pitchFamily="2" charset="-78"/>
            </a:endParaRPr>
          </a:p>
          <a:p>
            <a:pPr marL="609600" indent="-609600" algn="justLow" rtl="1">
              <a:lnSpc>
                <a:spcPct val="90000"/>
              </a:lnSpc>
            </a:pPr>
            <a:endParaRPr lang="fa-IR" sz="2400" b="1" smtClean="0">
              <a:solidFill>
                <a:srgbClr val="800000"/>
              </a:solidFill>
              <a:cs typeface="B Titr" pitchFamily="2" charset="-78"/>
            </a:endParaRPr>
          </a:p>
          <a:p>
            <a:pPr marL="609600" indent="-609600" algn="justLow" rtl="1">
              <a:lnSpc>
                <a:spcPct val="90000"/>
              </a:lnSpc>
            </a:pPr>
            <a:r>
              <a:rPr lang="fa-IR" sz="2400" b="1" smtClean="0">
                <a:solidFill>
                  <a:srgbClr val="800000"/>
                </a:solidFill>
                <a:cs typeface="B Titr" pitchFamily="2" charset="-78"/>
              </a:rPr>
              <a:t>ایمنی انفعالی </a:t>
            </a:r>
            <a:r>
              <a:rPr lang="en-US" sz="2400" b="1" smtClean="0">
                <a:solidFill>
                  <a:srgbClr val="800000"/>
                </a:solidFill>
                <a:cs typeface="B Titr" pitchFamily="2" charset="-78"/>
              </a:rPr>
              <a:t>(Passive)</a:t>
            </a:r>
            <a:r>
              <a:rPr lang="fa-IR" sz="2400" b="1" smtClean="0">
                <a:solidFill>
                  <a:srgbClr val="800000"/>
                </a:solidFill>
                <a:cs typeface="B Titr" pitchFamily="2" charset="-78"/>
              </a:rPr>
              <a:t>:</a:t>
            </a:r>
            <a:r>
              <a:rPr lang="fa-IR" sz="2400" b="1" smtClean="0">
                <a:cs typeface="B Titr" pitchFamily="2" charset="-78"/>
              </a:rPr>
              <a:t> 	</a:t>
            </a:r>
          </a:p>
          <a:p>
            <a:pPr marL="990600" lvl="1" indent="-533400" algn="justLow" rtl="1">
              <a:lnSpc>
                <a:spcPct val="90000"/>
              </a:lnSpc>
            </a:pPr>
            <a:r>
              <a:rPr lang="fa-IR" sz="2000" b="1" smtClean="0">
                <a:solidFill>
                  <a:srgbClr val="800000"/>
                </a:solidFill>
                <a:cs typeface="B Titr" pitchFamily="2" charset="-78"/>
              </a:rPr>
              <a:t>هنگامی که آنتی بادی تولید شده در بدن انسان (یا حیوان) برای حفاظت شخص دیگر به بدن او منتقل شود:</a:t>
            </a:r>
          </a:p>
          <a:p>
            <a:pPr marL="990600" lvl="1" indent="-533400" algn="justLow" rtl="1">
              <a:lnSpc>
                <a:spcPct val="90000"/>
              </a:lnSpc>
              <a:buFontTx/>
              <a:buAutoNum type="arabicPeriod"/>
            </a:pPr>
            <a:r>
              <a:rPr lang="fa-IR" sz="2000" b="1" smtClean="0">
                <a:cs typeface="B Titr" pitchFamily="2" charset="-78"/>
              </a:rPr>
              <a:t>تجویز فراورده های دارای آنتی بادی (ایمنوگلوبولین)</a:t>
            </a:r>
          </a:p>
          <a:p>
            <a:pPr marL="990600" lvl="1" indent="-533400" algn="justLow" rtl="1">
              <a:lnSpc>
                <a:spcPct val="90000"/>
              </a:lnSpc>
              <a:buFontTx/>
              <a:buAutoNum type="arabicPeriod"/>
            </a:pPr>
            <a:r>
              <a:rPr lang="fa-IR" sz="2000" b="1" smtClean="0">
                <a:cs typeface="B Titr" pitchFamily="2" charset="-78"/>
              </a:rPr>
              <a:t>انتقال پادتن های مادری از راه جفت یا شیر </a:t>
            </a:r>
            <a:endParaRPr lang="en-US" sz="2000" b="1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5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55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55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55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55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55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55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455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455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455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455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556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556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574CC0D-ABB2-4BAC-8655-48C7FFAED370}" type="slidenum">
              <a:rPr lang="ar-SA" smtClean="0"/>
              <a:pPr/>
              <a:t>38</a:t>
            </a:fld>
            <a:endParaRPr lang="pt-BR" smtClean="0"/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820150" cy="1143000"/>
          </a:xfrm>
        </p:spPr>
        <p:txBody>
          <a:bodyPr/>
          <a:lstStyle/>
          <a:p>
            <a:pPr rtl="1"/>
            <a:r>
              <a:rPr lang="fa-IR" smtClean="0">
                <a:solidFill>
                  <a:srgbClr val="800000"/>
                </a:solidFill>
                <a:cs typeface="B Homa" pitchFamily="2" charset="-78"/>
              </a:rPr>
              <a:t>ایمنی جامعه (</a:t>
            </a:r>
            <a:r>
              <a:rPr lang="en-US" smtClean="0">
                <a:solidFill>
                  <a:srgbClr val="800000"/>
                </a:solidFill>
                <a:cs typeface="B Homa" pitchFamily="2" charset="-78"/>
              </a:rPr>
              <a:t>Herd Immunity</a:t>
            </a:r>
            <a:r>
              <a:rPr lang="fa-IR" smtClean="0">
                <a:solidFill>
                  <a:srgbClr val="800000"/>
                </a:solidFill>
                <a:cs typeface="B Homa" pitchFamily="2" charset="-78"/>
              </a:rPr>
              <a:t>) </a:t>
            </a:r>
            <a:r>
              <a:rPr lang="fa-IR" sz="2000" smtClean="0">
                <a:solidFill>
                  <a:srgbClr val="800000"/>
                </a:solidFill>
                <a:cs typeface="B Homa" pitchFamily="2" charset="-78"/>
              </a:rPr>
              <a:t> </a:t>
            </a:r>
            <a:endParaRPr lang="en-US" sz="2000" smtClean="0">
              <a:solidFill>
                <a:srgbClr val="800000"/>
              </a:solidFill>
              <a:cs typeface="B Homa" pitchFamily="2" charset="-78"/>
            </a:endParaRPr>
          </a:p>
        </p:txBody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28775"/>
            <a:ext cx="7772400" cy="4467225"/>
          </a:xfrm>
        </p:spPr>
        <p:txBody>
          <a:bodyPr/>
          <a:lstStyle/>
          <a:p>
            <a:pPr algn="justLow" rtl="1"/>
            <a:r>
              <a:rPr lang="fa-IR" smtClean="0">
                <a:cs typeface="B Mitra" pitchFamily="2" charset="-78"/>
              </a:rPr>
              <a:t>مقاومت یک جامعه یا یک گروه از مردم نسبت به یک بیماری عفونی خاص</a:t>
            </a:r>
          </a:p>
          <a:p>
            <a:pPr algn="justLow" rtl="1"/>
            <a:r>
              <a:rPr lang="fa-IR" smtClean="0">
                <a:cs typeface="B Mitra" pitchFamily="2" charset="-78"/>
              </a:rPr>
              <a:t>ایمنی جامعه در برابر انتشار بیماری در جوامع انسانی سد ایمنی ایجاد می نماید. </a:t>
            </a:r>
          </a:p>
          <a:p>
            <a:pPr algn="justLow" rtl="1"/>
            <a:r>
              <a:rPr lang="fa-IR" smtClean="0">
                <a:cs typeface="B Mitra" pitchFamily="2" charset="-78"/>
              </a:rPr>
              <a:t>نوعی از محافظت گروهی مردم که فراتر از مقاومت حاصل از  ایمنی تک تک مردم است </a:t>
            </a:r>
          </a:p>
          <a:p>
            <a:pPr lvl="1" algn="justLow" rtl="1"/>
            <a:r>
              <a:rPr lang="fa-IR" smtClean="0">
                <a:cs typeface="B Mitra" pitchFamily="2" charset="-78"/>
              </a:rPr>
              <a:t>به عبارت دیگر: کاهش افراد مستعد به بیماری به حدی می رسد که انتقال بیماری متوقف شود.  </a:t>
            </a:r>
            <a:endParaRPr lang="en-US" smtClean="0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07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BAAAEA-3962-452E-B833-627791F46DF9}" type="slidenum">
              <a:rPr lang="ar-SA" smtClean="0"/>
              <a:pPr/>
              <a:t>39</a:t>
            </a:fld>
            <a:endParaRPr lang="pt-BR" smtClean="0"/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pPr rtl="1"/>
            <a:r>
              <a:rPr lang="fa-IR" smtClean="0">
                <a:cs typeface="B Homa" pitchFamily="2" charset="-78"/>
              </a:rPr>
              <a:t>عوامل موثر در ایجاد ایمنی جامعه</a:t>
            </a:r>
            <a:r>
              <a:rPr lang="en-US" smtClean="0">
                <a:cs typeface="B Homa" pitchFamily="2" charset="-78"/>
              </a:rPr>
              <a:t> 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68413"/>
            <a:ext cx="7772400" cy="4114800"/>
          </a:xfrm>
        </p:spPr>
        <p:txBody>
          <a:bodyPr/>
          <a:lstStyle/>
          <a:p>
            <a:pPr algn="justLow" rtl="1"/>
            <a:r>
              <a:rPr lang="fa-IR" b="1" smtClean="0">
                <a:cs typeface="B Mitra" pitchFamily="2" charset="-78"/>
              </a:rPr>
              <a:t>1-بروز آلودگی بالینی یا غیربالینی (ایجاد ایمنی طبیعی)</a:t>
            </a:r>
          </a:p>
          <a:p>
            <a:pPr algn="justLow" rtl="1"/>
            <a:r>
              <a:rPr lang="fa-IR" b="1" smtClean="0">
                <a:cs typeface="B Mitra" pitchFamily="2" charset="-78"/>
              </a:rPr>
              <a:t>2-واکسیناسیون افراد جامعه</a:t>
            </a:r>
          </a:p>
          <a:p>
            <a:pPr algn="justLow" rtl="1"/>
            <a:r>
              <a:rPr lang="fa-IR" b="1" smtClean="0">
                <a:cs typeface="B Mitra" pitchFamily="2" charset="-78"/>
              </a:rPr>
              <a:t>3-ساختار جامعه (میزبان انسانی، میزبان حیوانی، حشرات ناقل، عوامل اجتماعی و زیست محیطی مساعد کننده یا بازدارنده انتشار عفونت)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57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57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57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7731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8D32E6-027A-4004-8DC0-530777FB4A05}" type="slidenum">
              <a:rPr lang="ar-SA" smtClean="0"/>
              <a:pPr/>
              <a:t>40</a:t>
            </a:fld>
            <a:endParaRPr lang="pt-BR" smtClean="0"/>
          </a:p>
        </p:txBody>
      </p:sp>
      <p:sp>
        <p:nvSpPr>
          <p:cNvPr id="407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549275"/>
            <a:ext cx="8424863" cy="583247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sz="3600" smtClean="0">
                <a:solidFill>
                  <a:srgbClr val="800000"/>
                </a:solidFill>
                <a:cs typeface="B Titr" pitchFamily="2" charset="-78"/>
              </a:rPr>
              <a:t>اپیدمی (</a:t>
            </a:r>
            <a:r>
              <a:rPr lang="en-US" sz="3600" smtClean="0">
                <a:solidFill>
                  <a:srgbClr val="800000"/>
                </a:solidFill>
                <a:cs typeface="B Titr" pitchFamily="2" charset="-78"/>
              </a:rPr>
              <a:t>Epidemic</a:t>
            </a:r>
            <a:r>
              <a:rPr lang="fa-IR" sz="36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بروز بیش از حد انتظار یک بیماری یا رفتار (سیگار) یا یک واقعه (حوادث و سوانح) مرتبط با سلامتی</a:t>
            </a:r>
            <a:r>
              <a:rPr lang="fa-IR" sz="3200" smtClean="0">
                <a:cs typeface="B Titr" pitchFamily="2" charset="-78"/>
              </a:rPr>
              <a:t> </a:t>
            </a:r>
          </a:p>
          <a:p>
            <a:pPr lvl="1" algn="r" rtl="1">
              <a:lnSpc>
                <a:spcPct val="90000"/>
              </a:lnSpc>
              <a:buFontTx/>
              <a:buChar char="•"/>
            </a:pPr>
            <a:r>
              <a:rPr lang="fa-IR" sz="3200" smtClean="0">
                <a:cs typeface="B Titr" pitchFamily="2" charset="-78"/>
              </a:rPr>
              <a:t>حد انتظار: </a:t>
            </a:r>
          </a:p>
          <a:p>
            <a:pPr lvl="2" algn="r" rtl="1">
              <a:lnSpc>
                <a:spcPct val="90000"/>
              </a:lnSpc>
            </a:pPr>
            <a:r>
              <a:rPr lang="fa-IR" sz="2800" smtClean="0">
                <a:cs typeface="B Titr" pitchFamily="2" charset="-78"/>
              </a:rPr>
              <a:t>بر اساس مقایسه با گذشته (در شرایط غیر اپیدمی)</a:t>
            </a:r>
          </a:p>
          <a:p>
            <a:pPr lvl="2" algn="r" rtl="1">
              <a:lnSpc>
                <a:spcPct val="90000"/>
              </a:lnSpc>
            </a:pPr>
            <a:r>
              <a:rPr lang="fa-IR" sz="2800" smtClean="0">
                <a:cs typeface="B Titr" pitchFamily="2" charset="-78"/>
              </a:rPr>
              <a:t>مقدار آن بسته به مناطق مختلف، متفاوت است (وبا در آمریکا و در هند)</a:t>
            </a:r>
          </a:p>
          <a:p>
            <a:pPr lvl="1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هم شامل بیماریهای کوتاه گذر (سرخک، وبا، ...) و هم طولانی مدت و آهسته (بیماریهای غیر عفونی مثل دیابت، ...)</a:t>
            </a:r>
          </a:p>
          <a:p>
            <a:pPr algn="r" rtl="1">
              <a:lnSpc>
                <a:spcPct val="90000"/>
              </a:lnSpc>
            </a:pPr>
            <a:r>
              <a:rPr lang="fa-IR" sz="3600" smtClean="0">
                <a:solidFill>
                  <a:srgbClr val="800000"/>
                </a:solidFill>
                <a:cs typeface="B Titr" pitchFamily="2" charset="-78"/>
              </a:rPr>
              <a:t>طغیان (</a:t>
            </a:r>
            <a:r>
              <a:rPr lang="en-US" sz="3600" smtClean="0">
                <a:solidFill>
                  <a:srgbClr val="800000"/>
                </a:solidFill>
                <a:cs typeface="B Titr" pitchFamily="2" charset="-78"/>
              </a:rPr>
              <a:t>Outbreak</a:t>
            </a:r>
            <a:r>
              <a:rPr lang="fa-IR" sz="36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>
              <a:lnSpc>
                <a:spcPct val="90000"/>
              </a:lnSpc>
              <a:buFontTx/>
              <a:buChar char="•"/>
            </a:pPr>
            <a:r>
              <a:rPr lang="fa-IR" smtClean="0">
                <a:cs typeface="B Titr" pitchFamily="2" charset="-78"/>
              </a:rPr>
              <a:t>اپیدمی در مناطق کوچک و محلی (این اصطلاح برای کاهش ترس مردم، به جای کلمه اپیدمی به کار می رود!!)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7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7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7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7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7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7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7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7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7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7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7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7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A31426-9A90-4BE4-B670-7D77C0277C49}" type="slidenum">
              <a:rPr lang="ar-SA" smtClean="0"/>
              <a:pPr/>
              <a:t>41</a:t>
            </a:fld>
            <a:endParaRPr lang="pt-BR" smtClean="0"/>
          </a:p>
        </p:txBody>
      </p:sp>
      <p:sp>
        <p:nvSpPr>
          <p:cNvPr id="423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549275"/>
            <a:ext cx="8424863" cy="5832475"/>
          </a:xfrm>
        </p:spPr>
        <p:txBody>
          <a:bodyPr/>
          <a:lstStyle/>
          <a:p>
            <a:pPr algn="r" rtl="1"/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اندمی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Endemic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/>
            <a:r>
              <a:rPr lang="fa-IR" smtClean="0">
                <a:cs typeface="B Titr" pitchFamily="2" charset="-78"/>
              </a:rPr>
              <a:t>حضور دایمی بیماری یا عامل عفونی در منطقه مشخص یا در گروههای خاص (به شرط عدم مهاجرت به درون منطقه)</a:t>
            </a:r>
          </a:p>
          <a:p>
            <a:pPr lvl="1" algn="r" rtl="1"/>
            <a:r>
              <a:rPr lang="fa-IR" smtClean="0">
                <a:cs typeface="B Titr" pitchFamily="2" charset="-78"/>
              </a:rPr>
              <a:t>فراوانی مورد انتظار یا معمول بیماری در منطقه یا گروههای خاص (مثل سرماخوردگی)</a:t>
            </a:r>
          </a:p>
          <a:p>
            <a:pPr lvl="1" algn="r" rtl="1"/>
            <a:r>
              <a:rPr lang="fa-IR" smtClean="0">
                <a:cs typeface="B Titr" pitchFamily="2" charset="-78"/>
              </a:rPr>
              <a:t>در برخی شرایط می تواند اپیدمی شود</a:t>
            </a:r>
          </a:p>
          <a:p>
            <a:pPr lvl="1" algn="r" rtl="1"/>
            <a:r>
              <a:rPr lang="fa-IR" smtClean="0">
                <a:solidFill>
                  <a:srgbClr val="CC0000"/>
                </a:solidFill>
                <a:cs typeface="B Titr" pitchFamily="2" charset="-78"/>
              </a:rPr>
              <a:t>هیپراندمیک:</a:t>
            </a:r>
            <a:r>
              <a:rPr lang="fa-IR" smtClean="0">
                <a:cs typeface="B Titr" pitchFamily="2" charset="-78"/>
              </a:rPr>
              <a:t> </a:t>
            </a:r>
          </a:p>
          <a:p>
            <a:pPr lvl="2" algn="r" rtl="1"/>
            <a:r>
              <a:rPr lang="fa-IR" smtClean="0">
                <a:cs typeface="B Titr" pitchFamily="2" charset="-78"/>
              </a:rPr>
              <a:t>حضور دایمی بیماری در منطقه  و به میزان بالای شیوع و بروز</a:t>
            </a:r>
          </a:p>
          <a:p>
            <a:pPr lvl="2" algn="r" rtl="1"/>
            <a:r>
              <a:rPr lang="fa-IR" smtClean="0">
                <a:cs typeface="B Titr" pitchFamily="2" charset="-78"/>
              </a:rPr>
              <a:t>درگیری همه گروههای جامعه به طور مساوی</a:t>
            </a:r>
          </a:p>
          <a:p>
            <a:pPr lvl="1" algn="r" rtl="1"/>
            <a:r>
              <a:rPr lang="fa-IR" smtClean="0">
                <a:solidFill>
                  <a:srgbClr val="CC0000"/>
                </a:solidFill>
                <a:cs typeface="B Titr" pitchFamily="2" charset="-78"/>
              </a:rPr>
              <a:t>هولواندمیک (</a:t>
            </a:r>
            <a:r>
              <a:rPr lang="en-US" smtClean="0">
                <a:solidFill>
                  <a:srgbClr val="CC0000"/>
                </a:solidFill>
                <a:cs typeface="B Titr" pitchFamily="2" charset="-78"/>
              </a:rPr>
              <a:t>Holoendemic</a:t>
            </a:r>
            <a:r>
              <a:rPr lang="fa-IR" smtClean="0">
                <a:solidFill>
                  <a:srgbClr val="CC0000"/>
                </a:solidFill>
                <a:cs typeface="B Titr" pitchFamily="2" charset="-78"/>
              </a:rPr>
              <a:t>)</a:t>
            </a:r>
          </a:p>
          <a:p>
            <a:pPr lvl="2" algn="r" rtl="1"/>
            <a:r>
              <a:rPr lang="fa-IR" smtClean="0">
                <a:cs typeface="B Titr" pitchFamily="2" charset="-78"/>
              </a:rPr>
              <a:t>بروز زیاد در کودکان، درگیری زیا د بچه ها و سپس به تعادل رسیدن در بزرگسالی (ابتلای کمتر نسبت به بچه ها) مثل مالاریا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3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3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3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3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3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3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3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3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3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3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3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3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39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39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39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39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67B1C2-31DB-45FD-92F0-B3C72FE6930B}" type="slidenum">
              <a:rPr lang="ar-SA" smtClean="0"/>
              <a:pPr/>
              <a:t>42</a:t>
            </a:fld>
            <a:endParaRPr lang="pt-BR" smtClean="0"/>
          </a:p>
        </p:txBody>
      </p:sp>
      <p:sp>
        <p:nvSpPr>
          <p:cNvPr id="408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549275"/>
            <a:ext cx="8424863" cy="561657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تک گیر (</a:t>
            </a:r>
            <a:r>
              <a:rPr lang="en-US" sz="2800" smtClean="0">
                <a:solidFill>
                  <a:srgbClr val="800000"/>
                </a:solidFill>
                <a:cs typeface="B Titr" pitchFamily="2" charset="-78"/>
              </a:rPr>
              <a:t>Sporadic</a:t>
            </a: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یعنی پراکنده بودن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رخ دادن بیماری به صورت نامنظم و بدون قاعده از زمانی به زمان دیگر و عموماً به ندرت</a:t>
            </a:r>
          </a:p>
          <a:p>
            <a:pPr lvl="1" algn="justLow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عدم ارتباط یا ارتباط بسیار کم موارد بیماری با هم از نظر مکانی یا زمانی و بدون منبع مشترک عفونت 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مانند کزاز، تب خال، مننژیت و ...</a:t>
            </a:r>
          </a:p>
          <a:p>
            <a:pPr algn="r" rtl="1">
              <a:lnSpc>
                <a:spcPct val="90000"/>
              </a:lnSpc>
            </a:pP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عالم گیر (</a:t>
            </a:r>
            <a:r>
              <a:rPr lang="en-US" sz="2800" smtClean="0">
                <a:solidFill>
                  <a:srgbClr val="800000"/>
                </a:solidFill>
                <a:cs typeface="B Titr" pitchFamily="2" charset="-78"/>
              </a:rPr>
              <a:t>Pandemic</a:t>
            </a: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درگیر کردن نسبت زیادی ازجمعیت در یک محدوده جغرافیایی بزرگ (کشور، قاره، کل دنیا)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مانند ایدز، پاندمیهای آنفلوانزا، ...</a:t>
            </a:r>
          </a:p>
          <a:p>
            <a:pPr algn="r" rtl="1">
              <a:lnSpc>
                <a:spcPct val="90000"/>
              </a:lnSpc>
            </a:pP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بیماری خارجی (</a:t>
            </a:r>
            <a:r>
              <a:rPr lang="en-US" sz="2800" smtClean="0">
                <a:solidFill>
                  <a:srgbClr val="800000"/>
                </a:solidFill>
                <a:cs typeface="B Titr" pitchFamily="2" charset="-78"/>
              </a:rPr>
              <a:t>Exotic</a:t>
            </a: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r" rtl="1">
              <a:lnSpc>
                <a:spcPct val="90000"/>
              </a:lnSpc>
            </a:pPr>
            <a:r>
              <a:rPr lang="fa-IR" sz="2400" smtClean="0">
                <a:cs typeface="B Titr" pitchFamily="2" charset="-78"/>
              </a:rPr>
              <a:t>بیماری که قبلاً در کشوری رخ نمی داده و از خارج وارد شده است (هاری در انگلستان)</a:t>
            </a:r>
            <a:endParaRPr lang="en-US" sz="2400" smtClean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8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8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8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8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8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8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8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8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8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8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8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8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8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8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8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8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635649-CDEB-4692-AFBB-ADFA3CC321FF}" type="slidenum">
              <a:rPr lang="ar-SA" smtClean="0"/>
              <a:pPr/>
              <a:t>43</a:t>
            </a:fld>
            <a:endParaRPr lang="pt-BR" smtClean="0"/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33375"/>
            <a:ext cx="7772400" cy="5762625"/>
          </a:xfrm>
        </p:spPr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بیماری مشترک انسان و د ام (</a:t>
            </a:r>
            <a:r>
              <a:rPr lang="en-US" dirty="0" err="1" smtClean="0">
                <a:cs typeface="B Titr" pitchFamily="2" charset="-78"/>
              </a:rPr>
              <a:t>Zoonosis</a:t>
            </a:r>
            <a:r>
              <a:rPr lang="fa-IR" dirty="0" smtClean="0">
                <a:cs typeface="B Titr" pitchFamily="2" charset="-78"/>
              </a:rPr>
              <a:t>)</a:t>
            </a:r>
          </a:p>
          <a:p>
            <a:pPr lvl="1" algn="r" rtl="1"/>
            <a:r>
              <a:rPr lang="fa-IR" b="1" dirty="0" smtClean="0">
                <a:cs typeface="B Nazanin" pitchFamily="2" charset="-78"/>
              </a:rPr>
              <a:t>به عفونتي گفته مي شود كه تحت شرايط طبيــعي از حيــوانات مهـره دار به انسان منتقل شود</a:t>
            </a:r>
            <a:endParaRPr lang="en-US" dirty="0" smtClean="0">
              <a:cs typeface="B Titr" pitchFamily="2" charset="-78"/>
            </a:endParaRPr>
          </a:p>
          <a:p>
            <a:pPr lvl="1" algn="r" rtl="1"/>
            <a:r>
              <a:rPr lang="en-US" dirty="0" smtClean="0">
                <a:solidFill>
                  <a:srgbClr val="003300"/>
                </a:solidFill>
                <a:cs typeface="B Titr" pitchFamily="2" charset="-78"/>
              </a:rPr>
              <a:t>Epizootic</a:t>
            </a:r>
            <a:r>
              <a:rPr lang="fa-IR" sz="2400" b="1" dirty="0" smtClean="0">
                <a:solidFill>
                  <a:srgbClr val="003300"/>
                </a:solidFill>
                <a:cs typeface="B Nazanin" pitchFamily="2" charset="-78"/>
              </a:rPr>
              <a:t>: اپیدمی در حیوانات (احتمال درگیر کردن انسان)</a:t>
            </a:r>
            <a:endParaRPr lang="en-US" sz="2400" b="1" dirty="0" smtClean="0">
              <a:solidFill>
                <a:srgbClr val="003300"/>
              </a:solidFill>
              <a:cs typeface="B Nazanin" pitchFamily="2" charset="-78"/>
            </a:endParaRPr>
          </a:p>
          <a:p>
            <a:pPr lvl="1" algn="r" rtl="1"/>
            <a:r>
              <a:rPr lang="en-US" dirty="0" smtClean="0">
                <a:solidFill>
                  <a:srgbClr val="003300"/>
                </a:solidFill>
                <a:cs typeface="B Titr" pitchFamily="2" charset="-78"/>
              </a:rPr>
              <a:t>Enzootic</a:t>
            </a:r>
            <a:r>
              <a:rPr lang="fa-IR" sz="2400" b="1" dirty="0" smtClean="0">
                <a:solidFill>
                  <a:srgbClr val="003300"/>
                </a:solidFill>
                <a:cs typeface="B Nazanin" pitchFamily="2" charset="-78"/>
              </a:rPr>
              <a:t>: اندمی در حیوانات</a:t>
            </a:r>
            <a:endParaRPr lang="en-US" sz="2400" b="1" dirty="0" smtClean="0">
              <a:solidFill>
                <a:srgbClr val="003300"/>
              </a:solidFill>
              <a:cs typeface="B Nazanin" pitchFamily="2" charset="-78"/>
            </a:endParaRPr>
          </a:p>
          <a:p>
            <a:pPr lvl="1" algn="r" rtl="1"/>
            <a:r>
              <a:rPr lang="en-US" dirty="0" err="1" smtClean="0">
                <a:solidFill>
                  <a:srgbClr val="003300"/>
                </a:solidFill>
                <a:cs typeface="B Titr" pitchFamily="2" charset="-78"/>
              </a:rPr>
              <a:t>Epornithic</a:t>
            </a:r>
            <a:r>
              <a:rPr lang="fa-IR" sz="2400" b="1" dirty="0" smtClean="0">
                <a:solidFill>
                  <a:srgbClr val="003300"/>
                </a:solidFill>
                <a:cs typeface="B Nazanin" pitchFamily="2" charset="-78"/>
              </a:rPr>
              <a:t>:</a:t>
            </a:r>
            <a:r>
              <a:rPr lang="fa-IR" dirty="0" smtClean="0">
                <a:solidFill>
                  <a:srgbClr val="003300"/>
                </a:solidFill>
                <a:cs typeface="B Titr" pitchFamily="2" charset="-78"/>
              </a:rPr>
              <a:t> </a:t>
            </a:r>
            <a:r>
              <a:rPr lang="fa-IR" sz="2400" b="1" dirty="0" smtClean="0">
                <a:solidFill>
                  <a:srgbClr val="003300"/>
                </a:solidFill>
                <a:cs typeface="B Nazanin" pitchFamily="2" charset="-78"/>
              </a:rPr>
              <a:t>اپیدمی در پرندگان </a:t>
            </a:r>
          </a:p>
          <a:p>
            <a:pPr lvl="1" algn="r" rtl="1"/>
            <a:r>
              <a:rPr lang="en-US" dirty="0" err="1" smtClean="0">
                <a:solidFill>
                  <a:srgbClr val="000066"/>
                </a:solidFill>
                <a:cs typeface="B Titr" pitchFamily="2" charset="-78"/>
              </a:rPr>
              <a:t>Anthropozoonosis</a:t>
            </a:r>
            <a:r>
              <a:rPr lang="fa-IR" sz="2400" dirty="0" smtClean="0">
                <a:solidFill>
                  <a:srgbClr val="000066"/>
                </a:solidFill>
                <a:cs typeface="B Titr" pitchFamily="2" charset="-78"/>
              </a:rPr>
              <a:t>: انتقال از حیوان به انسان (هاری، طاعون، ...)</a:t>
            </a:r>
            <a:endParaRPr lang="en-US" sz="2400" dirty="0" smtClean="0">
              <a:solidFill>
                <a:srgbClr val="000066"/>
              </a:solidFill>
              <a:cs typeface="B Titr" pitchFamily="2" charset="-78"/>
            </a:endParaRPr>
          </a:p>
          <a:p>
            <a:pPr lvl="1" algn="r" rtl="1"/>
            <a:r>
              <a:rPr lang="en-US" dirty="0" err="1" smtClean="0">
                <a:solidFill>
                  <a:srgbClr val="000066"/>
                </a:solidFill>
                <a:cs typeface="B Titr" pitchFamily="2" charset="-78"/>
              </a:rPr>
              <a:t>Zooanthroponosis</a:t>
            </a:r>
            <a:r>
              <a:rPr lang="fa-IR" sz="2400" dirty="0" smtClean="0">
                <a:solidFill>
                  <a:srgbClr val="000066"/>
                </a:solidFill>
                <a:cs typeface="B Titr" pitchFamily="2" charset="-78"/>
              </a:rPr>
              <a:t>:</a:t>
            </a:r>
            <a:r>
              <a:rPr lang="en-US" sz="2400" dirty="0" smtClean="0">
                <a:solidFill>
                  <a:srgbClr val="000066"/>
                </a:solidFill>
                <a:cs typeface="B Titr" pitchFamily="2" charset="-78"/>
              </a:rPr>
              <a:t> </a:t>
            </a:r>
            <a:r>
              <a:rPr lang="fa-IR" sz="2400" dirty="0" smtClean="0">
                <a:solidFill>
                  <a:srgbClr val="000066"/>
                </a:solidFill>
                <a:cs typeface="B Titr" pitchFamily="2" charset="-78"/>
              </a:rPr>
              <a:t>انتقال از انسان به حیوان (سل انسانی </a:t>
            </a:r>
            <a:r>
              <a:rPr lang="fa-IR" sz="2400" smtClean="0">
                <a:solidFill>
                  <a:srgbClr val="000066"/>
                </a:solidFill>
                <a:cs typeface="B Titr" pitchFamily="2" charset="-78"/>
              </a:rPr>
              <a:t>در گاو</a:t>
            </a:r>
            <a:endParaRPr lang="en-US" sz="2400" dirty="0" smtClean="0">
              <a:solidFill>
                <a:srgbClr val="000066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5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5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D20A8EC-912C-4810-A4CC-7A5CA02D38C0}" type="slidenum">
              <a:rPr lang="ar-SA" smtClean="0"/>
              <a:pPr/>
              <a:t>44</a:t>
            </a:fld>
            <a:endParaRPr lang="pt-BR" smtClean="0"/>
          </a:p>
        </p:txBody>
      </p:sp>
      <p:sp>
        <p:nvSpPr>
          <p:cNvPr id="409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14375" y="333375"/>
            <a:ext cx="8105775" cy="576262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عفونت بیمارستانی (</a:t>
            </a:r>
            <a:r>
              <a:rPr lang="en-US" sz="2800" smtClean="0">
                <a:solidFill>
                  <a:srgbClr val="800000"/>
                </a:solidFill>
                <a:cs typeface="B Titr" pitchFamily="2" charset="-78"/>
              </a:rPr>
              <a:t>Nosocomial Infection</a:t>
            </a: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justLow" rtl="1"/>
            <a:r>
              <a:rPr lang="fa-IR" sz="2400" b="1" smtClean="0">
                <a:cs typeface="B Nazanin" pitchFamily="2" charset="-78"/>
              </a:rPr>
              <a:t>عفونت هــای جدیدی هستند که در زمان بستری شدن در بیمارستان ایجاد می شوند و گاه حتی بعــد از مرخص شدن بیمار خود را نشان می دهند.</a:t>
            </a:r>
          </a:p>
          <a:p>
            <a:pPr lvl="1" algn="justLow" rtl="1"/>
            <a:r>
              <a:rPr lang="fa-IR" sz="2400" b="1" smtClean="0">
                <a:cs typeface="B Nazanin" pitchFamily="2" charset="-78"/>
              </a:rPr>
              <a:t>به عـبـارت دیگر، این عفونتها در زمان پذیرش بیمار وجود نداشتــه اند، بیماردردوره کمون نبوده و در ادامــه عفونت ناشی از بستری قبلی نیز نبوده اند (و فقط به خاطر شرایط بیمارستان رخ می دهند)</a:t>
            </a:r>
          </a:p>
          <a:p>
            <a:pPr lvl="1" algn="justLow" rtl="1"/>
            <a:r>
              <a:rPr lang="fa-IR" sz="2400" b="1" smtClean="0">
                <a:solidFill>
                  <a:srgbClr val="006600"/>
                </a:solidFill>
                <a:cs typeface="B Nazanin" pitchFamily="2" charset="-78"/>
              </a:rPr>
              <a:t>مثل: عفونتهای ادراری ناشی از سوند، عفونت های بعد از عمـــــل جراحی و ...</a:t>
            </a:r>
            <a:endParaRPr lang="fa-IR" sz="2400" smtClean="0">
              <a:cs typeface="B Nazanin" pitchFamily="2" charset="-78"/>
            </a:endParaRPr>
          </a:p>
          <a:p>
            <a:pPr algn="r" rtl="1"/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عفونت فرصت طلب (</a:t>
            </a:r>
            <a:r>
              <a:rPr lang="en-US" sz="2800" smtClean="0">
                <a:solidFill>
                  <a:srgbClr val="800000"/>
                </a:solidFill>
                <a:cs typeface="B Titr" pitchFamily="2" charset="-78"/>
              </a:rPr>
              <a:t>Opportunistic Infection</a:t>
            </a:r>
            <a:r>
              <a:rPr lang="fa-IR" sz="2800" smtClean="0">
                <a:solidFill>
                  <a:srgbClr val="800000"/>
                </a:solidFill>
                <a:cs typeface="B Titr" pitchFamily="2" charset="-78"/>
              </a:rPr>
              <a:t>):</a:t>
            </a:r>
          </a:p>
          <a:p>
            <a:pPr lvl="1" algn="justLow" rtl="1" eaLnBrk="1" hangingPunct="1">
              <a:spcBef>
                <a:spcPct val="0"/>
              </a:spcBef>
              <a:buFontTx/>
              <a:buChar char="•"/>
            </a:pPr>
            <a:r>
              <a:rPr lang="fa-IR" sz="2400" b="1" smtClean="0">
                <a:cs typeface="B Nazanin" pitchFamily="2" charset="-78"/>
              </a:rPr>
              <a:t>این عفونت ها در زمینه اختلال ایمـنـــی بـه وجــــود می آینـــد.</a:t>
            </a:r>
          </a:p>
          <a:p>
            <a:pPr lvl="1" algn="justLow" rtl="1" eaLnBrk="1" hangingPunct="1">
              <a:spcBef>
                <a:spcPct val="0"/>
              </a:spcBef>
              <a:buFontTx/>
              <a:buChar char="•"/>
            </a:pPr>
            <a:r>
              <a:rPr lang="fa-IR" sz="2400" b="1" smtClean="0">
                <a:cs typeface="B Nazanin" pitchFamily="2" charset="-78"/>
              </a:rPr>
              <a:t>در حالت عادی (ایمنی طبیعی) بیماریزا نیستند.</a:t>
            </a:r>
          </a:p>
          <a:p>
            <a:pPr lvl="1" algn="justLow" rtl="1" eaLnBrk="1" hangingPunct="1">
              <a:spcBef>
                <a:spcPct val="0"/>
              </a:spcBef>
              <a:buFontTx/>
              <a:buChar char="•"/>
            </a:pPr>
            <a:r>
              <a:rPr lang="fa-IR" sz="2400" b="1" smtClean="0">
                <a:cs typeface="B Nazanin" pitchFamily="2" charset="-78"/>
              </a:rPr>
              <a:t>مانند تبخال، توکسوپلاسموز، سل و ...</a:t>
            </a:r>
          </a:p>
          <a:p>
            <a:pPr lvl="1" algn="justLow" rtl="1" eaLnBrk="1" hangingPunct="1">
              <a:spcBef>
                <a:spcPct val="0"/>
              </a:spcBef>
              <a:buFontTx/>
              <a:buChar char="•"/>
            </a:pPr>
            <a:r>
              <a:rPr lang="fa-IR" sz="2400" b="1" smtClean="0">
                <a:cs typeface="B Nazanin" pitchFamily="2" charset="-78"/>
              </a:rPr>
              <a:t>خصوصاً در ایدز رخ می دهند.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9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9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A825CF-B929-44E7-BD5E-6DEF9FCEF744}" type="slidenum">
              <a:rPr lang="ar-SA" smtClean="0"/>
              <a:pPr/>
              <a:t>45</a:t>
            </a:fld>
            <a:endParaRPr lang="pt-BR" smtClean="0"/>
          </a:p>
        </p:txBody>
      </p:sp>
      <p:sp>
        <p:nvSpPr>
          <p:cNvPr id="468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7772400" cy="5691187"/>
          </a:xfrm>
        </p:spPr>
        <p:txBody>
          <a:bodyPr/>
          <a:lstStyle/>
          <a:p>
            <a:pPr marL="812800" indent="-812800" algn="r" rtl="1">
              <a:lnSpc>
                <a:spcPct val="90000"/>
              </a:lnSpc>
              <a:buFontTx/>
              <a:buNone/>
            </a:pPr>
            <a:r>
              <a:rPr lang="fa-IR" smtClean="0">
                <a:solidFill>
                  <a:srgbClr val="FF0000"/>
                </a:solidFill>
                <a:cs typeface="B Titr" pitchFamily="2" charset="-78"/>
              </a:rPr>
              <a:t>مبارزه  با بیماری و پیشگیری از آن:</a:t>
            </a:r>
          </a:p>
          <a:p>
            <a:pPr marL="1168400" lvl="1" indent="-7112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اقداماتی که برای پیشگیری یا کاهش هرچه بیشتر شیوع، بروز و عواقب بیماری به کار می رود </a:t>
            </a:r>
          </a:p>
          <a:p>
            <a:pPr marL="1168400" lvl="1" indent="-711200" algn="r" rtl="1">
              <a:lnSpc>
                <a:spcPct val="90000"/>
              </a:lnSpc>
            </a:pPr>
            <a:r>
              <a:rPr lang="fa-IR" smtClean="0">
                <a:cs typeface="B Titr" pitchFamily="2" charset="-78"/>
              </a:rPr>
              <a:t>استفاده از نقطه ضعف بیماری (در زنجیره انتقال عفونت)</a:t>
            </a:r>
          </a:p>
          <a:p>
            <a:pPr marL="1168400" lvl="1" indent="-711200" algn="r" rtl="1">
              <a:lnSpc>
                <a:spcPct val="90000"/>
              </a:lnSpc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نیازمند دانستن اپیدمیولوژی بیماری (شیوع، بروز، توزیع زمانی ومکانی، دینامیسم انتقال)</a:t>
            </a:r>
          </a:p>
          <a:p>
            <a:pPr marL="1168400" lvl="1" indent="-711200" algn="r" rtl="1">
              <a:lnSpc>
                <a:spcPct val="90000"/>
              </a:lnSpc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گاهی بدون شناختن </a:t>
            </a:r>
            <a:r>
              <a:rPr lang="fa-IR" smtClean="0">
                <a:solidFill>
                  <a:srgbClr val="336600"/>
                </a:solidFill>
                <a:cs typeface="B Titr" pitchFamily="2" charset="-78"/>
              </a:rPr>
              <a:t>عامل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 بیماری نیز می توان مبارزه کرد. (مثال جان اسنو و وبا)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  <a:endParaRPr lang="fa-IR" smtClean="0">
              <a:solidFill>
                <a:srgbClr val="800000"/>
              </a:solidFill>
              <a:cs typeface="B Titr" pitchFamily="2" charset="-78"/>
            </a:endParaRPr>
          </a:p>
          <a:p>
            <a:pPr marL="1168400" lvl="1" indent="-711200" algn="r" rtl="1">
              <a:lnSpc>
                <a:spcPct val="90000"/>
              </a:lnSpc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قطع راه انتقال</a:t>
            </a:r>
          </a:p>
          <a:p>
            <a:pPr marL="1168400" lvl="1" indent="-711200" algn="r" rtl="1">
              <a:lnSpc>
                <a:spcPct val="90000"/>
              </a:lnSpc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تقویت میزبان حساس</a:t>
            </a:r>
            <a:endParaRPr lang="en-US" smtClean="0">
              <a:solidFill>
                <a:srgbClr val="660066"/>
              </a:solidFill>
              <a:cs typeface="B Titr" pitchFamily="2" charset="-78"/>
            </a:endParaRPr>
          </a:p>
          <a:p>
            <a:pPr marL="1168400" lvl="1" indent="-711200" algn="r" rtl="1">
              <a:lnSpc>
                <a:spcPct val="90000"/>
              </a:lnSpc>
            </a:pPr>
            <a:endParaRPr lang="fa-IR" smtClean="0">
              <a:solidFill>
                <a:srgbClr val="800000"/>
              </a:solidFill>
              <a:cs typeface="B Titr" pitchFamily="2" charset="-78"/>
            </a:endParaRPr>
          </a:p>
        </p:txBody>
      </p:sp>
      <p:sp>
        <p:nvSpPr>
          <p:cNvPr id="468995" name="AutoShape 3"/>
          <p:cNvSpPr>
            <a:spLocks/>
          </p:cNvSpPr>
          <p:nvPr/>
        </p:nvSpPr>
        <p:spPr bwMode="auto">
          <a:xfrm>
            <a:off x="7956550" y="4365625"/>
            <a:ext cx="287338" cy="1295400"/>
          </a:xfrm>
          <a:prstGeom prst="rightBrace">
            <a:avLst>
              <a:gd name="adj1" fmla="val 3756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 b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8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8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8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8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8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8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8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8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8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8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68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8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8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8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68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89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89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899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C4D733-1ABE-4CF3-B4E9-FCEF7AB6CCDB}" type="slidenum">
              <a:rPr lang="ar-SA" smtClean="0"/>
              <a:pPr/>
              <a:t>46</a:t>
            </a:fld>
            <a:endParaRPr lang="pt-BR" smtClean="0"/>
          </a:p>
        </p:txBody>
      </p:sp>
      <p:sp>
        <p:nvSpPr>
          <p:cNvPr id="4679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496300" cy="5691187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</a:p>
          <a:p>
            <a:pPr marL="1168400" lvl="1" indent="-711200" algn="r" rtl="1"/>
            <a:r>
              <a:rPr lang="fa-IR" smtClean="0">
                <a:cs typeface="B Titr" pitchFamily="2" charset="-78"/>
              </a:rPr>
              <a:t>مطلوب ترین</a:t>
            </a:r>
          </a:p>
          <a:p>
            <a:pPr marL="1168400" lvl="1" indent="-711200" algn="r" rtl="1"/>
            <a:r>
              <a:rPr lang="fa-IR" smtClean="0">
                <a:cs typeface="B Titr" pitchFamily="2" charset="-78"/>
              </a:rPr>
              <a:t>در موارد حیوانی آسان تر است</a:t>
            </a:r>
          </a:p>
          <a:p>
            <a:pPr marL="1168400" lvl="1" indent="-711200" algn="r" rtl="1"/>
            <a:r>
              <a:rPr lang="fa-IR" smtClean="0">
                <a:cs typeface="B Titr" pitchFamily="2" charset="-78"/>
              </a:rPr>
              <a:t>در موارد انسانی اقدامات ذیل لازم است:</a:t>
            </a:r>
          </a:p>
          <a:p>
            <a:pPr marL="1524000" lvl="2" indent="-609600" algn="r" rtl="1">
              <a:buFontTx/>
              <a:buNone/>
            </a:pPr>
            <a:r>
              <a:rPr lang="fa-IR" smtClean="0">
                <a:cs typeface="B Titr" pitchFamily="2" charset="-78"/>
              </a:rPr>
              <a:t>	</a:t>
            </a:r>
            <a:r>
              <a:rPr lang="fa-IR" sz="2000" smtClean="0">
                <a:cs typeface="B Titr" pitchFamily="2" charset="-78"/>
              </a:rPr>
              <a:t>(در جهت کاهش تعداد عوامل عفونتزا که قابل پراکنده شدن هستند)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تشخیص زودهنگام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گزارش دهی به موقع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بررسیهای اپیدمیولوژیک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جداسازی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isolation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درمان</a:t>
            </a:r>
          </a:p>
          <a:p>
            <a:pPr marL="1524000" lvl="2" indent="-6096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قرنطینه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7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7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7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7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7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7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79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79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7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7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79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79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79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79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679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79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79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79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79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79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47ABFF-FF82-4D4C-B738-12E29199F2FE}" type="slidenum">
              <a:rPr lang="ar-SA" smtClean="0"/>
              <a:pPr/>
              <a:t>47</a:t>
            </a:fld>
            <a:endParaRPr lang="pt-BR" smtClean="0"/>
          </a:p>
        </p:txBody>
      </p:sp>
      <p:sp>
        <p:nvSpPr>
          <p:cNvPr id="470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496300" cy="5691187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تشخیص زودهنگام: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سنگ بنای مبارزه، </a:t>
            </a:r>
            <a:r>
              <a:rPr lang="fa-IR" sz="1800" smtClean="0">
                <a:solidFill>
                  <a:srgbClr val="800000"/>
                </a:solidFill>
                <a:cs typeface="B Titr" pitchFamily="2" charset="-78"/>
              </a:rPr>
              <a:t>(مثل خاموش کردن جرقه برای پیشگیری از آتش سوزی)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لازم برای:	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درمان سریع بیماران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بررسی اپیدمیولوژیک برای ردیابی موارد بیماری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شناخت توزیع زمانی مکانی و فردی بیماری (اپیدمیولوژی توصیفی)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گزارش دهی به موقع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بیماریهای مشمول گزارش اجباری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/>
            </a:pPr>
            <a:r>
              <a:rPr lang="fa-IR" smtClean="0">
                <a:solidFill>
                  <a:srgbClr val="006600"/>
                </a:solidFill>
                <a:cs typeface="B Titr" pitchFamily="2" charset="-78"/>
              </a:rPr>
              <a:t>بررسیهای اپیدمیولوژیک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006600"/>
                </a:solidFill>
                <a:cs typeface="B Titr" pitchFamily="2" charset="-78"/>
              </a:rPr>
              <a:t>در مواقع طغیانها و اپیدمی (کمک به تعین منبع عفونت و عوامل مؤثر در انتشار آن)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00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00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00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00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00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00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00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00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00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00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00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00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0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00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00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00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700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700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162B82-F9AD-4495-B775-FC69EF581228}" type="slidenum">
              <a:rPr lang="ar-SA" smtClean="0"/>
              <a:pPr/>
              <a:t>48</a:t>
            </a:fld>
            <a:endParaRPr lang="pt-BR" smtClean="0"/>
          </a:p>
        </p:txBody>
      </p:sp>
      <p:sp>
        <p:nvSpPr>
          <p:cNvPr id="471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496300" cy="5691187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 startAt="4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جداسازی (</a:t>
            </a: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isolation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قدیمی ترین راه مبارزه با بیماری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جدا کردن در طی دوره واگیری در محل و شرایطی که احتمال انتقال عفونت به افراد حساس به صفر برسد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جدا سازی فیزیکی بیماران و یا درمان آنها تا زمانی که خطر انتقال از بین برود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انواع مختلف جداسازی بر حسب نوع عفونت (استاندارد، شدید، محافظتی ...)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ارجحیت جداسازی بیمارستانی بر جداسازی در خانه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en-US" smtClean="0">
                <a:solidFill>
                  <a:srgbClr val="800000"/>
                </a:solidFill>
                <a:cs typeface="B Titr" pitchFamily="2" charset="-78"/>
              </a:rPr>
              <a:t>Ring immunization</a:t>
            </a: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(کمربند ایمنسازی):</a:t>
            </a:r>
          </a:p>
          <a:p>
            <a:pPr marL="1879600" lvl="3" indent="-508000" algn="r" rtl="1">
              <a:buClr>
                <a:schemeClr val="tx1"/>
              </a:buClr>
              <a:buFontTx/>
              <a:buNone/>
            </a:pPr>
            <a:r>
              <a:rPr lang="fa-IR" smtClean="0">
                <a:solidFill>
                  <a:srgbClr val="800000"/>
                </a:solidFill>
                <a:cs typeface="B Titr" pitchFamily="2" charset="-78"/>
              </a:rPr>
              <a:t>اطراف بیمار را افراد ایمن و غیر حساس به بیماری در بر می گیرند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endParaRPr lang="fa-IR" smtClean="0">
              <a:solidFill>
                <a:srgbClr val="800000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10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10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82D3F0-57BA-4392-B873-B91267F0AD87}" type="slidenum">
              <a:rPr lang="ar-SA" smtClean="0"/>
              <a:pPr/>
              <a:t>49</a:t>
            </a:fld>
            <a:endParaRPr lang="pt-BR" smtClean="0"/>
          </a:p>
        </p:txBody>
      </p:sp>
      <p:sp>
        <p:nvSpPr>
          <p:cNvPr id="4730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893175" cy="5691187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 startAt="4"/>
            </a:pPr>
            <a:r>
              <a:rPr lang="fa-IR" i="1" smtClean="0">
                <a:solidFill>
                  <a:srgbClr val="003300"/>
                </a:solidFill>
                <a:cs typeface="B Titr" pitchFamily="2" charset="-78"/>
              </a:rPr>
              <a:t>درمان سریع بیماران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با هدف از بین بردن عامل بیماریزا قبل از انتشار 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منجر به: 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کاهش میزان واگیری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کاهش طول مدت بیماری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جلوگیری از بروز موارد ثانویه (</a:t>
            </a:r>
            <a:r>
              <a:rPr lang="en-US" smtClean="0">
                <a:solidFill>
                  <a:srgbClr val="003300"/>
                </a:solidFill>
                <a:cs typeface="B Titr" pitchFamily="2" charset="-78"/>
              </a:rPr>
              <a:t>Secondary case</a:t>
            </a: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)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اهمیت زیاد در سل، جذام، سیفیلیس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003300"/>
                </a:solidFill>
                <a:cs typeface="B Titr" pitchFamily="2" charset="-78"/>
              </a:rPr>
              <a:t>در صورت عدم درمان کافی: ایجاد مقاومت به آنتی بیوتیک</a:t>
            </a:r>
            <a:endParaRPr lang="fa-IR" smtClean="0">
              <a:solidFill>
                <a:srgbClr val="660066"/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3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3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3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3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3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3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30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30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3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30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3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30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30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30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730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4BA973-7886-445B-B4C6-BD97B8A51B97}" type="slidenum">
              <a:rPr lang="ar-SA" smtClean="0"/>
              <a:pPr/>
              <a:t>50</a:t>
            </a:fld>
            <a:endParaRPr lang="pt-BR" smtClean="0"/>
          </a:p>
        </p:txBody>
      </p:sp>
      <p:sp>
        <p:nvSpPr>
          <p:cNvPr id="475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893175" cy="5691187"/>
          </a:xfrm>
        </p:spPr>
        <p:txBody>
          <a:bodyPr/>
          <a:lstStyle/>
          <a:p>
            <a:pPr marL="812800" indent="-812800" algn="r" rtl="1">
              <a:buFontTx/>
              <a:buAutoNum type="arabicPeriod"/>
            </a:pPr>
            <a:r>
              <a:rPr lang="fa-IR" smtClean="0">
                <a:cs typeface="B Titr" pitchFamily="2" charset="-78"/>
              </a:rPr>
              <a:t>کنترل مخزن و منبع</a:t>
            </a:r>
          </a:p>
          <a:p>
            <a:pPr marL="1168400" lvl="1" indent="-711200" algn="r" rtl="1">
              <a:buClr>
                <a:schemeClr val="tx1"/>
              </a:buClr>
              <a:buFontTx/>
              <a:buAutoNum type="romanUcPeriod" startAt="4"/>
            </a:pPr>
            <a:r>
              <a:rPr lang="fa-IR" i="1" smtClean="0">
                <a:solidFill>
                  <a:srgbClr val="660066"/>
                </a:solidFill>
                <a:cs typeface="B Titr" pitchFamily="2" charset="-78"/>
              </a:rPr>
              <a:t>قرنطینه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: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محدودیت حرکت افراد ظاهراً سالم و مواجهه یافته با عفونت به مدتی حدود طولانی ترین دوره کمون </a:t>
            </a:r>
            <a:r>
              <a:rPr lang="fa-IR" sz="1800" smtClean="0">
                <a:solidFill>
                  <a:srgbClr val="660066"/>
                </a:solidFill>
                <a:cs typeface="B Titr" pitchFamily="2" charset="-78"/>
              </a:rPr>
              <a:t>(با هدف جلوگیری از تماس آنها با افراد حساس)</a:t>
            </a:r>
            <a:endParaRPr lang="fa-IR" smtClean="0">
              <a:solidFill>
                <a:srgbClr val="660066"/>
              </a:solidFill>
              <a:cs typeface="B Titr" pitchFamily="2" charset="-78"/>
            </a:endParaRP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انواع: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قرنطینه مطلق (تعریف فوق)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قرنطینه تعدیل شده: محدودیت انتخابی در حرکت </a:t>
            </a:r>
            <a:r>
              <a:rPr lang="fa-IR" sz="1600" smtClean="0">
                <a:solidFill>
                  <a:srgbClr val="660066"/>
                </a:solidFill>
                <a:cs typeface="B Titr" pitchFamily="2" charset="-78"/>
              </a:rPr>
              <a:t>(نرفتن بچه ها به مدرسه و ماندن در خانه)</a:t>
            </a:r>
          </a:p>
          <a:p>
            <a:pPr marL="1879600" lvl="3" indent="-508000" algn="r" rtl="1">
              <a:buClr>
                <a:schemeClr val="tx1"/>
              </a:buClr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تفکیک کردن (</a:t>
            </a:r>
            <a:r>
              <a:rPr lang="en-US" smtClean="0">
                <a:solidFill>
                  <a:srgbClr val="660066"/>
                </a:solidFill>
                <a:cs typeface="B Titr" pitchFamily="2" charset="-78"/>
              </a:rPr>
              <a:t>Segregation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): جدا کردن تعدادی از افراد به دلایل خاص  و یا برای کنترل مشاهدات (مثل انتقال بچه های حساس به خانه افراد ایمن)</a:t>
            </a:r>
          </a:p>
          <a:p>
            <a:pPr marL="1524000" lvl="2" indent="-609600" algn="r" rtl="1">
              <a:buClr>
                <a:schemeClr val="tx1"/>
              </a:buClr>
              <a:buFontTx/>
              <a:buChar char="–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امروزه منسوخ شده است، به جای آن ”مراقبت از بیماری” مطرح است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5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5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5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5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5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5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5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5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5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5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5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5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51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51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20F65E5-7485-4B79-8B6E-4AF9953146DD}" type="slidenum">
              <a:rPr lang="ar-SA" smtClean="0"/>
              <a:pPr/>
              <a:t>51</a:t>
            </a:fld>
            <a:endParaRPr lang="pt-BR" smtClean="0"/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8893175" cy="5691187"/>
          </a:xfrm>
        </p:spPr>
        <p:txBody>
          <a:bodyPr/>
          <a:lstStyle/>
          <a:p>
            <a:pPr marL="812800" indent="-812800" algn="r" rtl="1">
              <a:buFontTx/>
              <a:buAutoNum type="arabicPeriod" startAt="2"/>
            </a:pPr>
            <a:r>
              <a:rPr lang="fa-IR" smtClean="0">
                <a:cs typeface="B Titr" pitchFamily="2" charset="-78"/>
              </a:rPr>
              <a:t>قطع راه انتقال</a:t>
            </a:r>
          </a:p>
          <a:p>
            <a:pPr marL="1168400" lvl="1" indent="-711200" algn="r" rtl="1"/>
            <a:r>
              <a:rPr lang="fa-IR" smtClean="0">
                <a:cs typeface="B Titr" pitchFamily="2" charset="-78"/>
              </a:rPr>
              <a:t>شکستن زنجیره انتقال</a:t>
            </a:r>
          </a:p>
          <a:p>
            <a:pPr marL="1168400" lvl="1" indent="-711200" algn="r" rtl="1"/>
            <a:r>
              <a:rPr lang="fa-IR" smtClean="0">
                <a:cs typeface="B Titr" pitchFamily="2" charset="-78"/>
              </a:rPr>
              <a:t>دخالت در عوامل محیطی انتقال:</a:t>
            </a:r>
          </a:p>
          <a:p>
            <a:pPr marL="1524000" lvl="2" indent="-609600" algn="r" rtl="1"/>
            <a:r>
              <a:rPr lang="fa-IR" smtClean="0">
                <a:cs typeface="B Titr" pitchFamily="2" charset="-78"/>
              </a:rPr>
              <a:t>کلر زدن به آب، شستشوی دستها، پختن مواد غذایی، نگهداری در یخچال، بهداشت فردی، ...</a:t>
            </a:r>
          </a:p>
          <a:p>
            <a:pPr marL="812800" indent="-812800" algn="r" rtl="1">
              <a:buFontTx/>
              <a:buAutoNum type="arabicPeriod" startAt="2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تقویت میزبان حساس:</a:t>
            </a:r>
          </a:p>
          <a:p>
            <a:pPr marL="1168400" lvl="1" indent="-711200" algn="r" rtl="1">
              <a:buFont typeface="Times New Roman" pitchFamily="18" charset="0"/>
              <a:buAutoNum type="alphaLcPeriod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ایمن سازی فعال (برنامه </a:t>
            </a:r>
            <a:r>
              <a:rPr lang="en-US" smtClean="0">
                <a:solidFill>
                  <a:srgbClr val="660066"/>
                </a:solidFill>
                <a:cs typeface="B Titr" pitchFamily="2" charset="-78"/>
              </a:rPr>
              <a:t>EPI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168400" lvl="1" indent="-711200" algn="r" rtl="1">
              <a:buFontTx/>
              <a:buNone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 		(</a:t>
            </a:r>
            <a:r>
              <a:rPr lang="en-US" sz="2400" smtClean="0">
                <a:solidFill>
                  <a:srgbClr val="660066"/>
                </a:solidFill>
                <a:cs typeface="B Titr" pitchFamily="2" charset="-78"/>
              </a:rPr>
              <a:t>Expanded Program on Immunization</a:t>
            </a: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)</a:t>
            </a:r>
          </a:p>
          <a:p>
            <a:pPr marL="1168400" lvl="1" indent="-711200" algn="r" rtl="1">
              <a:buFont typeface="Times New Roman" pitchFamily="18" charset="0"/>
              <a:buAutoNum type="alphaLcPeriod" startAt="2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ایمن سازی غیر فعال</a:t>
            </a:r>
          </a:p>
          <a:p>
            <a:pPr marL="1168400" lvl="1" indent="-711200" algn="r" rtl="1">
              <a:buFont typeface="Times New Roman" pitchFamily="18" charset="0"/>
              <a:buAutoNum type="alphaLcPeriod" startAt="2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ترکیب ایمن سازی فعال و غیر فعال</a:t>
            </a:r>
          </a:p>
          <a:p>
            <a:pPr marL="1168400" lvl="1" indent="-711200" algn="r" rtl="1">
              <a:buFont typeface="Times New Roman" pitchFamily="18" charset="0"/>
              <a:buAutoNum type="alphaLcPeriod" startAt="2"/>
            </a:pPr>
            <a:r>
              <a:rPr lang="fa-IR" smtClean="0">
                <a:solidFill>
                  <a:srgbClr val="660066"/>
                </a:solidFill>
                <a:cs typeface="B Titr" pitchFamily="2" charset="-78"/>
              </a:rPr>
              <a:t>پیشگیری دارویی (پروفیلاکسی)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r-SA" sz="4800" i="1" dirty="0" smtClean="0">
                <a:solidFill>
                  <a:schemeClr val="accent1">
                    <a:lumMod val="75000"/>
                  </a:schemeClr>
                </a:solidFill>
                <a:cs typeface="B Nazanin" pitchFamily="2" charset="-78"/>
              </a:rPr>
              <a:t>تعریف</a:t>
            </a:r>
            <a:endParaRPr lang="fa-IR" sz="4800" i="1" dirty="0" smtClean="0">
              <a:solidFill>
                <a:schemeClr val="accent1">
                  <a:lumMod val="75000"/>
                </a:schemeClr>
              </a:solidFill>
              <a:cs typeface="B Nazanin" pitchFamily="2" charset="-7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eaLnBrk="1" hangingPunct="1"/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      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جمع آوری، تجزیه و تحلیل، تعبیر و تفسیر و انتشار اطلاعات مربوط به یک رویداد بهداشتی.</a:t>
            </a:r>
            <a:endParaRPr lang="fa-IR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r"/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: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جمع آوری، تجزیه و تحلیل و 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CDC 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مراقبت اپیدمیولوژیک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       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ت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عب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یر و تفسیر و ارزیابی اطلاعات که بطور مستمر و سیستماتیک جمع آوری شود. </a:t>
            </a:r>
            <a:endParaRPr lang="fa-IR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r"/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این اطلاعات برای طر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ا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ح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ی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 ،اجرا و ارزیابی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م</a:t>
            </a:r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داخلات </a:t>
            </a:r>
            <a:r>
              <a:rPr lang="ar-SA" dirty="0" smtClean="0">
                <a:solidFill>
                  <a:schemeClr val="tx2">
                    <a:lumMod val="10000"/>
                  </a:schemeClr>
                </a:solidFill>
              </a:rPr>
              <a:t>بهداشتی و</a:t>
            </a:r>
            <a:endParaRPr lang="fa-IR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r"/>
            <a:r>
              <a:rPr lang="fa-IR" dirty="0" smtClean="0">
                <a:solidFill>
                  <a:schemeClr val="tx2">
                    <a:lumMod val="10000"/>
                  </a:schemeClr>
                </a:solidFill>
              </a:rPr>
              <a:t>برنامه ریزی های آن مورد استفاده قرار می گیرد.</a:t>
            </a:r>
            <a:endParaRPr lang="en-US" dirty="0" smtClean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3665</Words>
  <Application>Microsoft Office PowerPoint</Application>
  <PresentationFormat>On-screen Show (4:3)</PresentationFormat>
  <Paragraphs>492</Paragraphs>
  <Slides>52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Office Theme</vt:lpstr>
      <vt:lpstr>بنام خدا</vt:lpstr>
      <vt:lpstr>واژه هاواصطلاحات متداول در اپیدمیولوژی</vt:lpstr>
      <vt:lpstr>واژه های مربوط به سیر طبیعی بیماری های واگیردار</vt:lpstr>
      <vt:lpstr>اپیدمیولوژی بیماریهای عفونی</vt:lpstr>
      <vt:lpstr>و میزبان روابط متقابل عامل بیماری زا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تغییرات شدت بیماری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 انتقال: حلقه دوم در زنجیره انتقال عفونت</vt:lpstr>
      <vt:lpstr>راه انتقال: حلقه دوم در زنجیره انتقال عفونت</vt:lpstr>
      <vt:lpstr>راه انتقال</vt:lpstr>
      <vt:lpstr>راه انتقال</vt:lpstr>
      <vt:lpstr>راه انتقال</vt:lpstr>
      <vt:lpstr>راه انتقال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دفاع میزبان </vt:lpstr>
      <vt:lpstr>دفاع اختصاصی: </vt:lpstr>
      <vt:lpstr>ایمنی جامعه (Herd Immunity)  </vt:lpstr>
      <vt:lpstr>عوامل موثر در ایجاد ایمنی جامعه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تعریف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Rejali</dc:creator>
  <cp:lastModifiedBy>Windows User</cp:lastModifiedBy>
  <cp:revision>12</cp:revision>
  <dcterms:created xsi:type="dcterms:W3CDTF">2013-09-14T05:44:12Z</dcterms:created>
  <dcterms:modified xsi:type="dcterms:W3CDTF">2020-04-25T23:40:25Z</dcterms:modified>
</cp:coreProperties>
</file>