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68" r:id="rId2"/>
    <p:sldId id="260" r:id="rId3"/>
    <p:sldId id="257" r:id="rId4"/>
    <p:sldId id="263" r:id="rId5"/>
    <p:sldId id="261" r:id="rId6"/>
    <p:sldId id="262" r:id="rId7"/>
    <p:sldId id="264" r:id="rId8"/>
    <p:sldId id="265" r:id="rId9"/>
    <p:sldId id="267" r:id="rId10"/>
    <p:sldId id="25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3FC56F1-C5E7-416A-B931-E0AD34537BC7}">
          <p14:sldIdLst>
            <p14:sldId id="268"/>
            <p14:sldId id="260"/>
            <p14:sldId id="257"/>
            <p14:sldId id="263"/>
            <p14:sldId id="261"/>
            <p14:sldId id="262"/>
            <p14:sldId id="264"/>
            <p14:sldId id="265"/>
            <p14:sldId id="267"/>
            <p14:sldId id="25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B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70" d="100"/>
          <a:sy n="70" d="100"/>
        </p:scale>
        <p:origin x="-774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5/9/2020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1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286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 Ribbon 1"/>
          <p:cNvSpPr/>
          <p:nvPr/>
        </p:nvSpPr>
        <p:spPr>
          <a:xfrm>
            <a:off x="1569493" y="1009933"/>
            <a:ext cx="9225888" cy="4230807"/>
          </a:xfrm>
          <a:prstGeom prst="ribbon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8800" dirty="0" smtClean="0">
                <a:cs typeface="B Titr" pitchFamily="2" charset="-78"/>
              </a:rPr>
              <a:t>به نام خدا</a:t>
            </a:r>
            <a:endParaRPr lang="fa-IR" sz="8800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0385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Scroll 3"/>
          <p:cNvSpPr/>
          <p:nvPr/>
        </p:nvSpPr>
        <p:spPr>
          <a:xfrm>
            <a:off x="1791730" y="233671"/>
            <a:ext cx="8254313" cy="6054811"/>
          </a:xfrm>
          <a:prstGeom prst="vertic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3" name="TextBox 2"/>
          <p:cNvSpPr txBox="1"/>
          <p:nvPr/>
        </p:nvSpPr>
        <p:spPr>
          <a:xfrm>
            <a:off x="2656700" y="1737582"/>
            <a:ext cx="6524369" cy="304698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fa-IR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آیا</a:t>
            </a:r>
            <a:r>
              <a:rPr lang="fa-IR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</a:t>
            </a:r>
            <a:r>
              <a:rPr lang="fa-IR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با توجه به واحدهای زمین شناسی  </a:t>
            </a:r>
            <a:r>
              <a:rPr lang="fa-IR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بسیاری که </a:t>
            </a:r>
            <a:r>
              <a:rPr lang="fa-IR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دانشجویان </a:t>
            </a:r>
            <a:r>
              <a:rPr lang="fa-IR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رشته </a:t>
            </a:r>
            <a:r>
              <a:rPr lang="fa-IR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های </a:t>
            </a:r>
            <a:r>
              <a:rPr lang="fa-IR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مختلف در چارت درسی خود دارند،</a:t>
            </a:r>
          </a:p>
          <a:p>
            <a:pPr algn="r" rtl="1"/>
            <a:endParaRPr lang="fa-IR" sz="32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  <a:p>
            <a:pPr algn="r" rtl="1"/>
            <a:r>
              <a:rPr lang="fa-IR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نباید </a:t>
            </a:r>
            <a:r>
              <a:rPr lang="fa-IR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درس زمین شناسی در رشته ریاضی فیزیک </a:t>
            </a:r>
            <a:r>
              <a:rPr lang="fa-IR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 نیز ضریب </a:t>
            </a:r>
            <a:r>
              <a:rPr lang="fa-IR" sz="3200" b="1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داشته </a:t>
            </a:r>
            <a:r>
              <a:rPr lang="fa-IR" sz="32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B Titr" pitchFamily="2" charset="-78"/>
              </a:rPr>
              <a:t>باشد؟</a:t>
            </a:r>
            <a:endParaRPr lang="fa-IR" sz="32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2799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3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405719" y="407882"/>
            <a:ext cx="968991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>
                <a:cs typeface="B Titr" pitchFamily="2" charset="-78"/>
              </a:rPr>
              <a:t>واحدهای زمین شناسی رشته ریاضی فیزیک در گرایشهای مختلف دانشگاهی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878223"/>
              </p:ext>
            </p:extLst>
          </p:nvPr>
        </p:nvGraphicFramePr>
        <p:xfrm>
          <a:off x="477671" y="1146413"/>
          <a:ext cx="11546006" cy="533306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17402"/>
                <a:gridCol w="2959067"/>
                <a:gridCol w="2811847"/>
                <a:gridCol w="3257690"/>
              </a:tblGrid>
              <a:tr h="1436737">
                <a:tc gridSpan="4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واحدهای زمین شناسی  در  گرایشهای مختلف رشته </a:t>
                      </a:r>
                      <a:r>
                        <a:rPr lang="fa-IR" sz="2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ریاضی</a:t>
                      </a: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fa-IR" sz="105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(عدد </a:t>
                      </a:r>
                      <a:r>
                        <a:rPr lang="fa-IR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داخل پرانتز </a:t>
                      </a:r>
                      <a:r>
                        <a:rPr lang="fa-IR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تعداد </a:t>
                      </a:r>
                      <a:r>
                        <a:rPr lang="fa-IR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واحد می باشد)</a:t>
                      </a:r>
                      <a:endParaRPr lang="en-US" sz="2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42569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500" dirty="0">
                          <a:effectLst/>
                        </a:rPr>
                        <a:t> </a:t>
                      </a:r>
                      <a:endParaRPr lang="en-US" sz="4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22065" marR="22065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8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پایه</a:t>
                      </a:r>
                      <a:endParaRPr lang="en-US" sz="28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8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تخصصی</a:t>
                      </a:r>
                      <a:endParaRPr lang="en-US" sz="28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8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اختیاری</a:t>
                      </a:r>
                      <a:endParaRPr lang="en-US" sz="28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405598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رشته مهندسی معدن</a:t>
                      </a:r>
                      <a:endParaRPr lang="en-US" sz="2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زمین‌شناسی عمومی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آزمایشگاه کانی‌شناسی توصیفی (۱)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کانی‌شناسی نوری و فرایند و آز (۱)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زمین‌شناسی ساختاری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زمین‌شناسی اقتصادی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برداشت زمین شناسی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سنگ‌شناسی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آزمایشگاه سنگ‌شناسی (۱)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زمین‌شناسی اقتصادی ایران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ژئوشیمی اکتشافی۱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ژئوفیزیک اکتشافی۱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ژئوشیمی اکتشافی۲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ژئوفیزیک اکتشافی۲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آزمایشگاه </a:t>
                      </a: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و عملیات ژئوفیزیک (۱)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آبهای زیرزمینی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سنگ‌شناسی میکروسکوپی (۱)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گرایش اکتشاف: زمین‌شناسی نفت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گرایش مکانیک‌سنگ: زمین‌شناسی مهندسی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89945"/>
              </p:ext>
            </p:extLst>
          </p:nvPr>
        </p:nvGraphicFramePr>
        <p:xfrm>
          <a:off x="547753" y="1719617"/>
          <a:ext cx="11394037" cy="210529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84268"/>
                <a:gridCol w="2920119"/>
                <a:gridCol w="2774838"/>
                <a:gridCol w="3214812"/>
              </a:tblGrid>
              <a:tr h="1052646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پایه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تخصصی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اختیاری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  <a:tr h="1052646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رشته مهندسی عمران</a:t>
                      </a:r>
                      <a:endParaRPr lang="en-US" sz="2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مصوب ۸۸/۶/۲۲</a:t>
                      </a:r>
                      <a:endParaRPr lang="en-US" sz="2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زمین‌شناسی مهندسی 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 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(گرایش آب): آبهای زیرزمینی(۲)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85939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8107348"/>
              </p:ext>
            </p:extLst>
          </p:nvPr>
        </p:nvGraphicFramePr>
        <p:xfrm>
          <a:off x="547753" y="1719617"/>
          <a:ext cx="11394037" cy="210529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84268"/>
                <a:gridCol w="2920119"/>
                <a:gridCol w="2774838"/>
                <a:gridCol w="3214812"/>
              </a:tblGrid>
              <a:tr h="1052646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پایه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تخصصی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اختیاری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  <a:tr h="1052646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رشته مهندسی مواد و متالورژی</a:t>
                      </a:r>
                      <a:endParaRPr lang="en-US" sz="2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مصوب ۹۳/۱۱/۵</a:t>
                      </a:r>
                      <a:endParaRPr lang="en-US" sz="2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 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بلورشناسی و آزمایشگاه (۳)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کانی‌شناسی (۲)</a:t>
                      </a:r>
                      <a:endParaRPr lang="en-US" sz="2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790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292947"/>
              </p:ext>
            </p:extLst>
          </p:nvPr>
        </p:nvGraphicFramePr>
        <p:xfrm>
          <a:off x="547753" y="1719617"/>
          <a:ext cx="11394037" cy="210529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84268"/>
                <a:gridCol w="2920119"/>
                <a:gridCol w="2774838"/>
                <a:gridCol w="3214812"/>
              </a:tblGrid>
              <a:tr h="1052646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پایه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تخصصی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اختیاری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  <a:tr h="1052646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گروه مهندسی کشاورزی و منابع طبیعی،</a:t>
                      </a:r>
                      <a:endParaRPr lang="en-US" sz="2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مقاطع کارشناسی مصوب ۹۱/۱۱/۸</a:t>
                      </a:r>
                      <a:endParaRPr lang="en-US" sz="2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زمین‌شناسی (۲)</a:t>
                      </a:r>
                      <a:endParaRPr lang="en-US" sz="20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آبهای زیرزمینی (۳)</a:t>
                      </a:r>
                      <a:endParaRPr lang="en-US" sz="20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فتوژئولوژی (۳)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1195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211784"/>
              </p:ext>
            </p:extLst>
          </p:nvPr>
        </p:nvGraphicFramePr>
        <p:xfrm>
          <a:off x="547753" y="1746913"/>
          <a:ext cx="11394037" cy="207799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84268"/>
                <a:gridCol w="2920119"/>
                <a:gridCol w="2774838"/>
                <a:gridCol w="3214812"/>
              </a:tblGrid>
              <a:tr h="1025350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پایه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تخصصی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اختیاری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  <a:tr h="105264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itchFamily="2" charset="-78"/>
                        </a:rPr>
                        <a:t>رشته مهندسی طبیعت</a:t>
                      </a:r>
                      <a:endParaRPr lang="en-US" sz="14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itchFamily="2" charset="-78"/>
                        </a:rPr>
                        <a:t> مصوب ۹۴/۱۲/۹ </a:t>
                      </a:r>
                      <a:endParaRPr lang="en-US" sz="14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1600" dirty="0">
                          <a:effectLst/>
                          <a:cs typeface="B Nazanin" pitchFamily="2" charset="-78"/>
                        </a:rPr>
                        <a:t>زمین شناسی (۲)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4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1335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6523767"/>
              </p:ext>
            </p:extLst>
          </p:nvPr>
        </p:nvGraphicFramePr>
        <p:xfrm>
          <a:off x="656934" y="573205"/>
          <a:ext cx="11394037" cy="382951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84268"/>
                <a:gridCol w="2920119"/>
                <a:gridCol w="2774838"/>
                <a:gridCol w="3214812"/>
              </a:tblGrid>
              <a:tr h="1025350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پایه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تخصصی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اختیاری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  <a:tr h="105264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مهندسی نفت (همه گرایش‌ها)</a:t>
                      </a:r>
                      <a:endParaRPr lang="en-US" sz="18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مصوب ۹۰/۷/۹۰   گرایش اکتشاف</a:t>
                      </a:r>
                      <a:endParaRPr lang="en-US" sz="18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زمین‌شناسی عمومی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سنگ‌شناسی عمومی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کانی‌شناسی و بلورشناسی و آز (۳)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برداشت زمین‌شناسی (۱)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فتوژئولوژی (۳)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رسوب‌شناسی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چینه‌شناسی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زمین‌شناسی زیرزمینی (۲)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ژئوفیزیک۱ و آز (۳)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ژئوفیزیک۲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ژئوشیمی آلی (نفت) و آز (۳)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زمین‌شناسی ایران و مناطق همجوار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عملیات زمین‌شناسی ایران (۱)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زمین‌شناسی نفت (۳)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زمین‌شناسی مهندسی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زمین‌ساخت (۲)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سایزموتکتونیک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بلورشناسی نوری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زمین‌شناسی محیط زیست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چینه‌شناسی سکانسها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فسیل‌شناسی (دیرینه‌شناسی)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میکروپالئونتولوژی (۲)</a:t>
                      </a:r>
                      <a:endParaRPr lang="en-US" sz="2000" dirty="0">
                        <a:effectLst/>
                        <a:cs typeface="B Nazanin" pitchFamily="2" charset="-78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dirty="0">
                          <a:effectLst/>
                          <a:cs typeface="B Nazanin" pitchFamily="2" charset="-78"/>
                        </a:rPr>
                        <a:t>زمین‌شناسی مناطق دریایی (۲)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7494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528433"/>
              </p:ext>
            </p:extLst>
          </p:nvPr>
        </p:nvGraphicFramePr>
        <p:xfrm>
          <a:off x="547753" y="1746913"/>
          <a:ext cx="11394037" cy="207799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84268"/>
                <a:gridCol w="2920119"/>
                <a:gridCol w="2774838"/>
                <a:gridCol w="3214812"/>
              </a:tblGrid>
              <a:tr h="1025350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پایه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تخصصی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اختیاری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  <a:tr h="105264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گروه فناوریهای نوین، مقطع کارشناسی رشته مهندسی نفت</a:t>
                      </a:r>
                      <a:endParaRPr lang="en-US" sz="20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زمین‌شناسی عمومی (۲)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زمین‌شناسی نفت (۳)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dirty="0">
                          <a:effectLst/>
                          <a:cs typeface="B Nazanin" pitchFamily="2" charset="-78"/>
                        </a:rPr>
                        <a:t>کانی‌شناسی(۲) ،سنگ‌شناسی(۲)</a:t>
                      </a:r>
                      <a:endParaRPr lang="en-US" sz="24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9124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0823532"/>
              </p:ext>
            </p:extLst>
          </p:nvPr>
        </p:nvGraphicFramePr>
        <p:xfrm>
          <a:off x="466977" y="2539614"/>
          <a:ext cx="11343500" cy="146575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73249"/>
                <a:gridCol w="2907167"/>
                <a:gridCol w="2762531"/>
                <a:gridCol w="3200553"/>
              </a:tblGrid>
              <a:tr h="73287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تخصصی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اختیاری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400" b="1" kern="12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B Nazanin" pitchFamily="2" charset="-78"/>
                        </a:rPr>
                        <a:t>دروس پایه</a:t>
                      </a:r>
                      <a:endParaRPr lang="en-US" sz="2400" b="1" kern="12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  <a:tr h="732878"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رشته علوم و مهندسی خاک</a:t>
                      </a:r>
                      <a:endParaRPr lang="en-US" sz="2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مصوب ۹۴/۱۲/۹</a:t>
                      </a:r>
                      <a:endParaRPr lang="en-US" sz="2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a-IR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B Nazanin" pitchFamily="2" charset="-78"/>
                        </a:rPr>
                        <a:t>زمین‌شناسی (۳)</a:t>
                      </a:r>
                      <a:endParaRPr lang="en-US" sz="2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/>
                        <a:ea typeface="Calibri"/>
                        <a:cs typeface="B Nazanin" pitchFamily="2" charset="-78"/>
                      </a:endParaRPr>
                    </a:p>
                  </a:txBody>
                  <a:tcPr marL="22065" marR="2206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26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853</TotalTime>
  <Words>450</Words>
  <Application>Microsoft Office PowerPoint</Application>
  <PresentationFormat>Custom</PresentationFormat>
  <Paragraphs>103</Paragraphs>
  <Slides>10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Slipstream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rasoulzade</dc:creator>
  <cp:lastModifiedBy>Windows User</cp:lastModifiedBy>
  <cp:revision>150</cp:revision>
  <dcterms:created xsi:type="dcterms:W3CDTF">2015-07-06T05:06:21Z</dcterms:created>
  <dcterms:modified xsi:type="dcterms:W3CDTF">2020-05-09T14:17:11Z</dcterms:modified>
</cp:coreProperties>
</file>