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78" r:id="rId2"/>
    <p:sldId id="277" r:id="rId3"/>
    <p:sldId id="276" r:id="rId4"/>
    <p:sldId id="275" r:id="rId5"/>
    <p:sldId id="274" r:id="rId6"/>
    <p:sldId id="273" r:id="rId7"/>
    <p:sldId id="272" r:id="rId8"/>
    <p:sldId id="271"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C2F1F47A-0F10-4D4E-9A04-E49CCD7C125D}" type="datetimeFigureOut">
              <a:rPr lang="en-US" smtClean="0"/>
              <a:t>5/2/2020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5AE1B1ED-BE5E-4972-8CA5-556639C042C4}"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2F1F47A-0F10-4D4E-9A04-E49CCD7C125D}" type="datetimeFigureOut">
              <a:rPr lang="en-US" smtClean="0"/>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2F1F47A-0F10-4D4E-9A04-E49CCD7C125D}" type="datetimeFigureOut">
              <a:rPr lang="en-US" smtClean="0"/>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5AE1B1ED-BE5E-4972-8CA5-556639C042C4}"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2F1F47A-0F10-4D4E-9A04-E49CCD7C125D}" type="datetimeFigureOut">
              <a:rPr lang="en-US" smtClean="0"/>
              <a:t>5/2/2020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2F1F47A-0F10-4D4E-9A04-E49CCD7C125D}" type="datetimeFigureOut">
              <a:rPr lang="en-US" smtClean="0"/>
              <a:t>5/2/2020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2F1F47A-0F10-4D4E-9A04-E49CCD7C125D}" type="datetimeFigureOut">
              <a:rPr lang="en-US" smtClean="0"/>
              <a:t>5/2/2020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F1F47A-0F10-4D4E-9A04-E49CCD7C125D}" type="datetimeFigureOut">
              <a:rPr lang="en-US" smtClean="0"/>
              <a:t>5/2/2020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2F1F47A-0F10-4D4E-9A04-E49CCD7C125D}" type="datetimeFigureOut">
              <a:rPr lang="en-US" smtClean="0"/>
              <a:t>5/2/2020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2F1F47A-0F10-4D4E-9A04-E49CCD7C125D}" type="datetimeFigureOut">
              <a:rPr lang="en-US" smtClean="0"/>
              <a:t>5/2/2020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2F1F47A-0F10-4D4E-9A04-E49CCD7C125D}" type="datetimeFigureOut">
              <a:rPr lang="en-US" smtClean="0"/>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2F1F47A-0F10-4D4E-9A04-E49CCD7C125D}" type="datetimeFigureOut">
              <a:rPr lang="en-US" smtClean="0"/>
              <a:t>5/2/2020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E1B1ED-BE5E-4972-8CA5-556639C042C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C2F1F47A-0F10-4D4E-9A04-E49CCD7C125D}" type="datetimeFigureOut">
              <a:rPr lang="en-US" smtClean="0"/>
              <a:t>5/2/2020</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AE1B1ED-BE5E-4972-8CA5-556639C042C4}"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921997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630362"/>
          </a:xfrm>
        </p:spPr>
        <p:txBody>
          <a:bodyPr>
            <a:normAutofit fontScale="90000"/>
          </a:bodyPr>
          <a:lstStyle/>
          <a:p>
            <a:pPr rtl="1"/>
            <a:r>
              <a:rPr lang="fa-IR" dirty="0">
                <a:solidFill>
                  <a:schemeClr val="accent1">
                    <a:lumMod val="60000"/>
                    <a:lumOff val="40000"/>
                  </a:schemeClr>
                </a:solidFill>
              </a:rPr>
              <a:t>موضوع : هیروشپرونگ(مگاکولون آگانگلیون مادر زادی )</a:t>
            </a:r>
            <a:br>
              <a:rPr lang="fa-IR" dirty="0">
                <a:solidFill>
                  <a:schemeClr val="accent1">
                    <a:lumMod val="60000"/>
                    <a:lumOff val="40000"/>
                  </a:schemeClr>
                </a:solidFill>
              </a:rPr>
            </a:br>
            <a:endParaRPr lang="en-US" dirty="0"/>
          </a:p>
        </p:txBody>
      </p:sp>
    </p:spTree>
    <p:extLst>
      <p:ext uri="{BB962C8B-B14F-4D97-AF65-F5344CB8AC3E}">
        <p14:creationId xmlns:p14="http://schemas.microsoft.com/office/powerpoint/2010/main" val="2058126938"/>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28600"/>
            <a:ext cx="8229600" cy="6080760"/>
          </a:xfrm>
        </p:spPr>
        <p:txBody>
          <a:bodyPr>
            <a:normAutofit/>
          </a:bodyPr>
          <a:lstStyle/>
          <a:p>
            <a:pPr algn="r" rtl="1"/>
            <a:r>
              <a:rPr lang="fa-IR" sz="3200" dirty="0">
                <a:solidFill>
                  <a:schemeClr val="accent1">
                    <a:lumMod val="60000"/>
                    <a:lumOff val="40000"/>
                  </a:schemeClr>
                </a:solidFill>
                <a:cs typeface="2  Nazanin" pitchFamily="2" charset="-78"/>
              </a:rPr>
              <a:t>در این ناهنجاری مادر زادی نقص حرکتی بخشی از روده منجر به انسداد مکانیکی می شود. در این بیمارری در حدود یک چهارم تمامی موارد انسداد روده نوزادی را تشکیل می دهد.</a:t>
            </a:r>
            <a:br>
              <a:rPr lang="fa-IR" sz="3200" dirty="0">
                <a:solidFill>
                  <a:schemeClr val="accent1">
                    <a:lumMod val="60000"/>
                    <a:lumOff val="40000"/>
                  </a:schemeClr>
                </a:solidFill>
                <a:cs typeface="2  Nazanin" pitchFamily="2" charset="-78"/>
              </a:rPr>
            </a:br>
            <a:r>
              <a:rPr lang="fa-IR" sz="3200" dirty="0">
                <a:solidFill>
                  <a:schemeClr val="accent1">
                    <a:lumMod val="60000"/>
                    <a:lumOff val="40000"/>
                  </a:schemeClr>
                </a:solidFill>
                <a:cs typeface="2  Nazanin" pitchFamily="2" charset="-78"/>
              </a:rPr>
              <a:t>شیوع آن یک مورد در هر پنج هزار تولد زنده می باشد.این بیماری در جنس مذکر چهار مرتبه بیشتر از جنس مونث رخ داده و در موارد معدودی بروز ان پیامد مشخصه خانوادگی است.موتاسیون در </a:t>
            </a:r>
            <a:r>
              <a:rPr lang="en-US" sz="3200" dirty="0">
                <a:solidFill>
                  <a:schemeClr val="accent1">
                    <a:lumMod val="60000"/>
                    <a:lumOff val="40000"/>
                  </a:schemeClr>
                </a:solidFill>
                <a:cs typeface="2  Nazanin" pitchFamily="2" charset="-78"/>
              </a:rPr>
              <a:t>RET</a:t>
            </a:r>
            <a:r>
              <a:rPr lang="fa-IR" sz="3200" dirty="0">
                <a:solidFill>
                  <a:schemeClr val="accent1">
                    <a:lumMod val="60000"/>
                    <a:lumOff val="40000"/>
                  </a:schemeClr>
                </a:solidFill>
                <a:cs typeface="2  Nazanin" pitchFamily="2" charset="-78"/>
              </a:rPr>
              <a:t>پروتوانکوژن در 17 % تا 38 % از کودکان مبتلا به هیروشپرونگ قطعه ی کوتاه و در 70 % تا 80 % از موارد هیروشپرونگ قطعه بلند وجود دارد</a:t>
            </a:r>
            <a:r>
              <a:rPr lang="fa-IR" dirty="0">
                <a:solidFill>
                  <a:schemeClr val="accent1">
                    <a:lumMod val="60000"/>
                    <a:lumOff val="40000"/>
                  </a:schemeClr>
                </a:solidFill>
                <a:cs typeface="2  Nazanin" pitchFamily="2" charset="-78"/>
              </a:rPr>
              <a:t>.در بیش از 80 % از موارد آنگانگلیوز به اسفنگتر داخلی رکتوم و چند سانتی متری از کولون سیگموئید محدود بوده و بیماری قطعه کوتاه نامیده می شود.</a:t>
            </a:r>
            <a:endParaRPr lang="en-US" sz="3200" dirty="0">
              <a:solidFill>
                <a:schemeClr val="accent1">
                  <a:lumMod val="60000"/>
                  <a:lumOff val="40000"/>
                </a:schemeClr>
              </a:solidFill>
            </a:endParaRPr>
          </a:p>
        </p:txBody>
      </p:sp>
    </p:spTree>
    <p:extLst>
      <p:ext uri="{BB962C8B-B14F-4D97-AF65-F5344CB8AC3E}">
        <p14:creationId xmlns:p14="http://schemas.microsoft.com/office/powerpoint/2010/main" val="3055295891"/>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a:cs typeface="2  Nazanin" pitchFamily="2" charset="-78"/>
              </a:rPr>
              <a:t>پاتوفیزیولوژی</a:t>
            </a:r>
            <a:endParaRPr lang="en-US" dirty="0"/>
          </a:p>
        </p:txBody>
      </p:sp>
      <p:sp>
        <p:nvSpPr>
          <p:cNvPr id="3" name="Content Placeholder 2"/>
          <p:cNvSpPr>
            <a:spLocks noGrp="1"/>
          </p:cNvSpPr>
          <p:nvPr>
            <p:ph idx="1"/>
          </p:nvPr>
        </p:nvSpPr>
        <p:spPr/>
        <p:txBody>
          <a:bodyPr/>
          <a:lstStyle/>
          <a:p>
            <a:pPr algn="r" rtl="1"/>
            <a:r>
              <a:rPr lang="fa-IR" sz="3200" b="1" dirty="0">
                <a:solidFill>
                  <a:schemeClr val="accent1">
                    <a:lumMod val="60000"/>
                    <a:lumOff val="40000"/>
                  </a:schemeClr>
                </a:solidFill>
                <a:cs typeface="2  Nazanin" pitchFamily="2" charset="-78"/>
              </a:rPr>
              <a:t>آسیب شناسی در بیماری هیروشپرونگ نشان دهنده عدم وجود سلول های های گانگلیون در ناحیه مبتلا روده است که در نتیجه آن واکنش اسفنگتر رکتوم از بین رفته و موجب کارکرد غیر عادی سلول های قسمت مبتلا می شود.واژه مگاکوتون اگانگلیون مادر زادی نشان دهنده وجود نداشتن سلول های گانگلیون شبکه </a:t>
            </a:r>
            <a:r>
              <a:rPr lang="fa-IR" sz="3200" b="1" u="sng" dirty="0">
                <a:solidFill>
                  <a:schemeClr val="accent1">
                    <a:lumMod val="60000"/>
                    <a:lumOff val="40000"/>
                  </a:schemeClr>
                </a:solidFill>
                <a:cs typeface="2  Nazanin" pitchFamily="2" charset="-78"/>
              </a:rPr>
              <a:t>ماینتریک اورباخ و نیز شبکه تحت مخاطی میسنر </a:t>
            </a:r>
            <a:r>
              <a:rPr lang="fa-IR" sz="3200" b="1" dirty="0">
                <a:solidFill>
                  <a:schemeClr val="accent1">
                    <a:lumMod val="60000"/>
                    <a:lumOff val="40000"/>
                  </a:schemeClr>
                </a:solidFill>
                <a:cs typeface="2  Nazanin" pitchFamily="2" charset="-78"/>
              </a:rPr>
              <a:t>می باشد.فقدان سلول های گانگلیون در روده مبتلا موجب عدم تحریک سیستم عصبی روده شده و این عمل توانایی انبساط اسفنگتر داخلی رکتوم را کاهش می دهد.</a:t>
            </a:r>
            <a:endParaRPr lang="fa-IR" sz="3200" b="1" u="sng" dirty="0">
              <a:solidFill>
                <a:schemeClr val="accent1">
                  <a:lumMod val="60000"/>
                  <a:lumOff val="40000"/>
                </a:schemeClr>
              </a:solidFill>
              <a:cs typeface="2  Nazanin" pitchFamily="2" charset="-78"/>
            </a:endParaRPr>
          </a:p>
          <a:p>
            <a:pPr algn="r" rtl="1"/>
            <a:endParaRPr lang="en-US" dirty="0"/>
          </a:p>
        </p:txBody>
      </p:sp>
    </p:spTree>
    <p:extLst>
      <p:ext uri="{BB962C8B-B14F-4D97-AF65-F5344CB8AC3E}">
        <p14:creationId xmlns:p14="http://schemas.microsoft.com/office/powerpoint/2010/main" val="2976433506"/>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a:cs typeface="2  Nazanin" pitchFamily="2" charset="-78"/>
              </a:rPr>
              <a:t>ادامه...</a:t>
            </a:r>
            <a:endParaRPr lang="en-US" dirty="0"/>
          </a:p>
        </p:txBody>
      </p:sp>
      <p:sp>
        <p:nvSpPr>
          <p:cNvPr id="3" name="Content Placeholder 2"/>
          <p:cNvSpPr>
            <a:spLocks noGrp="1"/>
          </p:cNvSpPr>
          <p:nvPr>
            <p:ph idx="1"/>
          </p:nvPr>
        </p:nvSpPr>
        <p:spPr/>
        <p:txBody>
          <a:bodyPr>
            <a:normAutofit/>
          </a:bodyPr>
          <a:lstStyle/>
          <a:p>
            <a:pPr algn="r" rtl="1"/>
            <a:r>
              <a:rPr lang="fa-IR" b="1" dirty="0">
                <a:solidFill>
                  <a:schemeClr val="accent1">
                    <a:lumMod val="60000"/>
                    <a:lumOff val="40000"/>
                  </a:schemeClr>
                </a:solidFill>
                <a:cs typeface="2  Nazanin" pitchFamily="2" charset="-78"/>
              </a:rPr>
              <a:t>تحریک بدون رقابت اعصاب سمپاتیک روده موجب افزایش تون روده می شود.علاوه بر انقباض غیر طبیعی روده و فقدان حرکت های دودی روده اسفنگتر رکتوم نیز فاقد واکنش است.به صورت طبیعی هنگامی که مقداری مدفوع وارد رکتوم می شود افنگتر داخلی شل شده و مدفوع تخلیه می شود.در بیماری هیروشپرونگ اسفنگتر داخلی شل نمی شود.در بیشتر بیماران قسمت بدون گانگلیون شامل رکتوم و قسمتی از کولون پایین رونده است، هر چند که ممکن است تمام کولون یا قسمتی از روده کوچک نیز گرفتار شود . در بعضی از موارد قسمت های منقطع یا تمام روده ممکن است بدون سلول های گانگلیون باشد.به ندرت،تمام کولون فاقد گانگلیون بوده در این شرایط طول روده بزرگ و کوچک از مقعد تا دریچه ایلئوسکال فاقد عصب گیری می باشد این شرایط در 2 % تا 13 %موارد دیده می شود.</a:t>
            </a:r>
          </a:p>
          <a:p>
            <a:pPr algn="r" rtl="1"/>
            <a:endParaRPr lang="en-US" dirty="0"/>
          </a:p>
        </p:txBody>
      </p:sp>
    </p:spTree>
    <p:extLst>
      <p:ext uri="{BB962C8B-B14F-4D97-AF65-F5344CB8AC3E}">
        <p14:creationId xmlns:p14="http://schemas.microsoft.com/office/powerpoint/2010/main" val="16672803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a:solidFill>
                  <a:schemeClr val="accent1"/>
                </a:solidFill>
                <a:cs typeface="2  Nazanin" pitchFamily="2" charset="-78"/>
              </a:rPr>
              <a:t>تظاهرات بالینی</a:t>
            </a:r>
            <a:endParaRPr lang="en-US" dirty="0"/>
          </a:p>
        </p:txBody>
      </p:sp>
      <p:sp>
        <p:nvSpPr>
          <p:cNvPr id="3" name="Content Placeholder 2"/>
          <p:cNvSpPr>
            <a:spLocks noGrp="1"/>
          </p:cNvSpPr>
          <p:nvPr>
            <p:ph idx="1"/>
          </p:nvPr>
        </p:nvSpPr>
        <p:spPr/>
        <p:txBody>
          <a:bodyPr/>
          <a:lstStyle/>
          <a:p>
            <a:pPr algn="r" rtl="1"/>
            <a:r>
              <a:rPr lang="fa-IR" sz="3200" b="1" dirty="0">
                <a:solidFill>
                  <a:schemeClr val="accent1">
                    <a:lumMod val="60000"/>
                    <a:lumOff val="40000"/>
                  </a:schemeClr>
                </a:solidFill>
                <a:cs typeface="2  Nazanin" pitchFamily="2" charset="-78"/>
              </a:rPr>
              <a:t>در بیشتر کودکان به هیروشپرونگ بیماری در چند ماه اول زندگی تشخیص داده می شود.تظاهرات بالینی بیماری نسبت به سن بروز علائم و وجود عوارضی مانند انتروکولیت بسیار متفاوت است در دوره نوزادی معمولا با نفخ شکم ،عدم تحمل غذا، استفراغ های صفراوی و تاخیر در دفع مکونیوم همراه است. به طور معمول 99 %از نوزادان در طی 48 ساعت اول زندگی مکونیوم دفع خواهند کرد اما این وضعیت تنها در 10 % از نوزادان مبتلا به هیروشپرونگ رخ می دهد. در کودکان بزرگتر اخذ یک تاریخچه دقیق کمک کننده است.</a:t>
            </a:r>
          </a:p>
          <a:p>
            <a:pPr algn="r" rtl="1"/>
            <a:endParaRPr lang="en-US" dirty="0"/>
          </a:p>
        </p:txBody>
      </p:sp>
    </p:spTree>
    <p:extLst>
      <p:ext uri="{BB962C8B-B14F-4D97-AF65-F5344CB8AC3E}">
        <p14:creationId xmlns:p14="http://schemas.microsoft.com/office/powerpoint/2010/main" val="4248651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a:cs typeface="2  Nazanin" pitchFamily="2" charset="-78"/>
              </a:rPr>
              <a:t>ارزشیابی تشخیصی</a:t>
            </a:r>
            <a:endParaRPr lang="en-US" dirty="0"/>
          </a:p>
        </p:txBody>
      </p:sp>
      <p:sp>
        <p:nvSpPr>
          <p:cNvPr id="3" name="Content Placeholder 2"/>
          <p:cNvSpPr>
            <a:spLocks noGrp="1"/>
          </p:cNvSpPr>
          <p:nvPr>
            <p:ph idx="1"/>
          </p:nvPr>
        </p:nvSpPr>
        <p:spPr/>
        <p:txBody>
          <a:bodyPr>
            <a:normAutofit/>
          </a:bodyPr>
          <a:lstStyle/>
          <a:p>
            <a:pPr algn="r" rtl="1"/>
            <a:r>
              <a:rPr lang="fa-IR" sz="3200" b="1" dirty="0">
                <a:solidFill>
                  <a:schemeClr val="accent1">
                    <a:lumMod val="60000"/>
                    <a:lumOff val="40000"/>
                  </a:schemeClr>
                </a:solidFill>
                <a:cs typeface="2  Nazanin" pitchFamily="2" charset="-78"/>
              </a:rPr>
              <a:t>در نوزادان تشخیص بر پایه علائم بالینی انسداد روده یا نارسایی در دفع مکونیوم صورت میگیرد.در کودکان و شیرخواران گرفتن تاریخچه قسمت مهمی از تشخیص محسوب می شود و معمولا سابقه ای از یبوست مزمن دیده می شود. در معاینه رکتوم خالی از مدفوع است،اسفنگتر داخلی منقبض است و اگر قطعه بدون گانگلیون کوتاه باشد نشت مدفوع مایع و تجمع گاز وجود دارد. تنقیه باریم اغلب اوقات منطقه انتقال را بین قسمت متسع بالایی کولون(مگاکولون) و قسمت پایینی بدون گانگلیون (تنگ) نشان می دهد،هرچند بخش مگاکولون و قسمت باریک انتهایی آن ممکن است تا سن 2 ماهگی یا بعد از آن نیز مشخص نشود.</a:t>
            </a:r>
          </a:p>
          <a:p>
            <a:pPr algn="r" rtl="1"/>
            <a:endParaRPr lang="en-US" dirty="0"/>
          </a:p>
        </p:txBody>
      </p:sp>
    </p:spTree>
    <p:extLst>
      <p:ext uri="{BB962C8B-B14F-4D97-AF65-F5344CB8AC3E}">
        <p14:creationId xmlns:p14="http://schemas.microsoft.com/office/powerpoint/2010/main" val="18264090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cs typeface="2  Nazanin" pitchFamily="2" charset="-78"/>
              </a:rPr>
              <a:t>ادامه</a:t>
            </a:r>
            <a:endParaRPr lang="en-US" dirty="0"/>
          </a:p>
        </p:txBody>
      </p:sp>
      <p:sp>
        <p:nvSpPr>
          <p:cNvPr id="3" name="Content Placeholder 2"/>
          <p:cNvSpPr>
            <a:spLocks noGrp="1"/>
          </p:cNvSpPr>
          <p:nvPr>
            <p:ph idx="1"/>
          </p:nvPr>
        </p:nvSpPr>
        <p:spPr/>
        <p:txBody>
          <a:bodyPr>
            <a:normAutofit/>
          </a:bodyPr>
          <a:lstStyle/>
          <a:p>
            <a:pPr algn="r" rtl="1"/>
            <a:r>
              <a:rPr lang="fa-IR" b="1" dirty="0">
                <a:solidFill>
                  <a:schemeClr val="accent1">
                    <a:lumMod val="60000"/>
                    <a:lumOff val="40000"/>
                  </a:schemeClr>
                </a:solidFill>
                <a:cs typeface="2  Nazanin" pitchFamily="2" charset="-78"/>
              </a:rPr>
              <a:t>برای تایید تشخیص ،بیوپسی رکتوم انجام می شود که فقدان سلول های گانگلیون در بافت مطرح می شود.</a:t>
            </a:r>
          </a:p>
          <a:p>
            <a:pPr algn="r" rtl="1"/>
            <a:r>
              <a:rPr lang="fa-IR" b="1" dirty="0">
                <a:solidFill>
                  <a:schemeClr val="accent1">
                    <a:lumMod val="60000"/>
                    <a:lumOff val="40000"/>
                  </a:schemeClr>
                </a:solidFill>
                <a:cs typeface="2  Nazanin" pitchFamily="2" charset="-78"/>
              </a:rPr>
              <a:t>برای تایید تشخیص ، اخذ یک بیوپسی تمام ضخامت از طریق جراحی یا ساکشن بافت برای تعیین کردن شواهد هیستولوژیک فقدان سلول های گانگلیون ، ضروری است.</a:t>
            </a:r>
          </a:p>
          <a:p>
            <a:pPr algn="r" rtl="1"/>
            <a:r>
              <a:rPr lang="fa-IR" b="1" dirty="0">
                <a:solidFill>
                  <a:schemeClr val="accent1">
                    <a:lumMod val="60000"/>
                    <a:lumOff val="40000"/>
                  </a:schemeClr>
                </a:solidFill>
                <a:cs typeface="2  Nazanin" pitchFamily="2" charset="-78"/>
              </a:rPr>
              <a:t>یک روش غیر تهاجمی که می تواند مورد استفاده قرار گیرد، مانومتری آنورکتال است که در این روش سوند دارای بالن در داخل رکتوم قرار داده می شود.</a:t>
            </a:r>
          </a:p>
          <a:p>
            <a:pPr algn="r" rtl="1"/>
            <a:r>
              <a:rPr lang="fa-IR" b="1" dirty="0">
                <a:solidFill>
                  <a:schemeClr val="accent1">
                    <a:lumMod val="60000"/>
                    <a:lumOff val="40000"/>
                  </a:schemeClr>
                </a:solidFill>
                <a:cs typeface="2  Nazanin" pitchFamily="2" charset="-78"/>
              </a:rPr>
              <a:t>در این آزمایش پاسخ اسفنگتر داخلی مقعد به فشار وارد شده از جانب بالن متسع ثبت می شود.در وضعیت طبیعی سستی اسفنگتر داخلی به وسیله انقباض اسفنگتر خارجی ادامه می یابد.</a:t>
            </a:r>
          </a:p>
          <a:p>
            <a:pPr algn="r" rtl="1"/>
            <a:r>
              <a:rPr lang="fa-IR" b="1" dirty="0">
                <a:solidFill>
                  <a:schemeClr val="accent1">
                    <a:lumMod val="60000"/>
                    <a:lumOff val="40000"/>
                  </a:schemeClr>
                </a:solidFill>
                <a:cs typeface="2  Nazanin" pitchFamily="2" charset="-78"/>
              </a:rPr>
              <a:t>در بیماری هیروشپرونگ اسفنگتر خارجی به طور طبیعی منقبض می شود ولی اسفنگتر داخلی نمی تواند منبسط شود.</a:t>
            </a:r>
          </a:p>
          <a:p>
            <a:pPr algn="r" rtl="1"/>
            <a:endParaRPr lang="en-US" dirty="0"/>
          </a:p>
        </p:txBody>
      </p:sp>
    </p:spTree>
    <p:extLst>
      <p:ext uri="{BB962C8B-B14F-4D97-AF65-F5344CB8AC3E}">
        <p14:creationId xmlns:p14="http://schemas.microsoft.com/office/powerpoint/2010/main" val="9783216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تدابیر درمانی </a:t>
            </a:r>
            <a:endParaRPr lang="en-US" dirty="0"/>
          </a:p>
        </p:txBody>
      </p:sp>
      <p:sp>
        <p:nvSpPr>
          <p:cNvPr id="3" name="Content Placeholder 2"/>
          <p:cNvSpPr>
            <a:spLocks noGrp="1"/>
          </p:cNvSpPr>
          <p:nvPr>
            <p:ph idx="1"/>
          </p:nvPr>
        </p:nvSpPr>
        <p:spPr/>
        <p:txBody>
          <a:bodyPr>
            <a:normAutofit/>
          </a:bodyPr>
          <a:lstStyle/>
          <a:p>
            <a:pPr algn="r" rtl="1"/>
            <a:r>
              <a:rPr lang="fa-IR" dirty="0" smtClean="0">
                <a:solidFill>
                  <a:schemeClr val="accent1">
                    <a:lumMod val="60000"/>
                    <a:lumOff val="40000"/>
                  </a:schemeClr>
                </a:solidFill>
              </a:rPr>
              <a:t>اکثریت کودکان مبتلا به هیرشپرونگ نیازمند انجام یکی از سه روش جراحی ذیل می باشند </a:t>
            </a:r>
          </a:p>
          <a:p>
            <a:pPr algn="r" rtl="1"/>
            <a:r>
              <a:rPr lang="en-US" dirty="0" smtClean="0">
                <a:solidFill>
                  <a:schemeClr val="accent1">
                    <a:lumMod val="60000"/>
                    <a:lumOff val="40000"/>
                  </a:schemeClr>
                </a:solidFill>
              </a:rPr>
              <a:t>Soave pull through</a:t>
            </a:r>
          </a:p>
          <a:p>
            <a:pPr algn="r" rtl="1"/>
            <a:r>
              <a:rPr lang="en-US" dirty="0" smtClean="0">
                <a:solidFill>
                  <a:schemeClr val="accent1">
                    <a:lumMod val="60000"/>
                    <a:lumOff val="40000"/>
                  </a:schemeClr>
                </a:solidFill>
              </a:rPr>
              <a:t>Swenson</a:t>
            </a:r>
          </a:p>
          <a:p>
            <a:pPr algn="r" rtl="1"/>
            <a:r>
              <a:rPr lang="en-US" dirty="0" smtClean="0">
                <a:solidFill>
                  <a:schemeClr val="accent1">
                    <a:lumMod val="60000"/>
                    <a:lumOff val="40000"/>
                  </a:schemeClr>
                </a:solidFill>
              </a:rPr>
              <a:t>Duhamel</a:t>
            </a:r>
          </a:p>
          <a:p>
            <a:pPr marL="0" indent="0" algn="r" rtl="1">
              <a:buNone/>
            </a:pPr>
            <a:r>
              <a:rPr lang="fa-IR" dirty="0" smtClean="0">
                <a:solidFill>
                  <a:schemeClr val="accent1">
                    <a:lumMod val="60000"/>
                    <a:lumOff val="40000"/>
                  </a:schemeClr>
                </a:solidFill>
              </a:rPr>
              <a:t>تثبیت وضعیت کودک با جایگزینی مایع والکترلیت وپاکسازی روده ها از طریق انما ،در صورت نیاز جراحی انجام خواهد شد .جراحی معمولا با شانس موفقیت بالایی همراه است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187689988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dirty="0" smtClean="0">
                <a:solidFill>
                  <a:schemeClr val="accent1">
                    <a:lumMod val="60000"/>
                    <a:lumOff val="40000"/>
                  </a:schemeClr>
                </a:solidFill>
              </a:rPr>
              <a:t>جراحی عمدتا شامل برداشتن قسمت بدون گانگلیون روده برای رفع انسداد ،بازگشت حرکات طبیعی روده ونیز حفظ عملکرد طبیعی اسفنکتر خارجی مقعد می باشد .</a:t>
            </a:r>
          </a:p>
          <a:p>
            <a:pPr algn="r" rtl="1"/>
            <a:r>
              <a:rPr lang="en-US" dirty="0" smtClean="0">
                <a:solidFill>
                  <a:schemeClr val="accent1">
                    <a:lumMod val="60000"/>
                    <a:lumOff val="40000"/>
                  </a:schemeClr>
                </a:solidFill>
              </a:rPr>
              <a:t>Trans anal soave  </a:t>
            </a:r>
            <a:r>
              <a:rPr lang="en-US" dirty="0" err="1" smtClean="0">
                <a:solidFill>
                  <a:schemeClr val="accent1">
                    <a:lumMod val="60000"/>
                    <a:lumOff val="40000"/>
                  </a:schemeClr>
                </a:solidFill>
              </a:rPr>
              <a:t>endo</a:t>
            </a:r>
            <a:r>
              <a:rPr lang="en-US" dirty="0" smtClean="0">
                <a:solidFill>
                  <a:schemeClr val="accent1">
                    <a:lumMod val="60000"/>
                    <a:lumOff val="40000"/>
                  </a:schemeClr>
                </a:solidFill>
              </a:rPr>
              <a:t> rectal  pull-through</a:t>
            </a:r>
            <a:r>
              <a:rPr lang="fa-IR" dirty="0" smtClean="0">
                <a:solidFill>
                  <a:schemeClr val="accent1">
                    <a:lumMod val="60000"/>
                    <a:lumOff val="40000"/>
                  </a:schemeClr>
                </a:solidFill>
              </a:rPr>
              <a:t>در بیشتر مواقع اجرا می شود که شامل کشیدن انتهای بخش سالم روده در سرتاسر پوشش عضلانی رکتوم می باشد ،در حالی که مخاط بدون گانگلیون آن برداشته شده است .با تشخیص زودرس ،قسمت نزدیک روده دچار اتساع بیش از حد نشده ،بنابراین کشیدن اولیه ی لایه ی سالم روده یا روش یک مرحله ای امکانپذیر است ونیاز به کلستومی موقت را برطرف می سازد </a:t>
            </a:r>
            <a:endParaRPr lang="en-US" dirty="0" smtClean="0">
              <a:solidFill>
                <a:schemeClr val="accent1">
                  <a:lumMod val="60000"/>
                  <a:lumOff val="40000"/>
                </a:schemeClr>
              </a:solidFill>
            </a:endParaRPr>
          </a:p>
          <a:p>
            <a:pPr marL="0" indent="0" algn="r" rtl="1">
              <a:buNone/>
            </a:pPr>
            <a:endParaRPr lang="en-US" dirty="0"/>
          </a:p>
        </p:txBody>
      </p:sp>
    </p:spTree>
    <p:extLst>
      <p:ext uri="{BB962C8B-B14F-4D97-AF65-F5344CB8AC3E}">
        <p14:creationId xmlns:p14="http://schemas.microsoft.com/office/powerpoint/2010/main" val="781199979"/>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a:t>
            </a:r>
            <a:endParaRPr lang="en-US" dirty="0"/>
          </a:p>
        </p:txBody>
      </p:sp>
      <p:sp>
        <p:nvSpPr>
          <p:cNvPr id="3" name="Content Placeholder 2"/>
          <p:cNvSpPr>
            <a:spLocks noGrp="1"/>
          </p:cNvSpPr>
          <p:nvPr>
            <p:ph idx="1"/>
          </p:nvPr>
        </p:nvSpPr>
        <p:spPr/>
        <p:txBody>
          <a:bodyPr/>
          <a:lstStyle/>
          <a:p>
            <a:pPr algn="r" rtl="1"/>
            <a:r>
              <a:rPr lang="fa-IR" dirty="0" smtClean="0">
                <a:solidFill>
                  <a:schemeClr val="accent1">
                    <a:lumMod val="60000"/>
                    <a:lumOff val="40000"/>
                  </a:schemeClr>
                </a:solidFill>
              </a:rPr>
              <a:t>روش های ساده تر نظیر میومکتومی آنورکتال در بیمارانی که بخش بسیار کوتاه از روده مبتلا می باشد امکان پذیر است .</a:t>
            </a:r>
          </a:p>
          <a:p>
            <a:pPr marL="0" indent="0" algn="r" rtl="1">
              <a:buNone/>
            </a:pPr>
            <a:r>
              <a:rPr lang="fa-IR" dirty="0" smtClean="0">
                <a:solidFill>
                  <a:schemeClr val="accent1">
                    <a:lumMod val="60000"/>
                    <a:lumOff val="40000"/>
                  </a:schemeClr>
                </a:solidFill>
              </a:rPr>
              <a:t>متعاقب عمل پول ترو ،تنگی مقعد وبی اختیاری ممکن است رخ دهد که نیاز به درمان مجدد از قبیل گشادکردن یا تعلیم مجدد رودهمطرح خواهد شد .عده ی کمی از بیماران مبتلا به هیرشپرونگ پس از عمل اصلاحی ،به مشکلات مزمن شامل یبوست ویا بی اختیاری مدفوع دچار هستند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239373255"/>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t>علائم بالینی بیماری هیرشپرونگ :</a:t>
            </a:r>
            <a:endParaRPr lang="en-US" dirty="0"/>
          </a:p>
        </p:txBody>
      </p:sp>
      <p:sp>
        <p:nvSpPr>
          <p:cNvPr id="3" name="Content Placeholder 2"/>
          <p:cNvSpPr>
            <a:spLocks noGrp="1"/>
          </p:cNvSpPr>
          <p:nvPr>
            <p:ph idx="1"/>
          </p:nvPr>
        </p:nvSpPr>
        <p:spPr/>
        <p:txBody>
          <a:bodyPr>
            <a:normAutofit/>
          </a:bodyPr>
          <a:lstStyle/>
          <a:p>
            <a:pPr algn="r" rtl="1"/>
            <a:r>
              <a:rPr lang="fa-IR" b="1" dirty="0" smtClean="0">
                <a:solidFill>
                  <a:schemeClr val="accent1">
                    <a:lumMod val="60000"/>
                    <a:lumOff val="40000"/>
                  </a:schemeClr>
                </a:solidFill>
              </a:rPr>
              <a:t>دوره ی نوزادی :</a:t>
            </a:r>
            <a:endParaRPr lang="fa-IR" dirty="0" smtClean="0">
              <a:solidFill>
                <a:schemeClr val="accent1">
                  <a:lumMod val="60000"/>
                  <a:lumOff val="40000"/>
                </a:schemeClr>
              </a:solidFill>
            </a:endParaRPr>
          </a:p>
          <a:p>
            <a:pPr marL="0" indent="0" algn="r" rtl="1">
              <a:buNone/>
            </a:pPr>
            <a:r>
              <a:rPr lang="fa-IR" dirty="0">
                <a:solidFill>
                  <a:schemeClr val="accent1">
                    <a:lumMod val="60000"/>
                    <a:lumOff val="40000"/>
                  </a:schemeClr>
                </a:solidFill>
              </a:rPr>
              <a:t>1</a:t>
            </a:r>
            <a:r>
              <a:rPr lang="fa-IR" dirty="0" smtClean="0">
                <a:solidFill>
                  <a:schemeClr val="accent1">
                    <a:lumMod val="60000"/>
                    <a:lumOff val="40000"/>
                  </a:schemeClr>
                </a:solidFill>
              </a:rPr>
              <a:t>)در دفع مکونیوم طی 24تا48ساعت اول پس از تولد </a:t>
            </a:r>
          </a:p>
          <a:p>
            <a:pPr marL="0" indent="0" algn="r" rtl="1">
              <a:buNone/>
            </a:pPr>
            <a:r>
              <a:rPr lang="fa-IR" dirty="0" smtClean="0">
                <a:solidFill>
                  <a:schemeClr val="accent1">
                    <a:lumMod val="60000"/>
                    <a:lumOff val="40000"/>
                  </a:schemeClr>
                </a:solidFill>
              </a:rPr>
              <a:t>2)امتناع از تغذیه </a:t>
            </a:r>
          </a:p>
          <a:p>
            <a:pPr marL="0" indent="0" algn="r" rtl="1">
              <a:buNone/>
            </a:pPr>
            <a:r>
              <a:rPr lang="fa-IR" dirty="0" smtClean="0">
                <a:solidFill>
                  <a:schemeClr val="accent1">
                    <a:lumMod val="60000"/>
                    <a:lumOff val="40000"/>
                  </a:schemeClr>
                </a:solidFill>
              </a:rPr>
              <a:t>3)استفراغ صفراوی </a:t>
            </a:r>
          </a:p>
          <a:p>
            <a:pPr marL="0" indent="0" algn="r" rtl="1">
              <a:buNone/>
            </a:pPr>
            <a:r>
              <a:rPr lang="fa-IR" dirty="0" smtClean="0">
                <a:solidFill>
                  <a:schemeClr val="accent1">
                    <a:lumMod val="60000"/>
                    <a:lumOff val="40000"/>
                  </a:schemeClr>
                </a:solidFill>
              </a:rPr>
              <a:t>4)نفخ شکم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3125616856"/>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شیرخوارگی</a:t>
            </a:r>
            <a:endParaRPr lang="en-US" dirty="0"/>
          </a:p>
        </p:txBody>
      </p:sp>
      <p:sp>
        <p:nvSpPr>
          <p:cNvPr id="3" name="Content Placeholder 2"/>
          <p:cNvSpPr>
            <a:spLocks noGrp="1"/>
          </p:cNvSpPr>
          <p:nvPr>
            <p:ph idx="1"/>
          </p:nvPr>
        </p:nvSpPr>
        <p:spPr/>
        <p:txBody>
          <a:bodyPr>
            <a:normAutofit/>
          </a:bodyPr>
          <a:lstStyle/>
          <a:p>
            <a:pPr marL="0" indent="0" algn="r" rtl="1">
              <a:buNone/>
            </a:pPr>
            <a:r>
              <a:rPr lang="fa-IR" dirty="0" smtClean="0">
                <a:solidFill>
                  <a:schemeClr val="accent1">
                    <a:lumMod val="60000"/>
                    <a:lumOff val="40000"/>
                  </a:schemeClr>
                </a:solidFill>
              </a:rPr>
              <a:t>1)نارسایی رشد </a:t>
            </a:r>
          </a:p>
          <a:p>
            <a:pPr marL="0" indent="0" algn="r" rtl="1">
              <a:buNone/>
            </a:pPr>
            <a:r>
              <a:rPr lang="fa-IR" dirty="0" smtClean="0">
                <a:solidFill>
                  <a:schemeClr val="accent1">
                    <a:lumMod val="60000"/>
                    <a:lumOff val="40000"/>
                  </a:schemeClr>
                </a:solidFill>
              </a:rPr>
              <a:t>2)یبوست </a:t>
            </a:r>
          </a:p>
          <a:p>
            <a:pPr marL="0" indent="0" algn="r" rtl="1">
              <a:buNone/>
            </a:pPr>
            <a:r>
              <a:rPr lang="fa-IR" dirty="0" smtClean="0">
                <a:solidFill>
                  <a:schemeClr val="accent1">
                    <a:lumMod val="60000"/>
                    <a:lumOff val="40000"/>
                  </a:schemeClr>
                </a:solidFill>
              </a:rPr>
              <a:t>3)نفخ شکم </a:t>
            </a:r>
          </a:p>
          <a:p>
            <a:pPr marL="0" indent="0" algn="r" rtl="1">
              <a:buNone/>
            </a:pPr>
            <a:r>
              <a:rPr lang="fa-IR" dirty="0" smtClean="0">
                <a:solidFill>
                  <a:schemeClr val="accent1">
                    <a:lumMod val="60000"/>
                    <a:lumOff val="40000"/>
                  </a:schemeClr>
                </a:solidFill>
              </a:rPr>
              <a:t>4)دوره های اسهال واستفراغ </a:t>
            </a:r>
          </a:p>
          <a:p>
            <a:pPr marL="0" indent="0" algn="r" rtl="1">
              <a:buNone/>
            </a:pPr>
            <a:r>
              <a:rPr lang="fa-IR" dirty="0" smtClean="0">
                <a:solidFill>
                  <a:schemeClr val="accent1">
                    <a:lumMod val="60000"/>
                    <a:lumOff val="40000"/>
                  </a:schemeClr>
                </a:solidFill>
              </a:rPr>
              <a:t>5)علائم انتروکولیت </a:t>
            </a:r>
          </a:p>
          <a:p>
            <a:pPr marL="0" indent="0" algn="r" rtl="1">
              <a:buNone/>
            </a:pPr>
            <a:r>
              <a:rPr lang="fa-IR" dirty="0" smtClean="0">
                <a:solidFill>
                  <a:schemeClr val="accent1">
                    <a:lumMod val="60000"/>
                    <a:lumOff val="40000"/>
                  </a:schemeClr>
                </a:solidFill>
              </a:rPr>
              <a:t>6)اسهال آبکی ،انفجاری </a:t>
            </a:r>
          </a:p>
          <a:p>
            <a:pPr marL="0" indent="0" algn="r" rtl="1">
              <a:buNone/>
            </a:pPr>
            <a:r>
              <a:rPr lang="fa-IR" dirty="0" smtClean="0">
                <a:solidFill>
                  <a:schemeClr val="accent1">
                    <a:lumMod val="60000"/>
                    <a:lumOff val="40000"/>
                  </a:schemeClr>
                </a:solidFill>
              </a:rPr>
              <a:t>7)تب </a:t>
            </a:r>
          </a:p>
          <a:p>
            <a:pPr marL="0" indent="0" algn="r" rtl="1">
              <a:buNone/>
            </a:pPr>
            <a:r>
              <a:rPr lang="fa-IR" dirty="0" smtClean="0">
                <a:solidFill>
                  <a:schemeClr val="accent1">
                    <a:lumMod val="60000"/>
                    <a:lumOff val="40000"/>
                  </a:schemeClr>
                </a:solidFill>
              </a:rPr>
              <a:t>8)ظاهربه شدت بیمار </a:t>
            </a:r>
          </a:p>
        </p:txBody>
      </p:sp>
    </p:spTree>
    <p:extLst>
      <p:ext uri="{BB962C8B-B14F-4D97-AF65-F5344CB8AC3E}">
        <p14:creationId xmlns:p14="http://schemas.microsoft.com/office/powerpoint/2010/main" val="5738248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کودکی</a:t>
            </a:r>
            <a:endParaRPr lang="en-US" dirty="0"/>
          </a:p>
        </p:txBody>
      </p:sp>
      <p:sp>
        <p:nvSpPr>
          <p:cNvPr id="3" name="Content Placeholder 2"/>
          <p:cNvSpPr>
            <a:spLocks noGrp="1"/>
          </p:cNvSpPr>
          <p:nvPr>
            <p:ph idx="1"/>
          </p:nvPr>
        </p:nvSpPr>
        <p:spPr/>
        <p:txBody>
          <a:bodyPr/>
          <a:lstStyle/>
          <a:p>
            <a:pPr marL="0" indent="0" algn="r" rtl="1">
              <a:buNone/>
            </a:pPr>
            <a:r>
              <a:rPr lang="fa-IR" dirty="0" smtClean="0"/>
              <a:t> </a:t>
            </a:r>
          </a:p>
          <a:p>
            <a:pPr marL="0" indent="0" algn="r" rtl="1">
              <a:buNone/>
            </a:pPr>
            <a:r>
              <a:rPr lang="fa-IR" dirty="0" smtClean="0">
                <a:solidFill>
                  <a:schemeClr val="accent1">
                    <a:lumMod val="60000"/>
                    <a:lumOff val="40000"/>
                  </a:schemeClr>
                </a:solidFill>
              </a:rPr>
              <a:t>1)یبوست </a:t>
            </a:r>
          </a:p>
          <a:p>
            <a:pPr marL="0" indent="0" algn="r" rtl="1">
              <a:buNone/>
            </a:pPr>
            <a:r>
              <a:rPr lang="fa-IR" dirty="0" smtClean="0">
                <a:solidFill>
                  <a:schemeClr val="accent1">
                    <a:lumMod val="60000"/>
                    <a:lumOff val="40000"/>
                  </a:schemeClr>
                </a:solidFill>
              </a:rPr>
              <a:t>2)دفع مدفوع روبانی ،بدبو </a:t>
            </a:r>
          </a:p>
          <a:p>
            <a:pPr marL="0" indent="0" algn="r" rtl="1">
              <a:buNone/>
            </a:pPr>
            <a:r>
              <a:rPr lang="fa-IR" dirty="0" smtClean="0">
                <a:solidFill>
                  <a:schemeClr val="accent1">
                    <a:lumMod val="60000"/>
                    <a:lumOff val="40000"/>
                  </a:schemeClr>
                </a:solidFill>
              </a:rPr>
              <a:t>3)نفخ شکم </a:t>
            </a:r>
          </a:p>
          <a:p>
            <a:pPr marL="0" indent="0" algn="r" rtl="1">
              <a:buNone/>
            </a:pPr>
            <a:r>
              <a:rPr lang="fa-IR" dirty="0" smtClean="0">
                <a:solidFill>
                  <a:schemeClr val="accent1">
                    <a:lumMod val="60000"/>
                    <a:lumOff val="40000"/>
                  </a:schemeClr>
                </a:solidFill>
              </a:rPr>
              <a:t>4)حرکات دودی قابل مشاهده</a:t>
            </a:r>
          </a:p>
          <a:p>
            <a:pPr marL="0" indent="0" algn="r" rtl="1">
              <a:buNone/>
            </a:pPr>
            <a:r>
              <a:rPr lang="fa-IR" dirty="0" smtClean="0">
                <a:solidFill>
                  <a:schemeClr val="accent1">
                    <a:lumMod val="60000"/>
                    <a:lumOff val="40000"/>
                  </a:schemeClr>
                </a:solidFill>
              </a:rPr>
              <a:t>5)لمس آسان توده ی مدفوعی </a:t>
            </a:r>
          </a:p>
          <a:p>
            <a:pPr marL="0" indent="0" algn="r" rtl="1">
              <a:buNone/>
            </a:pPr>
            <a:r>
              <a:rPr lang="fa-IR" dirty="0" smtClean="0">
                <a:solidFill>
                  <a:schemeClr val="accent1">
                    <a:lumMod val="60000"/>
                    <a:lumOff val="40000"/>
                  </a:schemeClr>
                </a:solidFill>
              </a:rPr>
              <a:t>6)ظاهر آنمیک ،سوء تغذیه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18566050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تدابیر پرستاری </a:t>
            </a:r>
            <a:endParaRPr lang="en-US" dirty="0"/>
          </a:p>
        </p:txBody>
      </p:sp>
      <p:sp>
        <p:nvSpPr>
          <p:cNvPr id="3" name="Content Placeholder 2"/>
          <p:cNvSpPr>
            <a:spLocks noGrp="1"/>
          </p:cNvSpPr>
          <p:nvPr>
            <p:ph idx="1"/>
          </p:nvPr>
        </p:nvSpPr>
        <p:spPr/>
        <p:txBody>
          <a:bodyPr/>
          <a:lstStyle/>
          <a:p>
            <a:pPr algn="r" rtl="1"/>
            <a:r>
              <a:rPr lang="fa-IR" dirty="0" smtClean="0">
                <a:solidFill>
                  <a:schemeClr val="accent1">
                    <a:lumMod val="60000"/>
                    <a:lumOff val="40000"/>
                  </a:schemeClr>
                </a:solidFill>
              </a:rPr>
              <a:t>تدابیر پرستاری با توجه به سن کودک و نوع درمان انجام می گیرد .چنانچه بیماری در دوره ی نوزادی تشخیص داده شود ،اهداف اصلی شامل :کمک به والدین به منظور سازگاری با این اختلال مادرزادی ،بهبود ارتباط عاطفی بین شیرخوار ووالدین ،آماده سازی والدین برای مداخلات طبی یا جراحی ،آماده سازی والدین جهت بر عهده گیری مراقبت از کودک پس از جراحی است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4789599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304800"/>
            <a:ext cx="8229600" cy="5821363"/>
          </a:xfrm>
        </p:spPr>
        <p:txBody>
          <a:bodyPr>
            <a:normAutofit/>
          </a:bodyPr>
          <a:lstStyle/>
          <a:p>
            <a:pPr algn="r" rtl="1"/>
            <a:r>
              <a:rPr lang="fa-IR" dirty="0" smtClean="0">
                <a:solidFill>
                  <a:schemeClr val="accent1">
                    <a:lumMod val="60000"/>
                    <a:lumOff val="40000"/>
                  </a:schemeClr>
                </a:solidFill>
              </a:rPr>
              <a:t>مراقبت های قبل از عمل ،به سن کودک و شرایط بالینی او ارتباط دارد.کودکی که دچار سوءتغذیه  است ،ممکن نیست بتواند جراحی را تا زمان بهبود وضعیت جسمانی اش تحمل کند .در این شرایط درمان اغلب علامتی و شامل تنقیه و برقراری رژیم غذایی کم فیبر ،پرکالری و پرپروتئین خواهد بود .مراقبت های جسمی پیش از عمل جراحی مشابه سایر جراحی هاست .در نوزاد ان تازه متولد شده،روده ها استریل بوده وهیچ اقدام اضافه ای لازم نمی باشد.برای کودکان بزرگ تر،آماده سازی برای عمل کشیدن روده </a:t>
            </a:r>
            <a:r>
              <a:rPr lang="fa-IR" dirty="0" smtClean="0">
                <a:solidFill>
                  <a:srgbClr val="FF0000"/>
                </a:solidFill>
              </a:rPr>
              <a:t>(پول ترو)</a:t>
            </a:r>
            <a:r>
              <a:rPr lang="fa-IR" dirty="0" smtClean="0">
                <a:solidFill>
                  <a:schemeClr val="accent1">
                    <a:lumMod val="60000"/>
                    <a:lumOff val="40000"/>
                  </a:schemeClr>
                </a:solidFill>
              </a:rPr>
              <a:t> شامل تخلیه ی روده با تنقیه ی مکرر با سالین و کاهش فلور باکتریایی توسط تجویز آنتی بیوتیک های خوراکی یا سیستمیک و شستشوی کولون با استفاده از محلول های انتی بیوتیک می باشد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2516028776"/>
      </p:ext>
    </p:extLst>
  </p:cSld>
  <p:clrMapOvr>
    <a:masterClrMapping/>
  </p:clrMapOvr>
  <p:transition spd="slow">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solidFill>
                  <a:schemeClr val="accent1">
                    <a:lumMod val="60000"/>
                    <a:lumOff val="40000"/>
                  </a:schemeClr>
                </a:solidFill>
              </a:rPr>
              <a:t>انتروکولیت جدی ترین عارضه ی هیرشپرونگ است .مراقبت اضطراری پیش از عمل شامل پایش مکرر علائم حیاتی وفشارخون ار نظر کنترل شوک ،بررسی جایگزینی مایعات والکترولیت ها ،پلاسما یا دیگر مشتقات خونی وهمچنین بررسی نشانه های پرفوراسیون روده از قبیل تب ،افزایش نفخ شکم ،استفراغ ،تحریک پذیری ،تنگی نفس ،افزایش حساسیت شکم وسیانوز می باشد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1279981082"/>
      </p:ext>
    </p:extLst>
  </p:cSld>
  <p:clrMapOvr>
    <a:masterClrMapping/>
  </p:clrMapOvr>
  <p:transition spd="slow">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solidFill>
                  <a:schemeClr val="accent1">
                    <a:lumMod val="60000"/>
                    <a:lumOff val="40000"/>
                  </a:schemeClr>
                </a:solidFill>
              </a:rPr>
              <a:t>مراقبت های پس از جراحی مشابه مراقبت از هر کودک یا شیرخواری است که تحت جراحی شکم قرار گرفته است .پرستار در دوره  پس از جراحی به والدین کمک میکند تا باتغذیه کودک وکنترل علائم عفونت زخم یا دفع نامنظم مدفوع (یبوست یا بی اختیاری حقیقی )درگیر مراقبت از کودک ،شوند .والدین پس از جراحی به دستورالعمل هایی در مورد پیشرفت عوارض نظیر انتروکولیت ،بی اختیاری مدفوع وانسداد روده نیاز دارند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981370426"/>
      </p:ext>
    </p:extLst>
  </p:cSld>
  <p:clrMapOvr>
    <a:masterClrMapping/>
  </p:clrMapOvr>
  <p:transition spd="slow">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a:t>
            </a:r>
            <a:endParaRPr lang="en-US" dirty="0"/>
          </a:p>
        </p:txBody>
      </p:sp>
      <p:sp>
        <p:nvSpPr>
          <p:cNvPr id="3" name="Content Placeholder 2"/>
          <p:cNvSpPr>
            <a:spLocks noGrp="1"/>
          </p:cNvSpPr>
          <p:nvPr>
            <p:ph idx="1"/>
          </p:nvPr>
        </p:nvSpPr>
        <p:spPr/>
        <p:txBody>
          <a:bodyPr>
            <a:normAutofit/>
          </a:bodyPr>
          <a:lstStyle/>
          <a:p>
            <a:pPr algn="r" rtl="1"/>
            <a:r>
              <a:rPr lang="fa-IR" dirty="0" smtClean="0">
                <a:solidFill>
                  <a:schemeClr val="accent1">
                    <a:lumMod val="60000"/>
                    <a:lumOff val="40000"/>
                  </a:schemeClr>
                </a:solidFill>
              </a:rPr>
              <a:t>در برخی کودکان لازم است در دوره ی پس از جراحی جهت جلوگیری از تنگی محل آناستوموز گشادسازی روزانه ی مقعد انجام شود .والدین اغلب برای انجام این روش در منزل آموزش می بینند ،بنابراین ارائه یدستورالعمل های دقیق نحوه اجرای روش گشادسازی و همچنین دلگرم نمودنضروری است . هرچند به صورت نادر ممکن است برای برخی از کودکان دچار هیرشپرونگ کلستومی انحرافی تعبیه شود .در این شرایط مراقبت از کلسستومی و مراقبت دقیق از پوست اطراف آن به منظور پیشگیری از گسستگی پوستی به آن ها آموخته می شود .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1053700840"/>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dirty="0" smtClean="0">
                <a:solidFill>
                  <a:schemeClr val="accent1">
                    <a:lumMod val="60000"/>
                    <a:lumOff val="40000"/>
                  </a:schemeClr>
                </a:solidFill>
              </a:rPr>
              <a:t>بهره مندی از یک متخصص مراقبت از زخم و پوست جهت دستیابی به تبعیت حداکثری و مراقبت اصولی از پوست ضروری است . والدین کودک دارای استومی ممکن است پس از ترخیص کودک به یک مرکز مراقبت سر پایی جهت دریافت حمایت ،دلگرمی و دستورالعمل های اضافی در مورد مراقبت از پوست واستوما ارجاع داده شوند .در کل پیش آگهی نوزاد یا کودک دچار هیرشپرونگ مثبت بوده و اکثرا آنها دوره زندگی طبیعی خواهند داشت . در عده کمی ار آنها مشکل بی اختیاری مدفوع ممکن است پایدار باشد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1410245048"/>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smtClean="0">
                <a:solidFill>
                  <a:schemeClr val="accent1">
                    <a:lumMod val="60000"/>
                    <a:lumOff val="40000"/>
                  </a:schemeClr>
                </a:solidFill>
              </a:rPr>
              <a:t>تقریبا در 10در صد از بزرگسالان دچار هیرشپرونگ کودکی مشکلات ناشی ار از اسهال شدید ،5در صد یبوست شدید و 5در صد نشت غیر ارادی وشدید مدفوع گزارش شده است .</a:t>
            </a:r>
            <a:endParaRPr lang="en-US" dirty="0">
              <a:solidFill>
                <a:schemeClr val="accent1">
                  <a:lumMod val="60000"/>
                  <a:lumOff val="40000"/>
                </a:schemeClr>
              </a:solidFill>
            </a:endParaRPr>
          </a:p>
        </p:txBody>
      </p:sp>
    </p:spTree>
    <p:extLst>
      <p:ext uri="{BB962C8B-B14F-4D97-AF65-F5344CB8AC3E}">
        <p14:creationId xmlns:p14="http://schemas.microsoft.com/office/powerpoint/2010/main" val="2280548636"/>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TextBox 4"/>
          <p:cNvSpPr txBox="1"/>
          <p:nvPr/>
        </p:nvSpPr>
        <p:spPr>
          <a:xfrm>
            <a:off x="1066800" y="3657600"/>
            <a:ext cx="3581400" cy="2308324"/>
          </a:xfrm>
          <a:prstGeom prst="rect">
            <a:avLst/>
          </a:prstGeom>
          <a:noFill/>
        </p:spPr>
        <p:txBody>
          <a:bodyPr wrap="square" rtlCol="0">
            <a:spAutoFit/>
          </a:bodyPr>
          <a:lstStyle/>
          <a:p>
            <a:r>
              <a:rPr lang="fa-IR" sz="7200" b="1" dirty="0" smtClean="0">
                <a:solidFill>
                  <a:srgbClr val="002060"/>
                </a:solidFill>
              </a:rPr>
              <a:t>با تشکر از توجهتان </a:t>
            </a:r>
            <a:endParaRPr lang="en-US" sz="4000" b="1" dirty="0">
              <a:solidFill>
                <a:srgbClr val="002060"/>
              </a:solidFill>
            </a:endParaRPr>
          </a:p>
        </p:txBody>
      </p:sp>
    </p:spTree>
    <p:extLst>
      <p:ext uri="{BB962C8B-B14F-4D97-AF65-F5344CB8AC3E}">
        <p14:creationId xmlns:p14="http://schemas.microsoft.com/office/powerpoint/2010/main" val="1827519748"/>
      </p:ext>
    </p:extLst>
  </p:cSld>
  <p:clrMapOvr>
    <a:masterClrMapping/>
  </p:clrMapOvr>
  <p:transition spd="slow">
    <p:cove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128</TotalTime>
  <Words>1482</Words>
  <Application>Microsoft Office PowerPoint</Application>
  <PresentationFormat>On-screen Show (4:3)</PresentationFormat>
  <Paragraphs>61</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Apex</vt:lpstr>
      <vt:lpstr>بنام خدا</vt:lpstr>
      <vt:lpstr>موضوع : هیروشپرونگ(مگاکولون آگانگلیون مادر زادی ) </vt:lpstr>
      <vt:lpstr>PowerPoint Presentation</vt:lpstr>
      <vt:lpstr>پاتوفیزیولوژی</vt:lpstr>
      <vt:lpstr>ادامه...</vt:lpstr>
      <vt:lpstr>تظاهرات بالینی</vt:lpstr>
      <vt:lpstr>ارزشیابی تشخیصی</vt:lpstr>
      <vt:lpstr>ادامه</vt:lpstr>
      <vt:lpstr>تدابیر درمانی </vt:lpstr>
      <vt:lpstr>PowerPoint Presentation</vt:lpstr>
      <vt:lpstr>ادامه..</vt:lpstr>
      <vt:lpstr>علائم بالینی بیماری هیرشپرونگ :</vt:lpstr>
      <vt:lpstr>شیرخوارگی</vt:lpstr>
      <vt:lpstr>کودکی</vt:lpstr>
      <vt:lpstr>تدابیر پرستاری </vt:lpstr>
      <vt:lpstr>PowerPoint Presentation</vt:lpstr>
      <vt:lpstr>PowerPoint Presentation</vt:lpstr>
      <vt:lpstr>PowerPoint Presentation</vt:lpstr>
      <vt:lpstr>ادامه..</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Windows User</cp:lastModifiedBy>
  <cp:revision>17</cp:revision>
  <dcterms:created xsi:type="dcterms:W3CDTF">2016-04-20T18:26:03Z</dcterms:created>
  <dcterms:modified xsi:type="dcterms:W3CDTF">2020-05-02T01:25:06Z</dcterms:modified>
</cp:coreProperties>
</file>