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3"/>
  </p:notesMasterIdLst>
  <p:sldIdLst>
    <p:sldId id="375" r:id="rId2"/>
    <p:sldId id="365" r:id="rId3"/>
    <p:sldId id="366" r:id="rId4"/>
    <p:sldId id="367" r:id="rId5"/>
    <p:sldId id="368" r:id="rId6"/>
    <p:sldId id="369" r:id="rId7"/>
    <p:sldId id="370" r:id="rId8"/>
    <p:sldId id="371" r:id="rId9"/>
    <p:sldId id="373" r:id="rId10"/>
    <p:sldId id="372" r:id="rId11"/>
    <p:sldId id="37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660"/>
  </p:normalViewPr>
  <p:slideViewPr>
    <p:cSldViewPr>
      <p:cViewPr>
        <p:scale>
          <a:sx n="66" d="100"/>
          <a:sy n="66" d="100"/>
        </p:scale>
        <p:origin x="-151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ADD6C-9200-4481-85F0-75D98138FBCD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32BA46-BA6B-49F2-A15D-FF6792E114C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10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26525F7-A74D-41C3-A906-C0BF435CD332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BC159D-188D-43F7-B91E-F5C10C1620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73735702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هیره گال</a:t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(Itch mite)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کشف هیره خارش در سال 1687</a:t>
            </a:r>
          </a:p>
          <a:p>
            <a:pPr algn="r" rtl="1"/>
            <a:r>
              <a:rPr lang="fa-IR" sz="2000" dirty="0" smtClean="0"/>
              <a:t>گال( جرب- </a:t>
            </a:r>
            <a:r>
              <a:rPr lang="en-US" sz="2000" dirty="0" err="1" smtClean="0"/>
              <a:t>Scabeis</a:t>
            </a:r>
            <a:r>
              <a:rPr lang="fa-IR" sz="2000" dirty="0" smtClean="0"/>
              <a:t>) نخستین بیماری انسانی با علت مشخص</a:t>
            </a:r>
          </a:p>
          <a:p>
            <a:pPr algn="r" rtl="1"/>
            <a:r>
              <a:rPr lang="fa-IR" sz="2000" dirty="0" smtClean="0"/>
              <a:t>هیره خارش یا : </a:t>
            </a:r>
            <a:r>
              <a:rPr lang="en-US" sz="2000" i="1" dirty="0" err="1" smtClean="0">
                <a:solidFill>
                  <a:srgbClr val="FF0000"/>
                </a:solidFill>
              </a:rPr>
              <a:t>Sarcoptes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</a:rPr>
              <a:t>scabeie</a:t>
            </a:r>
            <a:r>
              <a:rPr lang="en-US" sz="2000" i="1" dirty="0" smtClean="0">
                <a:solidFill>
                  <a:srgbClr val="FF0000"/>
                </a:solidFill>
              </a:rPr>
              <a:t>, </a:t>
            </a:r>
            <a:r>
              <a:rPr lang="en-US" sz="2000" i="1" dirty="0" err="1" smtClean="0">
                <a:solidFill>
                  <a:srgbClr val="FF0000"/>
                </a:solidFill>
              </a:rPr>
              <a:t>Acarus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</a:rPr>
              <a:t>scabeie</a:t>
            </a:r>
            <a:r>
              <a:rPr lang="en-US" sz="2000" i="1" dirty="0" smtClean="0">
                <a:solidFill>
                  <a:srgbClr val="FF0000"/>
                </a:solidFill>
              </a:rPr>
              <a:t> </a:t>
            </a:r>
            <a:endParaRPr lang="fa-IR" sz="2000" i="1" dirty="0" smtClean="0">
              <a:solidFill>
                <a:srgbClr val="FF0000"/>
              </a:solidFill>
            </a:endParaRPr>
          </a:p>
          <a:p>
            <a:pPr algn="r" rtl="1"/>
            <a:r>
              <a:rPr lang="en-US" sz="2000" i="1" dirty="0" smtClean="0">
                <a:solidFill>
                  <a:srgbClr val="FF0000"/>
                </a:solidFill>
              </a:rPr>
              <a:t>  </a:t>
            </a:r>
            <a:r>
              <a:rPr lang="fa-IR" sz="2000" dirty="0" smtClean="0"/>
              <a:t>همانند کنه، بسیار کوچک، کروی شکل</a:t>
            </a:r>
          </a:p>
          <a:p>
            <a:pPr algn="r" rtl="1"/>
            <a:r>
              <a:rPr lang="fa-IR" sz="2000" dirty="0" smtClean="0"/>
              <a:t>نوع ماده: ایجاد نقب هایی در پوست، تخم ریزی، مسبب ایجاد بیماری خارش یا اسکابئی</a:t>
            </a:r>
          </a:p>
          <a:p>
            <a:pPr algn="r" rtl="1"/>
            <a:r>
              <a:rPr lang="fa-IR" sz="2000" dirty="0" smtClean="0"/>
              <a:t>بدن به شکل لاکپشت، در بالا گرد و در زیر پهن</a:t>
            </a:r>
          </a:p>
          <a:p>
            <a:pPr algn="r" rtl="1"/>
            <a:r>
              <a:rPr lang="fa-IR" sz="2000" dirty="0" smtClean="0"/>
              <a:t>عدم تشخیص حدود سر، سینه و شکم</a:t>
            </a:r>
          </a:p>
          <a:p>
            <a:pPr algn="r" rtl="1"/>
            <a:r>
              <a:rPr lang="fa-IR" sz="2000" dirty="0" smtClean="0"/>
              <a:t>سطح بدن چین خورده، پوشیده از موهایی زبر و کوتاه</a:t>
            </a:r>
          </a:p>
          <a:p>
            <a:pPr algn="r" rtl="1"/>
            <a:r>
              <a:rPr lang="fa-IR" sz="2000" dirty="0" smtClean="0"/>
              <a:t>دارای 2 جفت پا در جلو: ختم شده به برجستگی هایی لوله ای: به عنوان دستگاه مکنده</a:t>
            </a:r>
          </a:p>
          <a:p>
            <a:pPr algn="r" rtl="1"/>
            <a:r>
              <a:rPr lang="fa-IR" sz="2000" dirty="0" smtClean="0"/>
              <a:t>دارای 2 جفت پا در عقب: ختم شده به موهای زبر و بلند</a:t>
            </a:r>
          </a:p>
        </p:txBody>
      </p:sp>
      <p:pic>
        <p:nvPicPr>
          <p:cNvPr id="4" name="Picture 3" descr="گال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447800"/>
            <a:ext cx="2080260" cy="1409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Life cycle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دارای 4 مرحله: تخم، لارو، شفیره و بالغ</a:t>
            </a:r>
          </a:p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تخم: </a:t>
            </a:r>
            <a:r>
              <a:rPr lang="fa-IR" sz="2000" dirty="0" smtClean="0"/>
              <a:t>هیره ماده، ایجاد زخم: تخم ریزی در لایه های شاخی پوست</a:t>
            </a:r>
          </a:p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لارو: </a:t>
            </a:r>
            <a:r>
              <a:rPr lang="fa-IR" sz="2000" dirty="0" smtClean="0"/>
              <a:t>دارای 3 جفت پا، ترک نقب و حرکت به سطح پوست: سوراخ کردن فولیکول مو: تشکیل وزیکول</a:t>
            </a:r>
          </a:p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شفیره</a:t>
            </a:r>
          </a:p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هیره بالغ </a:t>
            </a:r>
            <a:endParaRPr lang="en-US" sz="2000" dirty="0">
              <a:solidFill>
                <a:srgbClr val="C00000"/>
              </a:solidFill>
            </a:endParaRPr>
          </a:p>
        </p:txBody>
      </p:sp>
      <p:pic>
        <p:nvPicPr>
          <p:cNvPr id="4" name="Picture 3" descr="itch m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2667000"/>
            <a:ext cx="4937760" cy="3901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روش انتشار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تماس نزدیک</a:t>
            </a:r>
          </a:p>
          <a:p>
            <a:pPr algn="r" rtl="1"/>
            <a:r>
              <a:rPr lang="fa-IR" sz="2000" dirty="0" smtClean="0"/>
              <a:t>لباس های الوده</a:t>
            </a:r>
            <a:endParaRPr lang="en-US" sz="2000" dirty="0"/>
          </a:p>
        </p:txBody>
      </p:sp>
      <p:pic>
        <p:nvPicPr>
          <p:cNvPr id="4" name="Picture 3" descr="گال پوست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2743200"/>
            <a:ext cx="3931920" cy="2960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محل ضایعات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دست</a:t>
            </a:r>
          </a:p>
          <a:p>
            <a:pPr algn="r" rtl="1"/>
            <a:r>
              <a:rPr lang="fa-IR" sz="2000" dirty="0" smtClean="0"/>
              <a:t>مچ دست</a:t>
            </a:r>
          </a:p>
          <a:p>
            <a:pPr algn="r" rtl="1"/>
            <a:r>
              <a:rPr lang="fa-IR" sz="2000" dirty="0" smtClean="0"/>
              <a:t>سطوح بازشونده آرنج</a:t>
            </a:r>
          </a:p>
          <a:p>
            <a:pPr algn="r" rtl="1"/>
            <a:r>
              <a:rPr lang="fa-IR" sz="2000" dirty="0" smtClean="0"/>
              <a:t>زیر بغل، بخش پایینی شکم، زانو، پا، کف دستهای کودکان</a:t>
            </a:r>
          </a:p>
          <a:p>
            <a:pPr algn="r" rtl="1"/>
            <a:r>
              <a:rPr lang="fa-IR" sz="2000" dirty="0" smtClean="0"/>
              <a:t>زنان: پستان</a:t>
            </a:r>
          </a:p>
          <a:p>
            <a:pPr algn="r" rtl="1"/>
            <a:r>
              <a:rPr lang="fa-IR" sz="2000" dirty="0" smtClean="0"/>
              <a:t>مردان: ناحیه تناسلی</a:t>
            </a:r>
          </a:p>
          <a:p>
            <a:pPr algn="r" rtl="1"/>
            <a:endParaRPr lang="en-US" sz="2000" dirty="0"/>
          </a:p>
        </p:txBody>
      </p:sp>
      <p:pic>
        <p:nvPicPr>
          <p:cNvPr id="4" name="Picture 3" descr="intro-scabi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4038600"/>
            <a:ext cx="3657600" cy="24396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cabies-what-is-causes-s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0" y="3886200"/>
            <a:ext cx="2590800" cy="2590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تشخیص گال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شکایت از خارش شدید در شب</a:t>
            </a:r>
          </a:p>
          <a:p>
            <a:pPr algn="r" rtl="1"/>
            <a:r>
              <a:rPr lang="fa-IR" sz="2000" dirty="0" smtClean="0"/>
              <a:t>کشف ضایعات فولیکول مو</a:t>
            </a:r>
          </a:p>
          <a:p>
            <a:pPr algn="r" rtl="1"/>
            <a:r>
              <a:rPr lang="fa-IR" sz="2000" dirty="0" smtClean="0"/>
              <a:t>عفونت</a:t>
            </a:r>
          </a:p>
          <a:p>
            <a:pPr algn="r" rtl="1"/>
            <a:r>
              <a:rPr lang="fa-IR" sz="2000" dirty="0" smtClean="0"/>
              <a:t>مشاهده انگل در پوسته های پوست توسط ذره بین</a:t>
            </a:r>
            <a:endParaRPr lang="en-US" sz="2000" dirty="0"/>
          </a:p>
        </p:txBody>
      </p:sp>
      <p:pic>
        <p:nvPicPr>
          <p:cNvPr id="4" name="Picture 3" descr="اسکائببی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3657600"/>
            <a:ext cx="4572004" cy="2560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مبارزه با گال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بنزیل بنزوات</a:t>
            </a:r>
          </a:p>
          <a:p>
            <a:pPr algn="r" rtl="1"/>
            <a:r>
              <a:rPr lang="en-US" sz="2000" dirty="0" smtClean="0"/>
              <a:t>HCH, </a:t>
            </a:r>
            <a:r>
              <a:rPr lang="en-US" sz="2000" dirty="0" err="1" smtClean="0"/>
              <a:t>Lindane</a:t>
            </a:r>
            <a:r>
              <a:rPr lang="fa-IR" sz="2000" dirty="0" smtClean="0"/>
              <a:t> </a:t>
            </a:r>
          </a:p>
          <a:p>
            <a:pPr algn="r" rtl="1"/>
            <a:r>
              <a:rPr lang="en-US" sz="2000" dirty="0" err="1" smtClean="0"/>
              <a:t>Tetmosol</a:t>
            </a:r>
            <a:endParaRPr lang="en-US" sz="2000" dirty="0" smtClean="0"/>
          </a:p>
          <a:p>
            <a:pPr algn="r" rtl="1"/>
            <a:r>
              <a:rPr lang="fa-IR" sz="2000" dirty="0" smtClean="0"/>
              <a:t>پماد گوگرد</a:t>
            </a:r>
            <a:endParaRPr lang="en-US" sz="2000" dirty="0"/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سیکلوپس</a:t>
            </a:r>
            <a:br>
              <a:rPr lang="fa-IR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(Cyclops)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کک های آبی</a:t>
            </a:r>
          </a:p>
          <a:p>
            <a:pPr algn="r" rtl="1"/>
            <a:r>
              <a:rPr lang="fa-IR" sz="2000" dirty="0" smtClean="0"/>
              <a:t>از خانواده خرچنگها</a:t>
            </a:r>
            <a:r>
              <a:rPr lang="en-US" sz="2000" dirty="0" smtClean="0"/>
              <a:t>(</a:t>
            </a:r>
            <a:r>
              <a:rPr lang="en-US" sz="2000" dirty="0" err="1" smtClean="0"/>
              <a:t>Crustaceae</a:t>
            </a:r>
            <a:r>
              <a:rPr lang="en-US" sz="2000" dirty="0" smtClean="0"/>
              <a:t>)</a:t>
            </a:r>
            <a:r>
              <a:rPr lang="fa-IR" sz="2000" dirty="0" smtClean="0"/>
              <a:t> </a:t>
            </a:r>
          </a:p>
          <a:p>
            <a:pPr algn="r" rtl="1"/>
            <a:r>
              <a:rPr lang="fa-IR" sz="2000" dirty="0" smtClean="0"/>
              <a:t>ساکن آب های شیرین مانده و راکد</a:t>
            </a:r>
          </a:p>
          <a:p>
            <a:pPr algn="r" rtl="1"/>
            <a:r>
              <a:rPr lang="fa-IR" sz="2000" dirty="0" smtClean="0"/>
              <a:t>بندپایی ظریف </a:t>
            </a:r>
          </a:p>
          <a:p>
            <a:pPr algn="r" rtl="1"/>
            <a:r>
              <a:rPr lang="fa-IR" sz="2000" dirty="0" smtClean="0"/>
              <a:t>بدن به شکل گلابی و غیر شفاف، دارای دنبالچه ای چند شاخه</a:t>
            </a:r>
          </a:p>
          <a:p>
            <a:pPr algn="r" rtl="1"/>
            <a:r>
              <a:rPr lang="fa-IR" sz="2000" dirty="0" smtClean="0"/>
              <a:t>شنا بصورت حرکات جهشی مخصوص </a:t>
            </a:r>
            <a:endParaRPr lang="en-US" sz="2000" dirty="0"/>
          </a:p>
        </p:txBody>
      </p:sp>
      <p:pic>
        <p:nvPicPr>
          <p:cNvPr id="5" name="Picture 4" descr="cyclop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3733800"/>
            <a:ext cx="4114800" cy="29653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yclop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120" y="609600"/>
            <a:ext cx="7406640" cy="55549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اهمیت از نظر بهداشتی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/>
              <a:t>میزبان واسطه کرم پیوک</a:t>
            </a:r>
            <a:r>
              <a:rPr lang="en-US" sz="2000" dirty="0" smtClean="0"/>
              <a:t>(</a:t>
            </a:r>
            <a:r>
              <a:rPr lang="en-US" sz="2000" dirty="0" err="1" smtClean="0"/>
              <a:t>Dracontiasis</a:t>
            </a:r>
            <a:r>
              <a:rPr lang="en-US" sz="2000" dirty="0" smtClean="0"/>
              <a:t>)</a:t>
            </a:r>
            <a:r>
              <a:rPr lang="fa-IR" sz="2000" smtClean="0"/>
              <a:t> </a:t>
            </a:r>
            <a:endParaRPr lang="en-US" sz="2000"/>
          </a:p>
        </p:txBody>
      </p:sp>
      <p:pic>
        <p:nvPicPr>
          <p:cNvPr id="4" name="Picture 3" descr="Dracontiasi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3657600"/>
            <a:ext cx="4131540" cy="265176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</a:rPr>
              <a:t>مبارزه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فیزیکی</a:t>
            </a:r>
          </a:p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شیمیایی:</a:t>
            </a:r>
            <a:r>
              <a:rPr lang="fa-IR" sz="2000" dirty="0" smtClean="0"/>
              <a:t> کلرزنی، آهک، آبیت</a:t>
            </a:r>
          </a:p>
          <a:p>
            <a:pPr algn="r" rtl="1"/>
            <a:r>
              <a:rPr lang="fa-IR" sz="2000" dirty="0" smtClean="0">
                <a:solidFill>
                  <a:srgbClr val="C00000"/>
                </a:solidFill>
              </a:rPr>
              <a:t>زیست شناختی</a:t>
            </a:r>
            <a:endParaRPr lang="en-US" sz="2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3995</TotalTime>
  <Words>300</Words>
  <Application>Microsoft Office PowerPoint</Application>
  <PresentationFormat>On-screen Show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بنام خدا</vt:lpstr>
      <vt:lpstr>هیره گال (Itch mite)</vt:lpstr>
      <vt:lpstr>Life cycle</vt:lpstr>
      <vt:lpstr>روش انتشار</vt:lpstr>
      <vt:lpstr>محل ضایعات</vt:lpstr>
      <vt:lpstr>تشخیص گال</vt:lpstr>
      <vt:lpstr>مبارزه با گال</vt:lpstr>
      <vt:lpstr>سیکلوپس (Cyclops)</vt:lpstr>
      <vt:lpstr>PowerPoint Presentation</vt:lpstr>
      <vt:lpstr>اهمیت از نظر بهداشتی</vt:lpstr>
      <vt:lpstr>مبارزه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</dc:title>
  <dc:creator>Windows User</dc:creator>
  <cp:lastModifiedBy>Windows User</cp:lastModifiedBy>
  <cp:revision>380</cp:revision>
  <dcterms:created xsi:type="dcterms:W3CDTF">2018-01-24T09:11:39Z</dcterms:created>
  <dcterms:modified xsi:type="dcterms:W3CDTF">2020-04-27T22:36:16Z</dcterms:modified>
</cp:coreProperties>
</file>