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56" r:id="rId3"/>
    <p:sldId id="257" r:id="rId4"/>
    <p:sldId id="258" r:id="rId5"/>
    <p:sldId id="281" r:id="rId6"/>
    <p:sldId id="280" r:id="rId7"/>
    <p:sldId id="282" r:id="rId8"/>
    <p:sldId id="259" r:id="rId9"/>
    <p:sldId id="260" r:id="rId10"/>
    <p:sldId id="277" r:id="rId11"/>
    <p:sldId id="261" r:id="rId12"/>
    <p:sldId id="267" r:id="rId13"/>
    <p:sldId id="266" r:id="rId14"/>
    <p:sldId id="268" r:id="rId15"/>
    <p:sldId id="262" r:id="rId16"/>
    <p:sldId id="270" r:id="rId17"/>
    <p:sldId id="263" r:id="rId18"/>
    <p:sldId id="272" r:id="rId19"/>
    <p:sldId id="264" r:id="rId20"/>
    <p:sldId id="278" r:id="rId21"/>
    <p:sldId id="274" r:id="rId22"/>
    <p:sldId id="275" r:id="rId23"/>
    <p:sldId id="265"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4" d="100"/>
          <a:sy n="74" d="100"/>
        </p:scale>
        <p:origin x="-54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5A65F16-D168-4C18-826A-328B6D3FE1A1}"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554642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A65F16-D168-4C18-826A-328B6D3FE1A1}"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849131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5A65F16-D168-4C18-826A-328B6D3FE1A1}"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589360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176281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5A65F16-D168-4C18-826A-328B6D3FE1A1}" type="datetimeFigureOut">
              <a:rPr lang="en-US" smtClean="0"/>
              <a:pPr/>
              <a:t>4/26/2020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3278689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5A65F16-D168-4C18-826A-328B6D3FE1A1}" type="datetimeFigureOut">
              <a:rPr lang="en-US" smtClean="0"/>
              <a:pPr/>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264184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15A65F16-D168-4C18-826A-328B6D3FE1A1}" type="datetimeFigureOut">
              <a:rPr lang="en-US" smtClean="0"/>
              <a:pPr/>
              <a:t>4/26/2020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63288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260671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296637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2610986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205965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B5B276AE-6AB4-427C-B80B-45C7D212D9F4}" type="slidenum">
              <a:rPr lang="en-US" smtClean="0"/>
              <a:pPr/>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177000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A65F16-D168-4C18-826A-328B6D3FE1A1}" type="datetimeFigureOut">
              <a:rPr lang="en-US" smtClean="0"/>
              <a:pPr/>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1395764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15A65F16-D168-4C18-826A-328B6D3FE1A1}" type="datetimeFigureOut">
              <a:rPr lang="en-US" smtClean="0"/>
              <a:pPr/>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34288190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15A65F16-D168-4C18-826A-328B6D3FE1A1}" type="datetimeFigureOut">
              <a:rPr lang="en-US" smtClean="0"/>
              <a:pPr/>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30713976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A65F16-D168-4C18-826A-328B6D3FE1A1}" type="datetimeFigureOut">
              <a:rPr lang="en-US" smtClean="0"/>
              <a:pPr/>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B276AE-6AB4-427C-B80B-45C7D212D9F4}" type="slidenum">
              <a:rPr lang="en-US" smtClean="0"/>
              <a:pPr/>
              <a:t>‹#›</a:t>
            </a:fld>
            <a:endParaRPr lang="en-US"/>
          </a:p>
        </p:txBody>
      </p:sp>
    </p:spTree>
    <p:extLst>
      <p:ext uri="{BB962C8B-B14F-4D97-AF65-F5344CB8AC3E}">
        <p14:creationId xmlns:p14="http://schemas.microsoft.com/office/powerpoint/2010/main" val="4176323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15A65F16-D168-4C18-826A-328B6D3FE1A1}" type="datetimeFigureOut">
              <a:rPr lang="en-US" smtClean="0"/>
              <a:pPr/>
              <a:t>4/26/2020</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B5B276AE-6AB4-427C-B80B-45C7D212D9F4}" type="slidenum">
              <a:rPr lang="en-US" smtClean="0"/>
              <a:pPr/>
              <a:t>‹#›</a:t>
            </a:fld>
            <a:endParaRPr lang="en-US"/>
          </a:p>
        </p:txBody>
      </p:sp>
    </p:spTree>
    <p:extLst>
      <p:ext uri="{BB962C8B-B14F-4D97-AF65-F5344CB8AC3E}">
        <p14:creationId xmlns:p14="http://schemas.microsoft.com/office/powerpoint/2010/main" val="878073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cstate="print">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5A65F16-D168-4C18-826A-328B6D3FE1A1}" type="datetimeFigureOut">
              <a:rPr lang="en-US" smtClean="0"/>
              <a:pPr/>
              <a:t>4/26/2020</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B5B276AE-6AB4-427C-B80B-45C7D212D9F4}" type="slidenum">
              <a:rPr lang="en-US" smtClean="0"/>
              <a:pPr/>
              <a:t>‹#›</a:t>
            </a:fld>
            <a:endParaRPr lang="en-US"/>
          </a:p>
        </p:txBody>
      </p:sp>
    </p:spTree>
    <p:extLst>
      <p:ext uri="{BB962C8B-B14F-4D97-AF65-F5344CB8AC3E}">
        <p14:creationId xmlns:p14="http://schemas.microsoft.com/office/powerpoint/2010/main" val="290547344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tebyan.net/newindex.aspx?pid=233988"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819459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اختلالات گوارش </a:t>
            </a:r>
            <a:endParaRPr lang="en-US" dirty="0"/>
          </a:p>
        </p:txBody>
      </p:sp>
      <p:sp>
        <p:nvSpPr>
          <p:cNvPr id="3" name="Subtitle 2"/>
          <p:cNvSpPr>
            <a:spLocks noGrp="1"/>
          </p:cNvSpPr>
          <p:nvPr>
            <p:ph type="subTitle" idx="1"/>
          </p:nvPr>
        </p:nvSpPr>
        <p:spPr/>
        <p:txBody>
          <a:bodyPr>
            <a:normAutofit/>
          </a:bodyPr>
          <a:lstStyle/>
          <a:p>
            <a:r>
              <a:rPr lang="fa-IR" sz="4000" dirty="0" smtClean="0">
                <a:solidFill>
                  <a:srgbClr val="FFFF00"/>
                </a:solidFill>
              </a:rPr>
              <a:t>جلسه 5</a:t>
            </a:r>
            <a:endParaRPr lang="en-US" sz="4000" dirty="0">
              <a:solidFill>
                <a:srgbClr val="FFFF00"/>
              </a:solidFill>
            </a:endParaRPr>
          </a:p>
        </p:txBody>
      </p:sp>
    </p:spTree>
    <p:extLst>
      <p:ext uri="{BB962C8B-B14F-4D97-AF65-F5344CB8AC3E}">
        <p14:creationId xmlns:p14="http://schemas.microsoft.com/office/powerpoint/2010/main" val="382441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1"/>
            <a:ext cx="11062500" cy="697832"/>
          </a:xfrm>
        </p:spPr>
        <p:txBody>
          <a:bodyPr/>
          <a:lstStyle/>
          <a:p>
            <a:pPr algn="r" rtl="1"/>
            <a:r>
              <a:rPr lang="fa-IR" dirty="0" smtClean="0">
                <a:solidFill>
                  <a:srgbClr val="FFFF00"/>
                </a:solidFill>
              </a:rPr>
              <a:t>اسهال </a:t>
            </a:r>
            <a:endParaRPr lang="en-US" dirty="0">
              <a:solidFill>
                <a:srgbClr val="FFFF00"/>
              </a:solidFill>
            </a:endParaRPr>
          </a:p>
        </p:txBody>
      </p:sp>
      <p:sp>
        <p:nvSpPr>
          <p:cNvPr id="3" name="Content Placeholder 2"/>
          <p:cNvSpPr>
            <a:spLocks noGrp="1"/>
          </p:cNvSpPr>
          <p:nvPr>
            <p:ph idx="1"/>
          </p:nvPr>
        </p:nvSpPr>
        <p:spPr>
          <a:xfrm>
            <a:off x="0" y="697833"/>
            <a:ext cx="12191999" cy="6015788"/>
          </a:xfrm>
        </p:spPr>
        <p:txBody>
          <a:bodyPr>
            <a:normAutofit/>
          </a:bodyPr>
          <a:lstStyle/>
          <a:p>
            <a:pPr algn="r" rtl="1"/>
            <a:r>
              <a:rPr lang="fa-IR" sz="2500" dirty="0" smtClean="0"/>
              <a:t>یکی از علل مرگ و میر کودکان زیر 5 سال در سراسر دنیا است به دو صورت اسهال حاد ( عوامل ویروسی ،باکتریال و انگلی )اسهال مزمن (سندرم های سوء جذب ،بیماری های انتهایی روده ها ، حساسیت غذایی )</a:t>
            </a:r>
          </a:p>
          <a:p>
            <a:pPr algn="r" rtl="1"/>
            <a:r>
              <a:rPr lang="fa-IR" sz="2500" dirty="0" smtClean="0"/>
              <a:t>افزایش تعداد دفع و میزان آب موجود در مدفوع را می توان تعریف اسهال نامید </a:t>
            </a:r>
          </a:p>
          <a:p>
            <a:pPr algn="r" rtl="1"/>
            <a:r>
              <a:rPr lang="fa-IR" sz="2500" dirty="0" smtClean="0">
                <a:solidFill>
                  <a:srgbClr val="FFFF00"/>
                </a:solidFill>
              </a:rPr>
              <a:t>پاتوفیزیولوژی</a:t>
            </a:r>
            <a:r>
              <a:rPr lang="fa-IR" sz="2500" dirty="0" smtClean="0"/>
              <a:t> </a:t>
            </a:r>
          </a:p>
          <a:p>
            <a:pPr algn="r" rtl="1"/>
            <a:r>
              <a:rPr lang="fa-IR" sz="2500" dirty="0" smtClean="0"/>
              <a:t>انتقال غیر طبیعی آب و الکترولیت ها از خلال روده ها باعث بروز اسهال می شود مخاط روده شیرخوارن نسبت به کودکان بزرگتر نفوذ پذیر تر است – </a:t>
            </a:r>
          </a:p>
          <a:p>
            <a:pPr algn="r" rtl="1"/>
            <a:r>
              <a:rPr lang="fa-IR" sz="2500" dirty="0" smtClean="0">
                <a:solidFill>
                  <a:srgbClr val="FFFF00"/>
                </a:solidFill>
              </a:rPr>
              <a:t>اسهال ترشحی </a:t>
            </a:r>
            <a:r>
              <a:rPr lang="fa-IR" sz="2500" dirty="0" smtClean="0"/>
              <a:t>نتیجه انتروتوکسین های باکتری ها باعث تحریک ترشح مایعات و الکترولیت ها از سلول های غاری لایه مخاطی ( سلول های ترشحی اصلی روده کوچک ) در نتیجه این فرایند سطح روده کوچک کاهش می یابد و ظرفیت جذب آب و الکترولیت کمتر می شود </a:t>
            </a:r>
          </a:p>
          <a:p>
            <a:pPr algn="r" rtl="1"/>
            <a:r>
              <a:rPr lang="fa-IR" sz="2500" dirty="0" smtClean="0">
                <a:solidFill>
                  <a:srgbClr val="FFFF00"/>
                </a:solidFill>
              </a:rPr>
              <a:t>اسهال اسموتیک </a:t>
            </a:r>
            <a:r>
              <a:rPr lang="fa-IR" sz="2500" dirty="0" smtClean="0"/>
              <a:t>در نتیجه عدم تحمل لاکتوز ، زیرا روده کوچک قادر به جذب مواد غذایی و الکترولیت ها نمی باشد </a:t>
            </a:r>
            <a:endParaRPr lang="en-US" sz="2500" dirty="0" smtClean="0"/>
          </a:p>
          <a:p>
            <a:pPr algn="r" rtl="1"/>
            <a:r>
              <a:rPr lang="fa-IR" sz="2500" dirty="0" smtClean="0"/>
              <a:t> التهاب لایه مخاطی و زیرمخاطی ایئلوم و کولون در اثر عوامل عفونی سبب بروز </a:t>
            </a:r>
            <a:r>
              <a:rPr lang="fa-IR" sz="2500" dirty="0" smtClean="0">
                <a:solidFill>
                  <a:srgbClr val="FFFF00"/>
                </a:solidFill>
              </a:rPr>
              <a:t>دیسانتری</a:t>
            </a:r>
            <a:r>
              <a:rPr lang="fa-IR" sz="2500" dirty="0" smtClean="0"/>
              <a:t> می شود در این اسهال علائمی همچون ادم روده ، خونریزی مخاطی و ارتشاح لکوسیت ها دیده می شود </a:t>
            </a:r>
            <a:endParaRPr lang="en-US" sz="2500" dirty="0"/>
          </a:p>
        </p:txBody>
      </p:sp>
    </p:spTree>
    <p:extLst>
      <p:ext uri="{BB962C8B-B14F-4D97-AF65-F5344CB8AC3E}">
        <p14:creationId xmlns:p14="http://schemas.microsoft.com/office/powerpoint/2010/main" val="965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0317" y="96254"/>
            <a:ext cx="12071684" cy="6761746"/>
          </a:xfrm>
        </p:spPr>
        <p:txBody>
          <a:bodyPr>
            <a:noAutofit/>
          </a:bodyPr>
          <a:lstStyle/>
          <a:p>
            <a:pPr algn="r" rtl="1"/>
            <a:r>
              <a:rPr lang="fa-IR" sz="2500" dirty="0" smtClean="0">
                <a:solidFill>
                  <a:srgbClr val="FFFF00"/>
                </a:solidFill>
              </a:rPr>
              <a:t>اسهال حاد </a:t>
            </a:r>
          </a:p>
          <a:p>
            <a:pPr algn="r" rtl="1"/>
            <a:r>
              <a:rPr lang="fa-IR" sz="2500" dirty="0" smtClean="0"/>
              <a:t>افزایش ناگهانی تعداد دفع و تغییر قوام مدفوع که غالبا به علت عوامل عفونی اتفاق می افتد اسهال حاد می باشد همچنین عفونتهای دستگاه تنفس فوقانی و دستگاه ادراری ممکن است باعث اسهال حاد شونددرمان با انتی بیوتیک</a:t>
            </a:r>
          </a:p>
          <a:p>
            <a:pPr algn="r" rtl="1"/>
            <a:r>
              <a:rPr lang="fa-IR" sz="2500" dirty="0" smtClean="0"/>
              <a:t>دوعارضه اصلی اسهال یعنی دهیدراتاسیون و سوء تغذیه شیرخواران و کودکان را تهدید می کند </a:t>
            </a:r>
          </a:p>
          <a:p>
            <a:pPr algn="r" rtl="1"/>
            <a:r>
              <a:rPr lang="fa-IR" sz="2500" dirty="0" smtClean="0"/>
              <a:t>علل اسهال حاد ( عفونت ها و الودگی ها انگلی ، بیماری ، عللل تغذیه ای ، داروها ، عوامل سمی ، علل عملکردی </a:t>
            </a:r>
          </a:p>
          <a:p>
            <a:pPr algn="r" rtl="1"/>
            <a:r>
              <a:rPr lang="fa-IR" sz="2500" dirty="0" smtClean="0">
                <a:solidFill>
                  <a:srgbClr val="FFFF00"/>
                </a:solidFill>
              </a:rPr>
              <a:t>اتیولوژی : </a:t>
            </a:r>
          </a:p>
          <a:p>
            <a:pPr algn="r" rtl="1"/>
            <a:r>
              <a:rPr lang="fa-IR" sz="2500" dirty="0" smtClean="0"/>
              <a:t>بیشتر عوامل پاتوژن که موجب اسهال می شوند از طریق مدفوعی – دهانی به وسیله آب یا غذای آلوده و یا انتقال فرد به فرد منتقل می گردند شایعترین پاتوژن ایجاد اسهال روتاویروس می باشد – کاهش باکتری های مفید موجود در کولون موجب سوء جذب کربوهیدرات ها و اسهال اسموتیک می گردد </a:t>
            </a:r>
          </a:p>
          <a:p>
            <a:pPr algn="r" rtl="1"/>
            <a:r>
              <a:rPr lang="fa-IR" sz="2500" dirty="0" smtClean="0">
                <a:solidFill>
                  <a:srgbClr val="FFFF00"/>
                </a:solidFill>
              </a:rPr>
              <a:t>تظاهرات بالینی : </a:t>
            </a:r>
          </a:p>
          <a:p>
            <a:pPr marL="0" indent="0" algn="r" rtl="1">
              <a:buNone/>
            </a:pPr>
            <a:r>
              <a:rPr lang="fa-IR" sz="2500" dirty="0" smtClean="0"/>
              <a:t>اختلالات الکترولیتی ،سوء تغذیه ،کاهش دریافت مواد غذایی و مصرف غذاهای کم کالری </a:t>
            </a:r>
          </a:p>
          <a:p>
            <a:pPr marL="0" indent="0" algn="r" rtl="1">
              <a:buNone/>
            </a:pPr>
            <a:r>
              <a:rPr lang="fa-IR" sz="2500" dirty="0" smtClean="0">
                <a:solidFill>
                  <a:srgbClr val="FFFF00"/>
                </a:solidFill>
              </a:rPr>
              <a:t>ارزیابی تشخیصی:</a:t>
            </a:r>
          </a:p>
          <a:p>
            <a:pPr marL="0" indent="0" algn="r" rtl="1">
              <a:buNone/>
            </a:pPr>
            <a:r>
              <a:rPr lang="fa-IR" sz="2500" dirty="0" smtClean="0"/>
              <a:t>تاریخچه ،سوالاتی در زمینه شروع اسهال و طول مدت آن وجود تب ، ویژگی های مدفوع ، مدفوع آبکی حجیم و طغیانی نشان دهنده عدم تحمل کربوهیدرات و مدفوع چرب و بدبو و حجیم نشاد دهنده سوءجذب چربی است</a:t>
            </a:r>
          </a:p>
          <a:p>
            <a:pPr marL="0" indent="0" algn="r" rtl="1">
              <a:buNone/>
            </a:pPr>
            <a:r>
              <a:rPr lang="fa-IR" sz="2500" dirty="0" smtClean="0"/>
              <a:t> و اسهال متعاقب مصرف شیرگاو و میوه ها ناشی از کمبود آنزیم یا عدم تحمل پروتئین  است در بیماری های التهابی روده دفع نوتروفیل و گلبول قرمز در مدفوع داریم در عفونت انگلی مشاهده ائوزینوفیل در مدفوع را داریم </a:t>
            </a:r>
          </a:p>
        </p:txBody>
      </p:sp>
    </p:spTree>
    <p:extLst>
      <p:ext uri="{BB962C8B-B14F-4D97-AF65-F5344CB8AC3E}">
        <p14:creationId xmlns:p14="http://schemas.microsoft.com/office/powerpoint/2010/main" val="1960701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Effect transition="in" filter="fade">
                                      <p:cBhvr>
                                        <p:cTn id="77" dur="1000"/>
                                        <p:tgtEl>
                                          <p:spTgt spid="3">
                                            <p:txEl>
                                              <p:pRg st="10" end="10"/>
                                            </p:txEl>
                                          </p:spTgt>
                                        </p:tgtEl>
                                      </p:cBhvr>
                                    </p:animEffect>
                                    <p:anim calcmode="lin" valueType="num">
                                      <p:cBhvr>
                                        <p:cTn id="7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 y="261256"/>
            <a:ext cx="12192000" cy="6596743"/>
          </a:xfrm>
        </p:spPr>
        <p:txBody>
          <a:bodyPr>
            <a:normAutofit/>
          </a:bodyPr>
          <a:lstStyle/>
          <a:p>
            <a:pPr algn="r" rtl="1"/>
            <a:r>
              <a:rPr lang="fa-IR" sz="3200" dirty="0" smtClean="0">
                <a:solidFill>
                  <a:srgbClr val="FFFF00"/>
                </a:solidFill>
              </a:rPr>
              <a:t>اسهال ترشحی : </a:t>
            </a:r>
          </a:p>
          <a:p>
            <a:pPr algn="r" rtl="1"/>
            <a:r>
              <a:rPr lang="fa-IR" sz="3200" dirty="0" smtClean="0"/>
              <a:t>این نوع اسهال از نظر بالینی با دفع حجم بسیار زیادی از مدفوع آبکی مشخص می‌شود که به ویژه بدون درد است و با نخوردن غذا نیز ادامه می‌یابد. به دلیل اینکه در جذب املاح اختلالی وجود ندارد</a:t>
            </a:r>
          </a:p>
          <a:p>
            <a:pPr algn="r" rtl="1"/>
            <a:endParaRPr lang="fa-IR" sz="3200" dirty="0" smtClean="0"/>
          </a:p>
          <a:p>
            <a:pPr algn="r" rtl="1"/>
            <a:r>
              <a:rPr lang="fa-IR" sz="3200" dirty="0" smtClean="0">
                <a:solidFill>
                  <a:srgbClr val="FFFF00"/>
                </a:solidFill>
              </a:rPr>
              <a:t>اسهال اسموتیک : </a:t>
            </a:r>
          </a:p>
          <a:p>
            <a:pPr algn="r" rtl="1"/>
            <a:r>
              <a:rPr lang="fa-IR" sz="3200" dirty="0" smtClean="0"/>
              <a:t>هنگامی که محلول‌های خورده شده، از نظر اسموتیک فعال و دارای قابلیت جذب اندکی باشند، موجب کشیده شدن مقدار زیادی مایع به داخل مجرای روده و غلبه بر ظرفیت بازجذب کولون می‌شوند. متناسب با مقدار محلول، میزان دفع آب از طریق مدفوع نیز افزایش می‌یابد. اسهال اسموتیک، مشخصاً با نخوردن غذا یا قطع مصرف مواد مضر متوقف می‌شود.</a:t>
            </a:r>
            <a:endParaRPr lang="en-US" sz="3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69816"/>
            <a:ext cx="12030891" cy="6688183"/>
          </a:xfrm>
        </p:spPr>
        <p:txBody>
          <a:bodyPr>
            <a:normAutofit lnSpcReduction="10000"/>
          </a:bodyPr>
          <a:lstStyle/>
          <a:p>
            <a:pPr algn="r"/>
            <a:r>
              <a:rPr lang="en-US" dirty="0" smtClean="0"/>
              <a:t> </a:t>
            </a:r>
            <a:r>
              <a:rPr lang="fa-IR" sz="2800" dirty="0" smtClean="0">
                <a:solidFill>
                  <a:srgbClr val="FFFF00"/>
                </a:solidFill>
              </a:rPr>
              <a:t>اسهال متعاقب انگل </a:t>
            </a:r>
            <a:r>
              <a:rPr lang="fa-IR" sz="2800" dirty="0" smtClean="0"/>
              <a:t>:</a:t>
            </a:r>
            <a:endParaRPr lang="fa-IR" dirty="0" smtClean="0"/>
          </a:p>
          <a:p>
            <a:pPr algn="r"/>
            <a:r>
              <a:rPr lang="fa-IR" dirty="0" smtClean="0"/>
              <a:t>یکی دیگر از قابل توجه ترین علائم انگل در بچه ها، تغییر در دفعات و البته ظاهر مدفوع کودک است. زمانی مواد زائد برای دفع به سمت مخرج در روده ها حرکت می کند، بر سر راه خود کرم ها و تخم های انگل را با خود حمل کرده و دفع می کند. بنابراین این انگل ها در مدفوع دیده می شوند. بنابراین اسهال، مخصوصا </a:t>
            </a:r>
            <a:r>
              <a:rPr lang="fa-IR" dirty="0" smtClean="0">
                <a:hlinkClick r:id="rId2"/>
              </a:rPr>
              <a:t>اسهالی که با خون همراه </a:t>
            </a:r>
          </a:p>
          <a:p>
            <a:pPr algn="r" rtl="1">
              <a:buNone/>
            </a:pPr>
            <a:r>
              <a:rPr lang="fa-IR" dirty="0" smtClean="0">
                <a:hlinkClick r:id="rId2"/>
              </a:rPr>
              <a:t>باشد</a:t>
            </a:r>
            <a:r>
              <a:rPr lang="fa-IR" dirty="0" smtClean="0"/>
              <a:t> نیز علامت شایع از وجود انگل است.</a:t>
            </a:r>
          </a:p>
          <a:p>
            <a:pPr algn="r" rtl="1">
              <a:buNone/>
            </a:pPr>
            <a:endParaRPr lang="fa-IR" dirty="0" smtClean="0"/>
          </a:p>
          <a:p>
            <a:pPr algn="r" rtl="1"/>
            <a:r>
              <a:rPr lang="fa-IR" sz="2800" dirty="0" smtClean="0">
                <a:solidFill>
                  <a:srgbClr val="FFFF00"/>
                </a:solidFill>
              </a:rPr>
              <a:t>اسهال باکتریایی</a:t>
            </a:r>
            <a:r>
              <a:rPr lang="en-US" sz="2800" dirty="0" smtClean="0">
                <a:solidFill>
                  <a:srgbClr val="FFFF00"/>
                </a:solidFill>
              </a:rPr>
              <a:t>Bacterial </a:t>
            </a:r>
            <a:r>
              <a:rPr lang="en-US" sz="2800" dirty="0" err="1" smtClean="0">
                <a:solidFill>
                  <a:srgbClr val="FFFF00"/>
                </a:solidFill>
              </a:rPr>
              <a:t>enterocolitis</a:t>
            </a:r>
            <a:endParaRPr lang="en-US" sz="2800" dirty="0" smtClean="0">
              <a:solidFill>
                <a:srgbClr val="FFFF00"/>
              </a:solidFill>
            </a:endParaRPr>
          </a:p>
          <a:p>
            <a:pPr algn="r"/>
            <a:r>
              <a:rPr lang="fa-IR" dirty="0" smtClean="0"/>
              <a:t>باکتری هایی که باعث اسهال میشوند به علت تهاجم باکتری به روده و کولون ایجاد انتروکولیت می کند(التهاب روده کوچک و کولون) به وسیله علائم التهاب (خون یا چرک در مدفوع و تب) و دردهای شکمی همراه با اسهال مشخص می شوند.شایعترین باکتری شامل شیگلا،سالمونلا هستند. این باکتریها معمولأ به وسیله نوشیدن آب های آلوده و غذاهای </a:t>
            </a:r>
          </a:p>
          <a:p>
            <a:pPr algn="r" rtl="1">
              <a:buNone/>
            </a:pPr>
            <a:r>
              <a:rPr lang="fa-IR" dirty="0" smtClean="0"/>
              <a:t>آلوده مانند سبزیجات،مرغ خانگی،و محصولات لبنی ایجاد می گردد.</a:t>
            </a:r>
          </a:p>
          <a:p>
            <a:pPr algn="r" rtl="1">
              <a:buNone/>
            </a:pPr>
            <a:endParaRPr lang="fa-IR" dirty="0" smtClean="0"/>
          </a:p>
          <a:p>
            <a:pPr algn="r" rtl="1"/>
            <a:r>
              <a:rPr lang="fa-IR" sz="2800" dirty="0" smtClean="0">
                <a:solidFill>
                  <a:srgbClr val="FFFF00"/>
                </a:solidFill>
              </a:rPr>
              <a:t>گاستروانتریت(اسهال) ویروسی</a:t>
            </a:r>
          </a:p>
          <a:p>
            <a:pPr algn="r" rtl="1"/>
            <a:r>
              <a:rPr lang="fa-IR" dirty="0" smtClean="0"/>
              <a:t>گاستروانتریت ویروسی(عفونت ویروسی معده و روده کوچک)، شایعترین علت اسهال حاد در جهان است.علائم گاستروانتریت ویروسی(حالت تهوع،استفراغ،دردهای پیچشی شکمی ،اسهال) به صورت مشخص 48 تا72 ساعت طول می کشد.برخلاف عفونت باکتریایی انتروکولیت(عفونت باکتریایی روده کوچک و کولون)،بیماران با گاسترو انتریت ویروسی خون و عفونت در مدفوع ندارند و یا کم دارند اگر تب در کار نباشد.</a:t>
            </a:r>
          </a:p>
          <a:p>
            <a:pPr algn="r" rtl="1">
              <a:buNone/>
            </a:pPr>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157163"/>
          <a:ext cx="12192001" cy="8166734"/>
        </p:xfrm>
        <a:graphic>
          <a:graphicData uri="http://schemas.openxmlformats.org/drawingml/2006/table">
            <a:tbl>
              <a:tblPr firstRow="1" bandRow="1">
                <a:tableStyleId>{5C22544A-7EE6-4342-B048-85BDC9FD1C3A}</a:tableStyleId>
              </a:tblPr>
              <a:tblGrid>
                <a:gridCol w="3357154"/>
                <a:gridCol w="3461657"/>
                <a:gridCol w="2722758"/>
                <a:gridCol w="2650432"/>
              </a:tblGrid>
              <a:tr h="335042">
                <a:tc>
                  <a:txBody>
                    <a:bodyPr/>
                    <a:lstStyle/>
                    <a:p>
                      <a:pPr algn="r" rtl="1"/>
                      <a:r>
                        <a:rPr lang="fa-IR" dirty="0" smtClean="0"/>
                        <a:t>توضیحات </a:t>
                      </a:r>
                      <a:endParaRPr lang="en-US" dirty="0"/>
                    </a:p>
                  </a:txBody>
                  <a:tcPr/>
                </a:tc>
                <a:tc>
                  <a:txBody>
                    <a:bodyPr/>
                    <a:lstStyle/>
                    <a:p>
                      <a:pPr algn="r" rtl="1"/>
                      <a:r>
                        <a:rPr lang="fa-IR" dirty="0" smtClean="0"/>
                        <a:t>خصویات </a:t>
                      </a:r>
                      <a:endParaRPr lang="en-US" dirty="0"/>
                    </a:p>
                  </a:txBody>
                  <a:tcPr/>
                </a:tc>
                <a:tc>
                  <a:txBody>
                    <a:bodyPr/>
                    <a:lstStyle/>
                    <a:p>
                      <a:pPr algn="r" rtl="1"/>
                      <a:r>
                        <a:rPr lang="fa-IR" dirty="0" smtClean="0"/>
                        <a:t>آسیب شناسی </a:t>
                      </a:r>
                      <a:endParaRPr lang="en-US" dirty="0"/>
                    </a:p>
                  </a:txBody>
                  <a:tcPr/>
                </a:tc>
                <a:tc>
                  <a:txBody>
                    <a:bodyPr/>
                    <a:lstStyle/>
                    <a:p>
                      <a:pPr algn="r" rtl="1"/>
                      <a:r>
                        <a:rPr lang="fa-IR" dirty="0" smtClean="0"/>
                        <a:t>عامل</a:t>
                      </a:r>
                      <a:r>
                        <a:rPr lang="fa-IR" baseline="0" dirty="0" smtClean="0"/>
                        <a:t> پاتوژن</a:t>
                      </a:r>
                      <a:endParaRPr lang="en-US" dirty="0"/>
                    </a:p>
                  </a:txBody>
                  <a:tcPr/>
                </a:tc>
              </a:tr>
              <a:tr h="1340167">
                <a:tc>
                  <a:txBody>
                    <a:bodyPr/>
                    <a:lstStyle/>
                    <a:p>
                      <a:pPr algn="r" rtl="1"/>
                      <a:r>
                        <a:rPr lang="fa-IR" dirty="0" smtClean="0">
                          <a:cs typeface="+mn-cs"/>
                        </a:rPr>
                        <a:t>اوج شیوع در فصل</a:t>
                      </a:r>
                      <a:r>
                        <a:rPr lang="fa-IR" baseline="0" dirty="0" smtClean="0">
                          <a:cs typeface="+mn-cs"/>
                        </a:rPr>
                        <a:t> زمستان است </a:t>
                      </a:r>
                    </a:p>
                    <a:p>
                      <a:pPr algn="r" rtl="1"/>
                      <a:r>
                        <a:rPr lang="fa-IR" baseline="0" dirty="0" smtClean="0">
                          <a:cs typeface="+mn-cs"/>
                        </a:rPr>
                        <a:t>یکی از مهمترین عفونت های بیمارستانی است </a:t>
                      </a:r>
                      <a:endParaRPr lang="en-US" dirty="0">
                        <a:cs typeface="+mn-cs"/>
                      </a:endParaRPr>
                    </a:p>
                  </a:txBody>
                  <a:tcPr/>
                </a:tc>
                <a:tc>
                  <a:txBody>
                    <a:bodyPr/>
                    <a:lstStyle/>
                    <a:p>
                      <a:pPr algn="r" rtl="1"/>
                      <a:r>
                        <a:rPr lang="fa-IR" dirty="0" smtClean="0">
                          <a:cs typeface="+mn-cs"/>
                        </a:rPr>
                        <a:t>تب خفیف تا متوسط و استفراغ پس از</a:t>
                      </a:r>
                      <a:r>
                        <a:rPr lang="fa-IR" baseline="0" dirty="0" smtClean="0">
                          <a:cs typeface="+mn-cs"/>
                        </a:rPr>
                        <a:t> شروع مدفوع آبکی </a:t>
                      </a:r>
                    </a:p>
                    <a:p>
                      <a:pPr algn="r" rtl="1"/>
                      <a:r>
                        <a:rPr lang="fa-IR" baseline="0" dirty="0" smtClean="0">
                          <a:cs typeface="+mn-cs"/>
                        </a:rPr>
                        <a:t>تب و استفراغ بعد از 2 روز بهبود می یابد ولی اسهال به مدت 7-5 روز ادامه می یابد.</a:t>
                      </a:r>
                      <a:endParaRPr lang="en-US" dirty="0">
                        <a:cs typeface="+mn-cs"/>
                      </a:endParaRPr>
                    </a:p>
                  </a:txBody>
                  <a:tcPr/>
                </a:tc>
                <a:tc>
                  <a:txBody>
                    <a:bodyPr/>
                    <a:lstStyle/>
                    <a:p>
                      <a:pPr algn="r" rtl="1"/>
                      <a:r>
                        <a:rPr lang="fa-IR" dirty="0" smtClean="0">
                          <a:cs typeface="+mn-cs"/>
                        </a:rPr>
                        <a:t>تکثیر</a:t>
                      </a:r>
                      <a:r>
                        <a:rPr lang="fa-IR" baseline="0" dirty="0" smtClean="0">
                          <a:cs typeface="+mn-cs"/>
                        </a:rPr>
                        <a:t> ویروس در پرزهای تکامل یافته سلول اپی تلیال روده کوچک </a:t>
                      </a:r>
                      <a:endParaRPr lang="en-US" dirty="0">
                        <a:cs typeface="+mn-cs"/>
                      </a:endParaRPr>
                    </a:p>
                  </a:txBody>
                  <a:tcPr/>
                </a:tc>
                <a:tc>
                  <a:txBody>
                    <a:bodyPr/>
                    <a:lstStyle/>
                    <a:p>
                      <a:pPr algn="r" rtl="1"/>
                      <a:r>
                        <a:rPr lang="fa-IR" u="sng" dirty="0" smtClean="0">
                          <a:solidFill>
                            <a:srgbClr val="FF0000"/>
                          </a:solidFill>
                          <a:cs typeface="+mn-cs"/>
                        </a:rPr>
                        <a:t>عوامل</a:t>
                      </a:r>
                      <a:r>
                        <a:rPr lang="fa-IR" u="sng" baseline="0" dirty="0" smtClean="0">
                          <a:solidFill>
                            <a:srgbClr val="FF0000"/>
                          </a:solidFill>
                          <a:cs typeface="+mn-cs"/>
                        </a:rPr>
                        <a:t> ویروسی </a:t>
                      </a:r>
                    </a:p>
                    <a:p>
                      <a:pPr algn="r" rtl="1"/>
                      <a:r>
                        <a:rPr lang="fa-IR" baseline="0" dirty="0" smtClean="0">
                          <a:cs typeface="+mn-cs"/>
                        </a:rPr>
                        <a:t>( روتا ویروس )</a:t>
                      </a:r>
                    </a:p>
                    <a:p>
                      <a:pPr algn="r" rtl="1"/>
                      <a:r>
                        <a:rPr lang="fa-IR" baseline="0" dirty="0" smtClean="0">
                          <a:cs typeface="+mn-cs"/>
                        </a:rPr>
                        <a:t>دوره کمون :48 ساعت </a:t>
                      </a:r>
                    </a:p>
                    <a:p>
                      <a:pPr algn="r" rtl="1"/>
                      <a:r>
                        <a:rPr lang="fa-IR" baseline="0" dirty="0" smtClean="0">
                          <a:cs typeface="+mn-cs"/>
                        </a:rPr>
                        <a:t>تشخیص : </a:t>
                      </a:r>
                      <a:r>
                        <a:rPr lang="en-US" baseline="0" dirty="0" smtClean="0">
                          <a:cs typeface="+mn-cs"/>
                        </a:rPr>
                        <a:t>EIA</a:t>
                      </a:r>
                      <a:endParaRPr lang="fa-IR" baseline="0" dirty="0" smtClean="0">
                        <a:cs typeface="+mn-cs"/>
                      </a:endParaRPr>
                    </a:p>
                    <a:p>
                      <a:pPr algn="r" rtl="1"/>
                      <a:endParaRPr lang="fa-IR" baseline="0" dirty="0" smtClean="0">
                        <a:cs typeface="+mn-cs"/>
                      </a:endParaRPr>
                    </a:p>
                    <a:p>
                      <a:pPr algn="r" rtl="1"/>
                      <a:endParaRPr lang="en-US" dirty="0">
                        <a:cs typeface="+mn-cs"/>
                      </a:endParaRPr>
                    </a:p>
                  </a:txBody>
                  <a:tcPr/>
                </a:tc>
              </a:tr>
              <a:tr h="1340167">
                <a:tc>
                  <a:txBody>
                    <a:bodyPr/>
                    <a:lstStyle/>
                    <a:p>
                      <a:pPr algn="r" rtl="1"/>
                      <a:r>
                        <a:rPr lang="fa-IR" dirty="0" smtClean="0">
                          <a:cs typeface="+mn-cs"/>
                        </a:rPr>
                        <a:t>اسهال مسافرتی –شیوع در فصل تابستان</a:t>
                      </a:r>
                      <a:r>
                        <a:rPr lang="fa-IR" baseline="0" dirty="0" smtClean="0">
                          <a:cs typeface="+mn-cs"/>
                        </a:rPr>
                        <a:t> و مهد کودک ها – درمان علامتی است مصرف آنتی بیوتیک ممکن است مدت بیماری را طولانی کند . </a:t>
                      </a:r>
                      <a:endParaRPr lang="en-US" dirty="0">
                        <a:cs typeface="+mn-cs"/>
                      </a:endParaRPr>
                    </a:p>
                  </a:txBody>
                  <a:tcPr/>
                </a:tc>
                <a:tc>
                  <a:txBody>
                    <a:bodyPr/>
                    <a:lstStyle/>
                    <a:p>
                      <a:pPr algn="r" rtl="1"/>
                      <a:r>
                        <a:rPr lang="fa-IR" dirty="0" smtClean="0">
                          <a:cs typeface="+mn-cs"/>
                        </a:rPr>
                        <a:t>اسهال</a:t>
                      </a:r>
                      <a:r>
                        <a:rPr lang="fa-IR" baseline="0" dirty="0" smtClean="0">
                          <a:cs typeface="+mn-cs"/>
                        </a:rPr>
                        <a:t> آبکی به مدت 2-1 روز و بعد کرامپ های شدید شکمی است و اسهال خونی </a:t>
                      </a:r>
                      <a:endParaRPr lang="en-US" dirty="0">
                        <a:cs typeface="+mn-cs"/>
                      </a:endParaRPr>
                    </a:p>
                  </a:txBody>
                  <a:tcPr/>
                </a:tc>
                <a:tc>
                  <a:txBody>
                    <a:bodyPr/>
                    <a:lstStyle/>
                    <a:p>
                      <a:pPr algn="r" rtl="1"/>
                      <a:r>
                        <a:rPr lang="fa-IR" dirty="0" smtClean="0">
                          <a:cs typeface="+mn-cs"/>
                        </a:rPr>
                        <a:t>نوع خونریزی دهنده</a:t>
                      </a:r>
                      <a:r>
                        <a:rPr lang="fa-IR" baseline="0" dirty="0" smtClean="0">
                          <a:cs typeface="+mn-cs"/>
                        </a:rPr>
                        <a:t> ای روده است </a:t>
                      </a:r>
                      <a:endParaRPr lang="en-US" dirty="0">
                        <a:cs typeface="+mn-cs"/>
                      </a:endParaRPr>
                    </a:p>
                  </a:txBody>
                  <a:tcPr/>
                </a:tc>
                <a:tc>
                  <a:txBody>
                    <a:bodyPr/>
                    <a:lstStyle/>
                    <a:p>
                      <a:pPr algn="r" rtl="1"/>
                      <a:r>
                        <a:rPr lang="fa-IR" u="sng" dirty="0" smtClean="0">
                          <a:solidFill>
                            <a:srgbClr val="FF0000"/>
                          </a:solidFill>
                          <a:cs typeface="+mn-cs"/>
                        </a:rPr>
                        <a:t>عوامل باکتریال </a:t>
                      </a:r>
                    </a:p>
                    <a:p>
                      <a:pPr algn="r" rtl="1"/>
                      <a:r>
                        <a:rPr lang="fa-IR" dirty="0" smtClean="0">
                          <a:cs typeface="+mn-cs"/>
                        </a:rPr>
                        <a:t>اشیرشیاکولی </a:t>
                      </a:r>
                    </a:p>
                    <a:p>
                      <a:pPr algn="r" rtl="1"/>
                      <a:r>
                        <a:rPr lang="fa-IR" dirty="0" smtClean="0">
                          <a:cs typeface="+mn-cs"/>
                        </a:rPr>
                        <a:t>دوره کمون 4-3</a:t>
                      </a:r>
                      <a:r>
                        <a:rPr lang="fa-IR" baseline="0" dirty="0" smtClean="0">
                          <a:cs typeface="+mn-cs"/>
                        </a:rPr>
                        <a:t> روز </a:t>
                      </a:r>
                    </a:p>
                    <a:p>
                      <a:pPr algn="r" rtl="1"/>
                      <a:r>
                        <a:rPr lang="fa-IR" baseline="0" dirty="0" smtClean="0">
                          <a:cs typeface="+mn-cs"/>
                        </a:rPr>
                        <a:t>تشخیص: وجود خون در مدفوع اما لکویست وجود ندارد یا کمیاب است </a:t>
                      </a:r>
                      <a:endParaRPr lang="en-US" dirty="0">
                        <a:cs typeface="+mn-cs"/>
                      </a:endParaRPr>
                    </a:p>
                  </a:txBody>
                  <a:tcPr/>
                </a:tc>
              </a:tr>
              <a:tr h="1340167">
                <a:tc>
                  <a:txBody>
                    <a:bodyPr/>
                    <a:lstStyle/>
                    <a:p>
                      <a:pPr algn="r" rtl="1"/>
                      <a:r>
                        <a:rPr lang="fa-IR" dirty="0" smtClean="0">
                          <a:cs typeface="+mn-cs"/>
                        </a:rPr>
                        <a:t>ماه های گرم بیشتر است – اپیدمی های ناشی از آلودگیی غذایی شایع</a:t>
                      </a:r>
                      <a:r>
                        <a:rPr lang="fa-IR" baseline="0" dirty="0" smtClean="0">
                          <a:cs typeface="+mn-cs"/>
                        </a:rPr>
                        <a:t> است مصرف گوشت و مرغ نیم پز </a:t>
                      </a:r>
                      <a:endParaRPr lang="en-US" dirty="0">
                        <a:cs typeface="+mn-cs"/>
                      </a:endParaRPr>
                    </a:p>
                  </a:txBody>
                  <a:tcPr/>
                </a:tc>
                <a:tc>
                  <a:txBody>
                    <a:bodyPr/>
                    <a:lstStyle/>
                    <a:p>
                      <a:pPr algn="r" rtl="1"/>
                      <a:r>
                        <a:rPr lang="fa-IR" dirty="0" smtClean="0">
                          <a:cs typeface="+mn-cs"/>
                        </a:rPr>
                        <a:t>تهوع – استفراغ – درد کولیکی شکم – اسهال خونی – تب ( خفیف تا شدید )- سردرد – علایم مغزی – اسهال ممکن است 3-2 هفته</a:t>
                      </a:r>
                      <a:r>
                        <a:rPr lang="fa-IR" baseline="0" dirty="0" smtClean="0">
                          <a:cs typeface="+mn-cs"/>
                        </a:rPr>
                        <a:t>  ادامه داشته باشد </a:t>
                      </a:r>
                      <a:endParaRPr lang="en-US" dirty="0">
                        <a:cs typeface="+mn-cs"/>
                      </a:endParaRPr>
                    </a:p>
                  </a:txBody>
                  <a:tcPr/>
                </a:tc>
                <a:tc>
                  <a:txBody>
                    <a:bodyPr/>
                    <a:lstStyle/>
                    <a:p>
                      <a:pPr algn="r" rtl="1"/>
                      <a:r>
                        <a:rPr lang="fa-IR" dirty="0" smtClean="0">
                          <a:cs typeface="+mn-cs"/>
                        </a:rPr>
                        <a:t>تهاجم به مخاط روده کوچک و کولون </a:t>
                      </a:r>
                      <a:endParaRPr lang="en-US" dirty="0">
                        <a:cs typeface="+mn-cs"/>
                      </a:endParaRPr>
                    </a:p>
                  </a:txBody>
                  <a:tcPr/>
                </a:tc>
                <a:tc>
                  <a:txBody>
                    <a:bodyPr/>
                    <a:lstStyle/>
                    <a:p>
                      <a:pPr algn="r" rtl="1"/>
                      <a:endParaRPr lang="fa-IR" dirty="0" smtClean="0">
                        <a:cs typeface="+mn-cs"/>
                      </a:endParaRPr>
                    </a:p>
                    <a:p>
                      <a:pPr algn="r" rtl="1"/>
                      <a:r>
                        <a:rPr lang="fa-IR" dirty="0" smtClean="0">
                          <a:cs typeface="+mn-cs"/>
                        </a:rPr>
                        <a:t>سالمونلا (گرم منفی)</a:t>
                      </a:r>
                      <a:r>
                        <a:rPr lang="fa-IR" baseline="0" dirty="0" smtClean="0">
                          <a:cs typeface="+mn-cs"/>
                        </a:rPr>
                        <a:t> </a:t>
                      </a:r>
                      <a:endParaRPr lang="en-US" dirty="0">
                        <a:cs typeface="+mn-cs"/>
                      </a:endParaRPr>
                    </a:p>
                  </a:txBody>
                  <a:tcPr/>
                </a:tc>
              </a:tr>
              <a:tr h="1340167">
                <a:tc>
                  <a:txBody>
                    <a:bodyPr/>
                    <a:lstStyle/>
                    <a:p>
                      <a:pPr algn="r" rtl="1"/>
                      <a:r>
                        <a:rPr lang="fa-IR" dirty="0" smtClean="0">
                          <a:cs typeface="+mn-cs"/>
                        </a:rPr>
                        <a:t>مصرف آنتی بیوتیک موجب کاهش دوره بیماری و میزان مرگ و میر می شود بدلیل احتمال مگاکولون سمی از مصرف داروهای ضد اسهال اجتناب می شود </a:t>
                      </a:r>
                      <a:endParaRPr lang="en-US" dirty="0">
                        <a:cs typeface="+mn-cs"/>
                      </a:endParaRPr>
                    </a:p>
                  </a:txBody>
                  <a:tcPr/>
                </a:tc>
                <a:tc>
                  <a:txBody>
                    <a:bodyPr/>
                    <a:lstStyle/>
                    <a:p>
                      <a:pPr algn="r" rtl="1"/>
                      <a:r>
                        <a:rPr lang="fa-IR" dirty="0" smtClean="0">
                          <a:cs typeface="+mn-cs"/>
                        </a:rPr>
                        <a:t>مبتلایان ظاهر</a:t>
                      </a:r>
                      <a:r>
                        <a:rPr lang="fa-IR" baseline="0" dirty="0" smtClean="0">
                          <a:cs typeface="+mn-cs"/>
                        </a:rPr>
                        <a:t> توکسیک دارند با تب و خستگی و بی اشتهایی – کرامپ های شکمی زور پیچ دفع مدفوع </a:t>
                      </a:r>
                    </a:p>
                    <a:p>
                      <a:pPr algn="r" rtl="1"/>
                      <a:r>
                        <a:rPr lang="fa-IR" baseline="0" dirty="0" smtClean="0">
                          <a:cs typeface="+mn-cs"/>
                        </a:rPr>
                        <a:t>علایم طی 10-5 روز فروکش می کند. </a:t>
                      </a:r>
                      <a:endParaRPr lang="en-US" dirty="0">
                        <a:cs typeface="+mn-cs"/>
                      </a:endParaRPr>
                    </a:p>
                  </a:txBody>
                  <a:tcPr/>
                </a:tc>
                <a:tc>
                  <a:txBody>
                    <a:bodyPr/>
                    <a:lstStyle/>
                    <a:p>
                      <a:pPr algn="r" rtl="1"/>
                      <a:r>
                        <a:rPr lang="fa-IR" dirty="0" smtClean="0">
                          <a:cs typeface="+mn-cs"/>
                        </a:rPr>
                        <a:t>تهاجم</a:t>
                      </a:r>
                      <a:r>
                        <a:rPr lang="fa-IR" baseline="0" dirty="0" smtClean="0">
                          <a:cs typeface="+mn-cs"/>
                        </a:rPr>
                        <a:t> به سلول های اپی تلیال روده با زخم سطحی مخاط توام می باشد </a:t>
                      </a:r>
                      <a:endParaRPr lang="en-US" dirty="0">
                        <a:cs typeface="+mn-cs"/>
                      </a:endParaRPr>
                    </a:p>
                  </a:txBody>
                  <a:tcPr/>
                </a:tc>
                <a:tc>
                  <a:txBody>
                    <a:bodyPr/>
                    <a:lstStyle/>
                    <a:p>
                      <a:pPr algn="r" rtl="1"/>
                      <a:r>
                        <a:rPr lang="fa-IR" dirty="0" smtClean="0">
                          <a:cs typeface="+mn-cs"/>
                        </a:rPr>
                        <a:t>شیگلا (گرم</a:t>
                      </a:r>
                      <a:r>
                        <a:rPr lang="fa-IR" baseline="0" dirty="0" smtClean="0">
                          <a:cs typeface="+mn-cs"/>
                        </a:rPr>
                        <a:t> منفی )</a:t>
                      </a:r>
                    </a:p>
                    <a:p>
                      <a:pPr algn="r" rtl="1"/>
                      <a:r>
                        <a:rPr lang="fa-IR" baseline="0" dirty="0" smtClean="0">
                          <a:cs typeface="+mn-cs"/>
                        </a:rPr>
                        <a:t>دوره کمون 7-1 روز </a:t>
                      </a:r>
                    </a:p>
                    <a:p>
                      <a:pPr algn="r" rtl="1"/>
                      <a:r>
                        <a:rPr lang="fa-IR" baseline="0" dirty="0" smtClean="0">
                          <a:cs typeface="+mn-cs"/>
                        </a:rPr>
                        <a:t>تشخیص کشت مدفوع </a:t>
                      </a:r>
                      <a:endParaRPr lang="en-US" dirty="0">
                        <a:cs typeface="+mn-cs"/>
                      </a:endParaRPr>
                    </a:p>
                  </a:txBody>
                  <a:tcPr/>
                </a:tc>
              </a:tr>
              <a:tr h="335042">
                <a:tc>
                  <a:txBody>
                    <a:bodyPr/>
                    <a:lstStyle/>
                    <a:p>
                      <a:pPr algn="r" rtl="1"/>
                      <a:endParaRPr lang="en-US" dirty="0"/>
                    </a:p>
                  </a:txBody>
                  <a:tcPr/>
                </a:tc>
                <a:tc>
                  <a:txBody>
                    <a:bodyPr/>
                    <a:lstStyle/>
                    <a:p>
                      <a:pPr algn="r" rtl="1"/>
                      <a:endParaRPr lang="en-US"/>
                    </a:p>
                  </a:txBody>
                  <a:tcPr/>
                </a:tc>
                <a:tc>
                  <a:txBody>
                    <a:bodyPr/>
                    <a:lstStyle/>
                    <a:p>
                      <a:pPr algn="r" rtl="1"/>
                      <a:endParaRPr lang="en-US"/>
                    </a:p>
                  </a:txBody>
                  <a:tcPr/>
                </a:tc>
                <a:tc>
                  <a:txBody>
                    <a:bodyPr/>
                    <a:lstStyle/>
                    <a:p>
                      <a:pPr algn="r" rtl="1"/>
                      <a:r>
                        <a:rPr lang="fa-IR" u="sng" dirty="0" smtClean="0">
                          <a:solidFill>
                            <a:srgbClr val="FF0000"/>
                          </a:solidFill>
                        </a:rPr>
                        <a:t>عوامل انگلی </a:t>
                      </a:r>
                      <a:endParaRPr lang="en-US" u="sng" dirty="0">
                        <a:solidFill>
                          <a:srgbClr val="FF0000"/>
                        </a:solidFill>
                      </a:endParaRPr>
                    </a:p>
                  </a:txBody>
                  <a:tcPr/>
                </a:tc>
              </a:tr>
              <a:tr h="335042">
                <a:tc>
                  <a:txBody>
                    <a:bodyPr/>
                    <a:lstStyle/>
                    <a:p>
                      <a:pPr algn="r" rtl="1"/>
                      <a:r>
                        <a:rPr lang="fa-IR" dirty="0" smtClean="0"/>
                        <a:t> آب و غذای</a:t>
                      </a:r>
                      <a:r>
                        <a:rPr lang="fa-IR" baseline="0" dirty="0" smtClean="0"/>
                        <a:t> آلوده و زندگی درمکان های شلوغ و غیر بهداشتی </a:t>
                      </a:r>
                      <a:endParaRPr lang="en-US" dirty="0"/>
                    </a:p>
                  </a:txBody>
                  <a:tcPr/>
                </a:tc>
                <a:tc>
                  <a:txBody>
                    <a:bodyPr/>
                    <a:lstStyle/>
                    <a:p>
                      <a:pPr algn="r" rtl="1"/>
                      <a:r>
                        <a:rPr lang="fa-IR" dirty="0" smtClean="0"/>
                        <a:t>خستگی – بی اشتهایی – تب – مدفوع چرب بد</a:t>
                      </a:r>
                      <a:r>
                        <a:rPr lang="fa-IR" baseline="0" dirty="0" smtClean="0"/>
                        <a:t> بو و آبکی – مدفوع حاوی کیست – استفراغ – کاهش وزن </a:t>
                      </a:r>
                      <a:endParaRPr lang="en-US" dirty="0"/>
                    </a:p>
                  </a:txBody>
                  <a:tcPr/>
                </a:tc>
                <a:tc>
                  <a:txBody>
                    <a:bodyPr/>
                    <a:lstStyle/>
                    <a:p>
                      <a:pPr algn="r" rtl="1"/>
                      <a:r>
                        <a:rPr lang="fa-IR" dirty="0" smtClean="0"/>
                        <a:t>تهاجم به ایلئوم</a:t>
                      </a:r>
                      <a:r>
                        <a:rPr lang="fa-IR" baseline="0" dirty="0" smtClean="0"/>
                        <a:t> </a:t>
                      </a:r>
                      <a:endParaRPr lang="en-US" dirty="0"/>
                    </a:p>
                  </a:txBody>
                  <a:tcPr/>
                </a:tc>
                <a:tc>
                  <a:txBody>
                    <a:bodyPr/>
                    <a:lstStyle/>
                    <a:p>
                      <a:pPr algn="r" rtl="1"/>
                      <a:r>
                        <a:rPr lang="fa-IR" dirty="0" smtClean="0"/>
                        <a:t>ژیاردیا </a:t>
                      </a:r>
                    </a:p>
                    <a:p>
                      <a:pPr algn="r" rtl="1"/>
                      <a:r>
                        <a:rPr lang="fa-IR" dirty="0" smtClean="0"/>
                        <a:t>دوره کمون</a:t>
                      </a:r>
                      <a:r>
                        <a:rPr lang="fa-IR" baseline="0" dirty="0" smtClean="0"/>
                        <a:t> 15 روز </a:t>
                      </a:r>
                      <a:endParaRPr lang="en-US" dirty="0"/>
                    </a:p>
                  </a:txBody>
                  <a:tcPr/>
                </a:tc>
              </a:tr>
              <a:tr h="335042">
                <a:tc>
                  <a:txBody>
                    <a:bodyPr/>
                    <a:lstStyle/>
                    <a:p>
                      <a:pPr algn="r" rtl="1"/>
                      <a:endParaRPr lang="en-US" dirty="0"/>
                    </a:p>
                  </a:txBody>
                  <a:tcPr/>
                </a:tc>
                <a:tc>
                  <a:txBody>
                    <a:bodyPr/>
                    <a:lstStyle/>
                    <a:p>
                      <a:pPr algn="r" rtl="1"/>
                      <a:endParaRPr lang="en-US"/>
                    </a:p>
                  </a:txBody>
                  <a:tcPr/>
                </a:tc>
                <a:tc>
                  <a:txBody>
                    <a:bodyPr/>
                    <a:lstStyle/>
                    <a:p>
                      <a:pPr algn="r" rtl="1"/>
                      <a:endParaRPr lang="en-US"/>
                    </a:p>
                  </a:txBody>
                  <a:tcPr/>
                </a:tc>
                <a:tc>
                  <a:txBody>
                    <a:bodyPr/>
                    <a:lstStyle/>
                    <a:p>
                      <a:pPr algn="r" rtl="1"/>
                      <a:endParaRPr lang="en-US"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253" y="156410"/>
            <a:ext cx="11995484" cy="6701589"/>
          </a:xfrm>
        </p:spPr>
        <p:txBody>
          <a:bodyPr>
            <a:normAutofit/>
          </a:bodyPr>
          <a:lstStyle/>
          <a:p>
            <a:pPr algn="r" rtl="1"/>
            <a:r>
              <a:rPr lang="fa-IR" sz="2500" dirty="0" smtClean="0">
                <a:solidFill>
                  <a:srgbClr val="FFFF00"/>
                </a:solidFill>
              </a:rPr>
              <a:t>تدابیر درمانی </a:t>
            </a:r>
          </a:p>
          <a:p>
            <a:pPr algn="r" rtl="1"/>
            <a:r>
              <a:rPr lang="fa-IR" sz="2500" dirty="0" smtClean="0"/>
              <a:t>1- بررسی عدم تعادل مایعات و الکترولیت ها 2- جایگزینی مایعات از دست رفته 3- مایع درمانی نگهدارنده 4- شروع رژیم غذایی معمولی </a:t>
            </a:r>
          </a:p>
          <a:p>
            <a:pPr algn="r" rtl="1"/>
            <a:r>
              <a:rPr lang="fa-IR" sz="2500" dirty="0" smtClean="0">
                <a:solidFill>
                  <a:srgbClr val="FFFF00"/>
                </a:solidFill>
              </a:rPr>
              <a:t>مداخلات پرستاری </a:t>
            </a:r>
          </a:p>
          <a:p>
            <a:pPr algn="r" rtl="1"/>
            <a:r>
              <a:rPr lang="fa-IR" sz="2500" dirty="0" smtClean="0"/>
              <a:t>بررسی وضعیت مایعات بدن ، توزین روزانه ، اندازه گیری جذب و دفع مایعات و وزن مخصوص ادرار – شتشوی صحیح دست ها ، دفع مناسب پوشک آلوده </a:t>
            </a:r>
          </a:p>
          <a:p>
            <a:pPr algn="r" rtl="1"/>
            <a:r>
              <a:rPr lang="fa-IR" sz="2500" dirty="0" smtClean="0">
                <a:solidFill>
                  <a:srgbClr val="FFFF00"/>
                </a:solidFill>
              </a:rPr>
              <a:t>اسهال مزمن </a:t>
            </a:r>
          </a:p>
          <a:p>
            <a:pPr algn="r" rtl="1"/>
            <a:r>
              <a:rPr lang="fa-IR" sz="2500" dirty="0" smtClean="0"/>
              <a:t>اسهالی که بیش از 14 روز طول بکشد علل آن می توان سوءجذب ، بیماری های التهابی روده ، نقص سیستم ایمنی ، عدم تحمل لاکتوز ، درمان نامناسب اسهال حاد </a:t>
            </a:r>
          </a:p>
          <a:p>
            <a:pPr algn="r" rtl="1"/>
            <a:r>
              <a:rPr lang="fa-IR" sz="2500" dirty="0" smtClean="0"/>
              <a:t>اسهال مقاوم دوران شیرخوارگی : بیش از دوهفته طول بکشد و مقاوم به درمان باشد و شایع ترین علت آن اسهال حاد عفونی است </a:t>
            </a:r>
          </a:p>
          <a:p>
            <a:pPr algn="r" rtl="1"/>
            <a:r>
              <a:rPr lang="fa-IR" sz="2500" dirty="0" smtClean="0">
                <a:solidFill>
                  <a:srgbClr val="FFFF00"/>
                </a:solidFill>
              </a:rPr>
              <a:t>استفراغ </a:t>
            </a:r>
          </a:p>
          <a:p>
            <a:pPr algn="r" rtl="1"/>
            <a:r>
              <a:rPr lang="fa-IR" sz="2500" dirty="0" smtClean="0"/>
              <a:t>خروج همراه با فشار محتویات معده از طریق دهان را استفراغ می گویند و معمولا با تهوع و اوغ زدن همراه است برخلاف استفراغ ، رگورژیتاسیون شامل برگشت ساده و بدون واکنش غذا از دهان می باشد </a:t>
            </a:r>
          </a:p>
        </p:txBody>
      </p:sp>
    </p:spTree>
    <p:extLst>
      <p:ext uri="{BB962C8B-B14F-4D97-AF65-F5344CB8AC3E}">
        <p14:creationId xmlns:p14="http://schemas.microsoft.com/office/powerpoint/2010/main" val="59114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7" presetClass="entr" presetSubtype="1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7" presetClass="entr" presetSubtype="10"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091737" cy="6737684"/>
          </a:xfrm>
        </p:spPr>
        <p:txBody>
          <a:bodyPr>
            <a:normAutofit/>
          </a:bodyPr>
          <a:lstStyle/>
          <a:p>
            <a:pPr algn="r" rtl="1"/>
            <a:r>
              <a:rPr lang="fa-IR" sz="2800" dirty="0" smtClean="0">
                <a:solidFill>
                  <a:srgbClr val="FFFF00"/>
                </a:solidFill>
              </a:rPr>
              <a:t>اتیولوژی </a:t>
            </a:r>
          </a:p>
          <a:p>
            <a:pPr algn="r" rtl="1"/>
            <a:r>
              <a:rPr lang="fa-IR" sz="2800" dirty="0" smtClean="0"/>
              <a:t>استفراغ سبز حاوی صفرا و نشان دهنده انسداد روده – استفراغ حاوی محتویات دلمه شده معده ، موکوس</a:t>
            </a:r>
            <a:r>
              <a:rPr lang="en-US" sz="2800" dirty="0" smtClean="0"/>
              <a:t> </a:t>
            </a:r>
            <a:r>
              <a:rPr lang="fa-IR" sz="2800" dirty="0" smtClean="0"/>
              <a:t>و مواد غذایی چرب که چند ساعت پس از مصرف غذا رو می دهد نشان دهنده ضعف در تخلیه معده یا انسداد قسمت فوقانی روده است – تحریک معده در اثر بعضی داروها ، غذاها یا سموم نیز ممکن است موجب استفراغ می شود – تب و اسهال همراه با استفراغ نشان دهنده عفونت – یبوست همراه با استفراغ نشان دهنده انسداد آناتومیکی یا عملکردی است </a:t>
            </a:r>
            <a:endParaRPr lang="en-US" sz="2800" dirty="0" smtClean="0"/>
          </a:p>
          <a:p>
            <a:pPr algn="r" rtl="1"/>
            <a:endParaRPr lang="fa-IR" sz="2800" dirty="0" smtClean="0"/>
          </a:p>
          <a:p>
            <a:pPr algn="r" rtl="1"/>
            <a:r>
              <a:rPr lang="fa-IR" sz="2800" dirty="0" smtClean="0">
                <a:solidFill>
                  <a:srgbClr val="FFFF00"/>
                </a:solidFill>
              </a:rPr>
              <a:t>پاتوفیزیولوژی </a:t>
            </a:r>
          </a:p>
          <a:p>
            <a:pPr algn="r" rtl="1"/>
            <a:r>
              <a:rPr lang="fa-IR" sz="2800" dirty="0" smtClean="0"/>
              <a:t>بروز تهوع ، اوغ زدن و استفراغ ، تحت کنترل سیستم عصبی مرکزی می باشد </a:t>
            </a:r>
          </a:p>
          <a:p>
            <a:pPr algn="r" rtl="1"/>
            <a:r>
              <a:rPr lang="fa-IR" sz="2800" dirty="0" smtClean="0">
                <a:solidFill>
                  <a:srgbClr val="FFFF00"/>
                </a:solidFill>
              </a:rPr>
              <a:t>ارزیابی تشخیصی </a:t>
            </a:r>
          </a:p>
          <a:p>
            <a:pPr algn="r" rtl="1"/>
            <a:r>
              <a:rPr lang="fa-IR" sz="2800" dirty="0" smtClean="0"/>
              <a:t>شامل تهیه تاریخچه و انجام معاینه فیزیکی است و خصوصیات مواد استفراغی </a:t>
            </a:r>
          </a:p>
          <a:p>
            <a:pPr algn="r" rtl="1"/>
            <a:r>
              <a:rPr lang="fa-IR" sz="2800" dirty="0" smtClean="0">
                <a:solidFill>
                  <a:srgbClr val="FFFF00"/>
                </a:solidFill>
              </a:rPr>
              <a:t>درمان </a:t>
            </a:r>
          </a:p>
          <a:p>
            <a:pPr algn="r" rtl="1"/>
            <a:r>
              <a:rPr lang="fa-IR" sz="2800" dirty="0" smtClean="0"/>
              <a:t>مایع درمانی خوراکی و وریدی و دارو درمانی و آموزش در مورد شیوه درست تغذیه</a:t>
            </a:r>
          </a:p>
        </p:txBody>
      </p:sp>
    </p:spTree>
    <p:extLst>
      <p:ext uri="{BB962C8B-B14F-4D97-AF65-F5344CB8AC3E}">
        <p14:creationId xmlns:p14="http://schemas.microsoft.com/office/powerpoint/2010/main" val="4140003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7"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fade">
                                      <p:cBhvr>
                                        <p:cTn id="55" dur="1000"/>
                                        <p:tgtEl>
                                          <p:spTgt spid="3">
                                            <p:txEl>
                                              <p:pRg st="7" end="7"/>
                                            </p:txEl>
                                          </p:spTgt>
                                        </p:tgtEl>
                                      </p:cBhvr>
                                    </p:animEffect>
                                    <p:anim calcmode="lin" valueType="num">
                                      <p:cBhvr>
                                        <p:cTn id="5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7"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7"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900" decel="100000" fill="hold"/>
                                        <p:tgtEl>
                                          <p:spTgt spid="3">
                                            <p:txEl>
                                              <p:pRg st="8" end="8"/>
                                            </p:txEl>
                                          </p:spTgt>
                                        </p:tgtEl>
                                        <p:attrNameLst>
                                          <p:attrName>ppt_y</p:attrName>
                                        </p:attrNameLst>
                                      </p:cBhvr>
                                      <p:tavLst>
                                        <p:tav tm="0">
                                          <p:val>
                                            <p:strVal val="#ppt_y+1"/>
                                          </p:val>
                                        </p:tav>
                                        <p:tav tm="100000">
                                          <p:val>
                                            <p:strVal val="#ppt_y-.03"/>
                                          </p:val>
                                        </p:tav>
                                      </p:tavLst>
                                    </p:anim>
                                    <p:anim calcmode="lin" valueType="num">
                                      <p:cBhvr>
                                        <p:cTn id="66" dur="100" accel="100000" fill="hold">
                                          <p:stCondLst>
                                            <p:cond delay="900"/>
                                          </p:stCondLst>
                                        </p:cTn>
                                        <p:tgtEl>
                                          <p:spTgt spid="3">
                                            <p:txEl>
                                              <p:pRg st="8" end="8"/>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688183"/>
          </a:xfrm>
        </p:spPr>
        <p:txBody>
          <a:bodyPr>
            <a:normAutofit/>
          </a:bodyPr>
          <a:lstStyle/>
          <a:p>
            <a:pPr algn="r" rtl="1"/>
            <a:r>
              <a:rPr lang="fa-IR" sz="3200" dirty="0" smtClean="0">
                <a:solidFill>
                  <a:srgbClr val="FFFF00"/>
                </a:solidFill>
              </a:rPr>
              <a:t>بیماری هیرشپرونگ ( مگاکولون مادرزادی ) ( </a:t>
            </a:r>
            <a:r>
              <a:rPr lang="en-US" sz="3200" dirty="0" err="1" smtClean="0">
                <a:solidFill>
                  <a:srgbClr val="FFFF00"/>
                </a:solidFill>
              </a:rPr>
              <a:t>Hirsheprung</a:t>
            </a:r>
            <a:r>
              <a:rPr lang="en-US" sz="3200" dirty="0" smtClean="0">
                <a:solidFill>
                  <a:srgbClr val="FFFF00"/>
                </a:solidFill>
              </a:rPr>
              <a:t> disease</a:t>
            </a:r>
            <a:r>
              <a:rPr lang="fa-IR" sz="3200" dirty="0" smtClean="0">
                <a:solidFill>
                  <a:srgbClr val="FFFF00"/>
                </a:solidFill>
              </a:rPr>
              <a:t>)</a:t>
            </a:r>
          </a:p>
          <a:p>
            <a:pPr algn="r" rtl="1"/>
            <a:r>
              <a:rPr lang="fa-IR" sz="3200" dirty="0" smtClean="0"/>
              <a:t>نقص حرکتی قسمتی از روده موجب انسداد مکانیکی روده می شود میزان شیوع آن یک در هر 5000 موالید زنده  و در جنس مذکر 4 برابر شایع تر است در 80 درصدموارد جهش ژنتیکی به صورت اتوزوم غالب همراه با نفوذپذیری ناقص باعث بروز این بیماری می شود </a:t>
            </a:r>
            <a:endParaRPr lang="en-US" sz="3200" dirty="0" smtClean="0"/>
          </a:p>
          <a:p>
            <a:pPr algn="r" rtl="1"/>
            <a:endParaRPr lang="en-US" sz="3200" dirty="0" smtClean="0"/>
          </a:p>
          <a:p>
            <a:pPr algn="r" rtl="1"/>
            <a:r>
              <a:rPr lang="fa-IR" sz="3200" dirty="0" smtClean="0">
                <a:solidFill>
                  <a:srgbClr val="FFFF00"/>
                </a:solidFill>
              </a:rPr>
              <a:t>پاتوفیزیولوژی </a:t>
            </a:r>
          </a:p>
          <a:p>
            <a:pPr algn="r" rtl="1"/>
            <a:r>
              <a:rPr lang="fa-IR" sz="3200" dirty="0" smtClean="0"/>
              <a:t>سلولهای گانگلیونی در ناحیه مبتلا روده وجود ندارند در نتیجه واکنش اسفنکتر- رکتوم از بین می رود و عملکرد سلول های قسمت مبتلا از حالت طبیعی خارج می شود نبود این سلول ها موجب عدم تحریک سیستم عصبی روده شده و توانایی اسفکنتر داخلی رکتوم را کاهش می دهد </a:t>
            </a:r>
          </a:p>
          <a:p>
            <a:pPr algn="r" rtl="1"/>
            <a:endParaRPr lang="en-US"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21" y="0"/>
            <a:ext cx="12019547" cy="6858000"/>
          </a:xfrm>
        </p:spPr>
        <p:txBody>
          <a:bodyPr>
            <a:noAutofit/>
          </a:bodyPr>
          <a:lstStyle/>
          <a:p>
            <a:pPr algn="r" rtl="1"/>
            <a:r>
              <a:rPr lang="fa-IR" sz="2800" dirty="0" smtClean="0">
                <a:solidFill>
                  <a:srgbClr val="FFFF00"/>
                </a:solidFill>
              </a:rPr>
              <a:t>تظاهرات بالینی </a:t>
            </a:r>
          </a:p>
          <a:p>
            <a:pPr algn="r" rtl="1"/>
            <a:r>
              <a:rPr lang="fa-IR" sz="2800" dirty="0" smtClean="0"/>
              <a:t>نفخ شکم ،استفراغ،یبوست، اختلال در دفع مکونیوم – دفع مدفوع نواری شکل و بدبو</a:t>
            </a:r>
            <a:endParaRPr lang="en-US" sz="2800" dirty="0" smtClean="0"/>
          </a:p>
          <a:p>
            <a:pPr algn="r" rtl="1"/>
            <a:endParaRPr lang="fa-IR" sz="2800" dirty="0" smtClean="0"/>
          </a:p>
          <a:p>
            <a:pPr algn="r" rtl="1"/>
            <a:r>
              <a:rPr lang="fa-IR" sz="2800" dirty="0" smtClean="0">
                <a:solidFill>
                  <a:srgbClr val="FFFF00"/>
                </a:solidFill>
              </a:rPr>
              <a:t>ارزیابی تشخیصی </a:t>
            </a:r>
          </a:p>
          <a:p>
            <a:pPr algn="r" rtl="1"/>
            <a:r>
              <a:rPr lang="fa-IR" sz="2800" dirty="0" smtClean="0"/>
              <a:t>در معاینه فیزیکی رکتوم خالی است و اسفکنتر داخلی منقبض است غالبا تنقیه باریم انتقال بین قسمت متسع بالای کولون ( مگاکولون) و قسمت بدون گانگلیونی پایینی (تنگ شده ) را نشان میدهد </a:t>
            </a:r>
            <a:endParaRPr lang="en-US" sz="2800" dirty="0" smtClean="0"/>
          </a:p>
          <a:p>
            <a:pPr algn="r" rtl="1"/>
            <a:endParaRPr lang="fa-IR" sz="2800" dirty="0" smtClean="0"/>
          </a:p>
          <a:p>
            <a:pPr algn="r" rtl="1"/>
            <a:r>
              <a:rPr lang="fa-IR" sz="2800" dirty="0" smtClean="0">
                <a:solidFill>
                  <a:srgbClr val="FFFF00"/>
                </a:solidFill>
              </a:rPr>
              <a:t>مداخلات درمانی </a:t>
            </a:r>
          </a:p>
          <a:p>
            <a:pPr algn="r" rtl="1"/>
            <a:r>
              <a:rPr lang="fa-IR" sz="2800" dirty="0" smtClean="0"/>
              <a:t>عمل جراحی </a:t>
            </a:r>
            <a:endParaRPr lang="en-US" sz="2800" dirty="0" smtClean="0"/>
          </a:p>
          <a:p>
            <a:pPr algn="r" rtl="1"/>
            <a:endParaRPr lang="fa-IR" sz="2800" dirty="0" smtClean="0"/>
          </a:p>
          <a:p>
            <a:pPr algn="r" rtl="1"/>
            <a:r>
              <a:rPr lang="fa-IR" sz="2800" dirty="0" smtClean="0">
                <a:solidFill>
                  <a:srgbClr val="FFFF00"/>
                </a:solidFill>
              </a:rPr>
              <a:t>مداخلات پرستاری </a:t>
            </a:r>
          </a:p>
          <a:p>
            <a:pPr algn="r" rtl="1"/>
            <a:r>
              <a:rPr lang="fa-IR" sz="2800" dirty="0" smtClean="0"/>
              <a:t>شامل تهیه تاریخچه و معاینه فیزیکی عبارتند از عادت ضعیف غذایی ، بی قراری و تحریک پذیری ، نفخ شکم ، علایم سوء تغذیه – مراقبت های قبل از عمل جراحی شامل تنقیه ، تغذیه کم فیبر ، رژیم پرکالری و پر پروتئین و مراقبت پس از عمل از ناحیه محل عمل و کیسه کلستومی </a:t>
            </a:r>
            <a:endParaRPr lang="en-US" sz="2800" dirty="0"/>
          </a:p>
        </p:txBody>
      </p:sp>
    </p:spTree>
    <p:extLst>
      <p:ext uri="{BB962C8B-B14F-4D97-AF65-F5344CB8AC3E}">
        <p14:creationId xmlns:p14="http://schemas.microsoft.com/office/powerpoint/2010/main" val="396362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Effect transition="in" filter="fade">
                                      <p:cBhvr>
                                        <p:cTn id="49" dur="1000"/>
                                        <p:tgtEl>
                                          <p:spTgt spid="3">
                                            <p:txEl>
                                              <p:pRg st="9" end="9"/>
                                            </p:txEl>
                                          </p:spTgt>
                                        </p:tgtEl>
                                      </p:cBhvr>
                                    </p:animEffect>
                                    <p:anim calcmode="lin" valueType="num">
                                      <p:cBhvr>
                                        <p:cTn id="5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Effect transition="in" filter="fade">
                                      <p:cBhvr>
                                        <p:cTn id="56" dur="1000"/>
                                        <p:tgtEl>
                                          <p:spTgt spid="3">
                                            <p:txEl>
                                              <p:pRg st="10" end="10"/>
                                            </p:txEl>
                                          </p:spTgt>
                                        </p:tgtEl>
                                      </p:cBhvr>
                                    </p:animEffect>
                                    <p:anim calcmode="lin" valueType="num">
                                      <p:cBhvr>
                                        <p:cTn id="57"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مگاکولون.jpg"/>
          <p:cNvPicPr>
            <a:picLocks noGrp="1" noChangeAspect="1"/>
          </p:cNvPicPr>
          <p:nvPr>
            <p:ph idx="1"/>
          </p:nvPr>
        </p:nvPicPr>
        <p:blipFill>
          <a:blip r:embed="rId2" cstate="print"/>
          <a:stretch>
            <a:fillRect/>
          </a:stretch>
        </p:blipFill>
        <p:spPr>
          <a:xfrm>
            <a:off x="0" y="0"/>
            <a:ext cx="12192000" cy="6858000"/>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مگا.jpg"/>
          <p:cNvPicPr>
            <a:picLocks noGrp="1" noChangeAspect="1"/>
          </p:cNvPicPr>
          <p:nvPr>
            <p:ph idx="1"/>
          </p:nvPr>
        </p:nvPicPr>
        <p:blipFill>
          <a:blip r:embed="rId2" cstate="print"/>
          <a:stretch>
            <a:fillRect/>
          </a:stretch>
        </p:blipFill>
        <p:spPr>
          <a:xfrm>
            <a:off x="1" y="0"/>
            <a:ext cx="12192000" cy="68580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مگ.jpg"/>
          <p:cNvPicPr>
            <a:picLocks noGrp="1" noChangeAspect="1"/>
          </p:cNvPicPr>
          <p:nvPr>
            <p:ph idx="1"/>
          </p:nvPr>
        </p:nvPicPr>
        <p:blipFill>
          <a:blip r:embed="rId2" cstate="print"/>
          <a:stretch>
            <a:fillRect/>
          </a:stretch>
        </p:blipFill>
        <p:spPr>
          <a:xfrm>
            <a:off x="0" y="0"/>
            <a:ext cx="12192000" cy="6857999"/>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4222"/>
            <a:ext cx="12067673" cy="6665494"/>
          </a:xfrm>
        </p:spPr>
        <p:txBody>
          <a:bodyPr>
            <a:normAutofit/>
          </a:bodyPr>
          <a:lstStyle/>
          <a:p>
            <a:pPr algn="r" rtl="1"/>
            <a:r>
              <a:rPr lang="fa-IR" sz="2500" dirty="0" smtClean="0">
                <a:solidFill>
                  <a:srgbClr val="FFFF00"/>
                </a:solidFill>
              </a:rPr>
              <a:t>ریفلاکس معده – مری ( </a:t>
            </a:r>
            <a:r>
              <a:rPr lang="en-US" sz="2500" dirty="0" err="1" smtClean="0">
                <a:solidFill>
                  <a:srgbClr val="FFFF00"/>
                </a:solidFill>
              </a:rPr>
              <a:t>Gastroesophageal</a:t>
            </a:r>
            <a:r>
              <a:rPr lang="en-US" sz="2500" dirty="0" smtClean="0">
                <a:solidFill>
                  <a:srgbClr val="FFFF00"/>
                </a:solidFill>
              </a:rPr>
              <a:t>  Reflux</a:t>
            </a:r>
            <a:r>
              <a:rPr lang="fa-IR" sz="2500" dirty="0" smtClean="0">
                <a:solidFill>
                  <a:srgbClr val="FFFF00"/>
                </a:solidFill>
              </a:rPr>
              <a:t>)و (</a:t>
            </a:r>
            <a:r>
              <a:rPr lang="en-US" sz="2500" dirty="0" smtClean="0">
                <a:solidFill>
                  <a:srgbClr val="FFFF00"/>
                </a:solidFill>
              </a:rPr>
              <a:t>GER </a:t>
            </a:r>
            <a:r>
              <a:rPr lang="fa-IR" sz="2500" dirty="0" smtClean="0">
                <a:solidFill>
                  <a:srgbClr val="FFFF00"/>
                </a:solidFill>
              </a:rPr>
              <a:t> و </a:t>
            </a:r>
            <a:r>
              <a:rPr lang="en-US" sz="2500" dirty="0" smtClean="0">
                <a:solidFill>
                  <a:srgbClr val="FFFF00"/>
                </a:solidFill>
              </a:rPr>
              <a:t>GERD</a:t>
            </a:r>
            <a:r>
              <a:rPr lang="fa-IR" sz="2500" dirty="0" smtClean="0">
                <a:solidFill>
                  <a:srgbClr val="FFFF00"/>
                </a:solidFill>
              </a:rPr>
              <a:t>)</a:t>
            </a:r>
          </a:p>
          <a:p>
            <a:pPr algn="r" rtl="1"/>
            <a:r>
              <a:rPr lang="fa-IR" sz="2500" dirty="0" smtClean="0"/>
              <a:t>برگشت محتویات معدی به داخل مری  را ریفلاکس می گویند و برگشن ساده و بدون انرژی محتویات معده به دهان را رگوریتاسیون می گویند به علت شلی موقت دریچه تحتانی مری یا عدم انطباق کافی توان اسفکنتر با تغییرات فشار درون شکمی است </a:t>
            </a:r>
          </a:p>
          <a:p>
            <a:pPr algn="r" rtl="1"/>
            <a:r>
              <a:rPr lang="fa-IR" sz="2500" dirty="0" smtClean="0">
                <a:solidFill>
                  <a:srgbClr val="FFFF00"/>
                </a:solidFill>
              </a:rPr>
              <a:t>تظاهرات بالینی </a:t>
            </a:r>
          </a:p>
          <a:p>
            <a:pPr algn="r" rtl="1"/>
            <a:r>
              <a:rPr lang="fa-IR" sz="2500" dirty="0" smtClean="0"/>
              <a:t>شایع ترین علامت در دوران شیرخوارگی استفراغ است – بی اشتهایی – دیسفاژی – نارسایی رشد – استفراغ خونی – آنمی –پنومونی مکرر </a:t>
            </a:r>
          </a:p>
          <a:p>
            <a:pPr algn="r" rtl="1"/>
            <a:r>
              <a:rPr lang="fa-IR" sz="2500" dirty="0" smtClean="0">
                <a:solidFill>
                  <a:srgbClr val="FFFF00"/>
                </a:solidFill>
              </a:rPr>
              <a:t>ارزیابی تشخیصی </a:t>
            </a:r>
          </a:p>
          <a:p>
            <a:pPr algn="r" rtl="1"/>
            <a:r>
              <a:rPr lang="fa-IR" sz="2500" dirty="0" smtClean="0"/>
              <a:t>تاریخچه و معاینه مهمترین بخش ارزیابی را تشکیل می دهد –عادات غذایی – تست گایاک – بررسی رشد و وضعیت تغذیه ای – ازمایش بلع باریم – عکسبرداری از دستگاه گوارش فوقانی </a:t>
            </a:r>
          </a:p>
          <a:p>
            <a:pPr algn="r" rtl="1"/>
            <a:r>
              <a:rPr lang="fa-IR" sz="2500" dirty="0" smtClean="0">
                <a:solidFill>
                  <a:srgbClr val="FFFF00"/>
                </a:solidFill>
              </a:rPr>
              <a:t>مداخلات درمانی </a:t>
            </a:r>
          </a:p>
          <a:p>
            <a:pPr algn="r" rtl="1"/>
            <a:r>
              <a:rPr lang="fa-IR" sz="2500" dirty="0" smtClean="0"/>
              <a:t>اصلاح پوزیشن و تعداد  دفعات غذایی زیاد با حجم کم و مصرف فرمولای پرکالری .-وضعیت دمر نسبت به حال طاقباز به کاهش رفلاکس کمک می کند –جراحی </a:t>
            </a:r>
          </a:p>
          <a:p>
            <a:pPr algn="r" rtl="1"/>
            <a:r>
              <a:rPr lang="fa-IR" sz="2500" dirty="0" smtClean="0">
                <a:solidFill>
                  <a:srgbClr val="FFFF00"/>
                </a:solidFill>
              </a:rPr>
              <a:t>مداخلات پرستاری </a:t>
            </a:r>
          </a:p>
          <a:p>
            <a:pPr algn="r" rtl="1"/>
            <a:r>
              <a:rPr lang="fa-IR" sz="2500" dirty="0" smtClean="0"/>
              <a:t>هدف شناسایی کودکان مبتلا به علایم رفلاکس – آموزش والدین – مراقبت از کودک بعد از عمل جراحی </a:t>
            </a:r>
            <a:endParaRPr lang="fa-IR" sz="2500" dirty="0"/>
          </a:p>
        </p:txBody>
      </p:sp>
    </p:spTree>
    <p:extLst>
      <p:ext uri="{BB962C8B-B14F-4D97-AF65-F5344CB8AC3E}">
        <p14:creationId xmlns:p14="http://schemas.microsoft.com/office/powerpoint/2010/main" val="4087124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رفلاکس.jpg"/>
          <p:cNvPicPr>
            <a:picLocks noGrp="1" noChangeAspect="1"/>
          </p:cNvPicPr>
          <p:nvPr>
            <p:ph idx="1"/>
          </p:nvPr>
        </p:nvPicPr>
        <p:blipFill>
          <a:blip r:embed="rId2" cstate="print"/>
          <a:stretch>
            <a:fillRect/>
          </a:stretch>
        </p:blipFill>
        <p:spPr>
          <a:xfrm>
            <a:off x="1" y="0"/>
            <a:ext cx="12192000" cy="7027816"/>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08284"/>
            <a:ext cx="12103768" cy="6749716"/>
          </a:xfrm>
        </p:spPr>
        <p:txBody>
          <a:bodyPr>
            <a:normAutofit/>
          </a:bodyPr>
          <a:lstStyle/>
          <a:p>
            <a:pPr algn="r" rtl="1"/>
            <a:r>
              <a:rPr lang="fa-IR" sz="2500" dirty="0" smtClean="0">
                <a:solidFill>
                  <a:srgbClr val="FFFF00"/>
                </a:solidFill>
              </a:rPr>
              <a:t>تنگی هیپرتروفیک پیلور (</a:t>
            </a:r>
            <a:r>
              <a:rPr lang="en-US" sz="2500" dirty="0" smtClean="0">
                <a:solidFill>
                  <a:srgbClr val="FFFF00"/>
                </a:solidFill>
              </a:rPr>
              <a:t> Hypertrophic pyloric Stenosis</a:t>
            </a:r>
            <a:r>
              <a:rPr lang="fa-IR" sz="2500" dirty="0" smtClean="0">
                <a:solidFill>
                  <a:srgbClr val="FFFF00"/>
                </a:solidFill>
              </a:rPr>
              <a:t>) (</a:t>
            </a:r>
            <a:r>
              <a:rPr lang="en-US" sz="2500" dirty="0" smtClean="0">
                <a:solidFill>
                  <a:srgbClr val="FFFF00"/>
                </a:solidFill>
              </a:rPr>
              <a:t>HPS</a:t>
            </a:r>
            <a:r>
              <a:rPr lang="fa-IR" sz="2500" dirty="0" smtClean="0">
                <a:solidFill>
                  <a:srgbClr val="FFFF00"/>
                </a:solidFill>
              </a:rPr>
              <a:t>)</a:t>
            </a:r>
          </a:p>
          <a:p>
            <a:pPr algn="r" rtl="1"/>
            <a:r>
              <a:rPr lang="fa-IR" sz="2500" dirty="0" smtClean="0"/>
              <a:t>با ضخیم شدن عضلات حلقوی اسفکنتر پیلور، مجرای این دریچه طویل و باریک شده و تنگی رخ می دهد این شرایط باعث انسداد مجرای خروجی معده ، اتساع جبرانی معده ، افزایش حرکات پرسیتالتیک می شود و باعث استفراغ جهنده می شود – پسران 5 برابر بیشتر از دختران مبتلا می شوند </a:t>
            </a:r>
          </a:p>
          <a:p>
            <a:pPr algn="r" rtl="1"/>
            <a:endParaRPr lang="fa-IR" sz="2500" dirty="0" smtClean="0"/>
          </a:p>
          <a:p>
            <a:pPr algn="r" rtl="1"/>
            <a:r>
              <a:rPr lang="fa-IR" sz="2500" dirty="0" smtClean="0">
                <a:solidFill>
                  <a:srgbClr val="FFFF00"/>
                </a:solidFill>
              </a:rPr>
              <a:t>پاتوفیزیولوژی </a:t>
            </a:r>
          </a:p>
          <a:p>
            <a:pPr algn="r" rtl="1"/>
            <a:r>
              <a:rPr lang="fa-IR" sz="2500" dirty="0" smtClean="0"/>
              <a:t>عضله حلقوی پیلور در اثر هیپرتروفی ، ضخیم و بزرگ می شود در نتیجه مجرای پیلور در فاصله بین معده و دئودنوم تنگ شده  و دریچه به صورت نسبی دچار انسداد می گردد –ضخامت دریچه پیلور به صورت یک توده شبیه به زیتون در هنگام معاینه شکم قابل لمس است بیشتر به دلیل اشکال در عصب رسانی ایجاد می شود </a:t>
            </a:r>
          </a:p>
          <a:p>
            <a:pPr algn="r" rtl="1"/>
            <a:r>
              <a:rPr lang="fa-IR" sz="2500" dirty="0" smtClean="0">
                <a:solidFill>
                  <a:srgbClr val="FFFF00"/>
                </a:solidFill>
              </a:rPr>
              <a:t>تظاهرات بالینی </a:t>
            </a:r>
          </a:p>
          <a:p>
            <a:pPr marL="0" indent="0" algn="r" rtl="1">
              <a:buNone/>
            </a:pPr>
            <a:r>
              <a:rPr lang="fa-IR" sz="2500" dirty="0" smtClean="0"/>
              <a:t>استفراغ جهنده – نارسایی رشد در لمس توده شبیه زیتون در ناحیه اپی گاستر در سمت راست ناف مشهود می باشد سطح سدیم و پتاسیم سرم کاهش می باید </a:t>
            </a:r>
          </a:p>
          <a:p>
            <a:pPr marL="0" indent="0" algn="r" rtl="1">
              <a:buNone/>
            </a:pPr>
            <a:r>
              <a:rPr lang="fa-IR" sz="2500" dirty="0" smtClean="0">
                <a:solidFill>
                  <a:srgbClr val="FFFF00"/>
                </a:solidFill>
              </a:rPr>
              <a:t>مداخلات درمانی </a:t>
            </a:r>
          </a:p>
          <a:p>
            <a:pPr marL="0" indent="0" algn="r" rtl="1">
              <a:buNone/>
            </a:pPr>
            <a:r>
              <a:rPr lang="fa-IR" sz="2500" dirty="0" smtClean="0"/>
              <a:t>جراحی و پیش از عمل جبران کمبود مایعات لازم است </a:t>
            </a:r>
            <a:endParaRPr lang="en-US" sz="2500" dirty="0"/>
          </a:p>
        </p:txBody>
      </p:sp>
    </p:spTree>
    <p:extLst>
      <p:ext uri="{BB962C8B-B14F-4D97-AF65-F5344CB8AC3E}">
        <p14:creationId xmlns:p14="http://schemas.microsoft.com/office/powerpoint/2010/main" val="191145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3">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 calcmode="lin" valueType="num">
                                      <p:cBhvr>
                                        <p:cTn id="56"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5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پیلور.jpg"/>
          <p:cNvPicPr>
            <a:picLocks noGrp="1" noChangeAspect="1"/>
          </p:cNvPicPr>
          <p:nvPr>
            <p:ph idx="1"/>
          </p:nvPr>
        </p:nvPicPr>
        <p:blipFill>
          <a:blip r:embed="rId2" cstate="print"/>
          <a:stretch>
            <a:fillRect/>
          </a:stretch>
        </p:blipFill>
        <p:spPr>
          <a:xfrm>
            <a:off x="0" y="0"/>
            <a:ext cx="12192000" cy="6858000"/>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253" y="156410"/>
            <a:ext cx="11971421" cy="6581273"/>
          </a:xfrm>
        </p:spPr>
        <p:txBody>
          <a:bodyPr>
            <a:normAutofit/>
          </a:bodyPr>
          <a:lstStyle/>
          <a:p>
            <a:pPr algn="r" rtl="1"/>
            <a:r>
              <a:rPr lang="fa-IR" sz="2800" dirty="0" smtClean="0">
                <a:solidFill>
                  <a:srgbClr val="FFFF00"/>
                </a:solidFill>
              </a:rPr>
              <a:t>درهم رفتگی روده ها (</a:t>
            </a:r>
            <a:r>
              <a:rPr lang="en-US" sz="2800" dirty="0" err="1" smtClean="0">
                <a:solidFill>
                  <a:srgbClr val="FFFF00"/>
                </a:solidFill>
              </a:rPr>
              <a:t>Intussuseption</a:t>
            </a:r>
            <a:r>
              <a:rPr lang="en-US" sz="2800" dirty="0" smtClean="0">
                <a:solidFill>
                  <a:srgbClr val="FFFF00"/>
                </a:solidFill>
              </a:rPr>
              <a:t> </a:t>
            </a:r>
            <a:r>
              <a:rPr lang="fa-IR" sz="2800" dirty="0" smtClean="0">
                <a:solidFill>
                  <a:srgbClr val="FFFF00"/>
                </a:solidFill>
              </a:rPr>
              <a:t>)</a:t>
            </a:r>
          </a:p>
          <a:p>
            <a:pPr algn="r" rtl="1"/>
            <a:r>
              <a:rPr lang="fa-IR" sz="2800" dirty="0" smtClean="0"/>
              <a:t>اوج بروز در سن 9-5 ماهگی است و در پسران شایع تر از دختران است </a:t>
            </a:r>
          </a:p>
          <a:p>
            <a:pPr algn="r" rtl="1"/>
            <a:endParaRPr lang="fa-IR" sz="2800" dirty="0" smtClean="0"/>
          </a:p>
          <a:p>
            <a:pPr algn="r" rtl="1"/>
            <a:endParaRPr lang="fa-IR" sz="2800" dirty="0" smtClean="0"/>
          </a:p>
          <a:p>
            <a:pPr algn="r" rtl="1"/>
            <a:r>
              <a:rPr lang="fa-IR" sz="2800" dirty="0" smtClean="0">
                <a:solidFill>
                  <a:srgbClr val="FFFF00"/>
                </a:solidFill>
              </a:rPr>
              <a:t>پاتوفیزیولوژی</a:t>
            </a:r>
            <a:r>
              <a:rPr lang="fa-IR" sz="2800" dirty="0" smtClean="0"/>
              <a:t> </a:t>
            </a:r>
          </a:p>
          <a:p>
            <a:pPr algn="r" rtl="1"/>
            <a:r>
              <a:rPr lang="fa-IR" sz="2800" dirty="0" smtClean="0"/>
              <a:t>درهم رفتگی روده زمانی ایجاد می شود که قسمت پروکسیمال روده در بخش دیستال آن فرو رفته و مزانتر را نیز با خود به داخل بکشد در این شرایط مزانتر تحت فشار قرار گرفته و زاویه دار می شود در نتیجه وریدها و عروق لنفاوی مسدود می گردند و این افزایش فشار باعث می شود جریان خون در عروق شریانی مسدود شده و در نتیجه ایسکمی اتفاق می افتد موکوس به داخل لومن روده ترشح می یابد احتقان وریدها نیزباعث نشت خون و مخاط به مجرای روده شده و علامت مدفوع شبیه ژله کشمشی را ایجاد می کند </a:t>
            </a:r>
          </a:p>
          <a:p>
            <a:pPr algn="r" rtl="1"/>
            <a:endParaRPr lang="fa-IR" sz="2800" dirty="0" smtClean="0"/>
          </a:p>
          <a:p>
            <a:pPr algn="r" rtl="1"/>
            <a:r>
              <a:rPr lang="fa-IR" sz="2800" dirty="0" smtClean="0">
                <a:solidFill>
                  <a:srgbClr val="FFFF00"/>
                </a:solidFill>
              </a:rPr>
              <a:t>شایع ترین محل بروز درهم رفتگی روده دریچه ایلئوسکال است که در آن ایلئوم به درون سکوم رفته و تا ناحیه کولون پیش می رود </a:t>
            </a:r>
          </a:p>
        </p:txBody>
      </p:sp>
    </p:spTree>
    <p:extLst>
      <p:ext uri="{BB962C8B-B14F-4D97-AF65-F5344CB8AC3E}">
        <p14:creationId xmlns:p14="http://schemas.microsoft.com/office/powerpoint/2010/main" val="38843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662057"/>
          </a:xfrm>
        </p:spPr>
        <p:txBody>
          <a:bodyPr>
            <a:normAutofit/>
          </a:bodyPr>
          <a:lstStyle/>
          <a:p>
            <a:pPr algn="r" rtl="1"/>
            <a:r>
              <a:rPr lang="fa-IR" sz="3200" dirty="0" smtClean="0">
                <a:solidFill>
                  <a:srgbClr val="FFFF00"/>
                </a:solidFill>
              </a:rPr>
              <a:t>تظاهرات بالینی </a:t>
            </a:r>
          </a:p>
          <a:p>
            <a:pPr algn="r" rtl="1"/>
            <a:r>
              <a:rPr lang="fa-IR" sz="3200" dirty="0" smtClean="0"/>
              <a:t>حمله ناگهانی شکم درد ، گریه غیر قابل تسکین ،جمع کردن زانوها به درون قفسه سینه است سه علامت کلاسیک شامل درد ، توده سوسیسی در شکم و مدفوع ژله کشمشی دیده می شود </a:t>
            </a:r>
          </a:p>
          <a:p>
            <a:pPr algn="r" rtl="1"/>
            <a:endParaRPr lang="fa-IR" sz="3200" dirty="0" smtClean="0"/>
          </a:p>
          <a:p>
            <a:pPr algn="r" rtl="1"/>
            <a:r>
              <a:rPr lang="fa-IR" sz="3200" dirty="0" smtClean="0">
                <a:solidFill>
                  <a:srgbClr val="FFFF00"/>
                </a:solidFill>
              </a:rPr>
              <a:t>ارزیابی تشخیصی </a:t>
            </a:r>
          </a:p>
          <a:p>
            <a:pPr algn="r" rtl="1"/>
            <a:r>
              <a:rPr lang="fa-IR" sz="3200" dirty="0" smtClean="0"/>
              <a:t>تنقیه باریم – رادیوگرافی – در معاینه رکتوم خون و مخاط مشاهده می شود </a:t>
            </a:r>
          </a:p>
          <a:p>
            <a:pPr algn="r" rtl="1"/>
            <a:endParaRPr lang="fa-IR" sz="3200" dirty="0" smtClean="0"/>
          </a:p>
          <a:p>
            <a:pPr algn="r" rtl="1"/>
            <a:r>
              <a:rPr lang="fa-IR" sz="3200" dirty="0" smtClean="0">
                <a:solidFill>
                  <a:srgbClr val="FFFF00"/>
                </a:solidFill>
              </a:rPr>
              <a:t>مداخلات درمانی </a:t>
            </a:r>
          </a:p>
          <a:p>
            <a:pPr algn="r" rtl="1"/>
            <a:r>
              <a:rPr lang="fa-IR" sz="3200" dirty="0" smtClean="0"/>
              <a:t>استفاده فشار هوا – جراحی – و بررسی دفع ماده حاجب از طریق مدفوع و حمایت از خانواده</a:t>
            </a:r>
            <a:endParaRPr lang="en-US" sz="32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درهم رفتگی.jpg"/>
          <p:cNvPicPr>
            <a:picLocks noGrp="1" noChangeAspect="1"/>
          </p:cNvPicPr>
          <p:nvPr>
            <p:ph idx="1"/>
          </p:nvPr>
        </p:nvPicPr>
        <p:blipFill>
          <a:blip r:embed="rId2" cstate="print"/>
          <a:stretch>
            <a:fillRect/>
          </a:stretch>
        </p:blipFill>
        <p:spPr>
          <a:xfrm>
            <a:off x="0" y="0"/>
            <a:ext cx="12192000" cy="6858000"/>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درهم.jpg"/>
          <p:cNvPicPr>
            <a:picLocks noGrp="1" noChangeAspect="1"/>
          </p:cNvPicPr>
          <p:nvPr>
            <p:ph idx="1"/>
          </p:nvPr>
        </p:nvPicPr>
        <p:blipFill>
          <a:blip r:embed="rId2" cstate="print"/>
          <a:stretch>
            <a:fillRect/>
          </a:stretch>
        </p:blipFill>
        <p:spPr>
          <a:xfrm>
            <a:off x="0" y="0"/>
            <a:ext cx="12191999" cy="6858000"/>
          </a:xfr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858000"/>
          </a:xfrm>
        </p:spPr>
        <p:txBody>
          <a:bodyPr>
            <a:normAutofit/>
          </a:bodyPr>
          <a:lstStyle/>
          <a:p>
            <a:pPr algn="r" rtl="1"/>
            <a:endParaRPr lang="fa-IR" sz="3200" dirty="0" smtClean="0"/>
          </a:p>
          <a:p>
            <a:pPr algn="r" rtl="1"/>
            <a:r>
              <a:rPr lang="fa-IR" sz="3200" dirty="0" smtClean="0">
                <a:solidFill>
                  <a:srgbClr val="FFFF00"/>
                </a:solidFill>
              </a:rPr>
              <a:t>بیماری سلیاک </a:t>
            </a:r>
          </a:p>
          <a:p>
            <a:pPr algn="r" rtl="1"/>
            <a:r>
              <a:rPr lang="fa-IR" sz="3200" dirty="0" smtClean="0"/>
              <a:t>نوعی عدم تحمل مداوم روده نسبت به رژیم حاوی گلیادین گندم و پروتئین های وابسته است </a:t>
            </a:r>
          </a:p>
          <a:p>
            <a:pPr algn="r" rtl="1"/>
            <a:endParaRPr lang="fa-IR" sz="3200" dirty="0" smtClean="0"/>
          </a:p>
          <a:p>
            <a:pPr algn="r" rtl="1"/>
            <a:r>
              <a:rPr lang="fa-IR" sz="3200" dirty="0" smtClean="0">
                <a:solidFill>
                  <a:srgbClr val="FFFF00"/>
                </a:solidFill>
              </a:rPr>
              <a:t>پاتوفیزیولوژی</a:t>
            </a:r>
            <a:r>
              <a:rPr lang="fa-IR" sz="3200" dirty="0" smtClean="0"/>
              <a:t> </a:t>
            </a:r>
          </a:p>
          <a:p>
            <a:pPr algn="r" rtl="1"/>
            <a:r>
              <a:rPr lang="fa-IR" sz="3200" dirty="0" smtClean="0"/>
              <a:t>با اتروفی پرزهای روده کوچک در واکنش به گلوتن گندم ، جو ، گندم سیاه مشخص می شود تجمع این مواد سمی در بدن سبب آسیب سلول های مخاطی شده . بدنبال آن اتروفی پرزها و ارتشاح لنفوسیت ها در سلول های اپی تلیال می شود اتروفی پرزهای روده موجب سوءجذب می شود </a:t>
            </a:r>
          </a:p>
        </p:txBody>
      </p:sp>
    </p:spTree>
    <p:extLst>
      <p:ext uri="{BB962C8B-B14F-4D97-AF65-F5344CB8AC3E}">
        <p14:creationId xmlns:p14="http://schemas.microsoft.com/office/powerpoint/2010/main" val="94392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8"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3"/>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strVal val="#ppt_w+.3"/>
                                          </p:val>
                                        </p:tav>
                                        <p:tav tm="100000">
                                          <p:val>
                                            <p:strVal val="#ppt_w"/>
                                          </p:val>
                                        </p:tav>
                                      </p:tavLst>
                                    </p:anim>
                                    <p:anim calcmode="lin" valueType="num">
                                      <p:cBhvr>
                                        <p:cTn id="22"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1000" fill="hold"/>
                                        <p:tgtEl>
                                          <p:spTgt spid="3">
                                            <p:txEl>
                                              <p:pRg st="5" end="5"/>
                                            </p:txEl>
                                          </p:spTgt>
                                        </p:tgtEl>
                                        <p:attrNameLst>
                                          <p:attrName>ppt_w</p:attrName>
                                        </p:attrNameLst>
                                      </p:cBhvr>
                                      <p:tavLst>
                                        <p:tav tm="0">
                                          <p:val>
                                            <p:strVal val="#ppt_w+.3"/>
                                          </p:val>
                                        </p:tav>
                                        <p:tav tm="100000">
                                          <p:val>
                                            <p:strVal val="#ppt_w"/>
                                          </p:val>
                                        </p:tav>
                                      </p:tavLst>
                                    </p:anim>
                                    <p:anim calcmode="lin" valueType="num">
                                      <p:cBhvr>
                                        <p:cTn id="29"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030891" cy="6858000"/>
          </a:xfrm>
        </p:spPr>
        <p:txBody>
          <a:bodyPr>
            <a:normAutofit/>
          </a:bodyPr>
          <a:lstStyle/>
          <a:p>
            <a:pPr algn="r" rtl="1"/>
            <a:r>
              <a:rPr lang="fa-IR" sz="3200" dirty="0" smtClean="0">
                <a:solidFill>
                  <a:srgbClr val="FFFF00"/>
                </a:solidFill>
              </a:rPr>
              <a:t>تظاهرات بالینی </a:t>
            </a:r>
          </a:p>
          <a:p>
            <a:pPr algn="r" rtl="1"/>
            <a:r>
              <a:rPr lang="fa-IR" sz="3200" dirty="0" smtClean="0"/>
              <a:t>نارسایی رشد ، اسهال مزمن ، نفخ شکم ، تحلیل عضلانی ، تحریک پذیری </a:t>
            </a:r>
          </a:p>
          <a:p>
            <a:pPr algn="r" rtl="1"/>
            <a:endParaRPr lang="fa-IR" sz="3200" dirty="0" smtClean="0"/>
          </a:p>
          <a:p>
            <a:pPr algn="r" rtl="1"/>
            <a:r>
              <a:rPr lang="fa-IR" sz="3200" dirty="0" smtClean="0">
                <a:solidFill>
                  <a:srgbClr val="FFFF00"/>
                </a:solidFill>
              </a:rPr>
              <a:t>ارزیابی تشخیصی </a:t>
            </a:r>
          </a:p>
          <a:p>
            <a:pPr algn="r" rtl="1"/>
            <a:r>
              <a:rPr lang="fa-IR" sz="3200" dirty="0" smtClean="0"/>
              <a:t>براساس آتروفی پرزهای روده توام با هیپرپلازی اپی تلیوم غیر عادی در کودکی که رژیم حاوی گلوتن مصرف کرده و خاموشی علایم پس از قطع گلوتن </a:t>
            </a:r>
          </a:p>
          <a:p>
            <a:pPr algn="r" rtl="1"/>
            <a:endParaRPr lang="fa-IR" sz="3200" dirty="0" smtClean="0"/>
          </a:p>
          <a:p>
            <a:pPr algn="r" rtl="1"/>
            <a:r>
              <a:rPr lang="fa-IR" sz="3200" dirty="0" smtClean="0">
                <a:solidFill>
                  <a:srgbClr val="FFFF00"/>
                </a:solidFill>
              </a:rPr>
              <a:t>مداخلات درمانی </a:t>
            </a:r>
          </a:p>
          <a:p>
            <a:pPr algn="r" rtl="1"/>
            <a:r>
              <a:rPr lang="fa-IR" sz="3200" dirty="0" smtClean="0"/>
              <a:t>رژیم غذایی سرشار از کالری ، پروتئین و کربوهیدرات ساده و کاهش مصرف چربی و خذف یا تعدیل گلوتن </a:t>
            </a:r>
            <a:endParaRPr lang="en-US" sz="3200" dirty="0" smtClean="0"/>
          </a:p>
          <a:p>
            <a:endParaRPr lang="en-US" sz="3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Berlin</Template>
  <TotalTime>312</TotalTime>
  <Words>2300</Words>
  <Application>Microsoft Office PowerPoint</Application>
  <PresentationFormat>Custom</PresentationFormat>
  <Paragraphs>158</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Berlin</vt:lpstr>
      <vt:lpstr>بنام خدا</vt:lpstr>
      <vt:lpstr>اختلالات گوارش </vt:lpstr>
      <vt:lpstr>اسهال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اختلالات گوارش</dc:title>
  <dc:creator>Hemmatipour</dc:creator>
  <cp:lastModifiedBy>Windows User</cp:lastModifiedBy>
  <cp:revision>43</cp:revision>
  <dcterms:created xsi:type="dcterms:W3CDTF">2014-10-11T12:37:10Z</dcterms:created>
  <dcterms:modified xsi:type="dcterms:W3CDTF">2020-04-26T15:14:20Z</dcterms:modified>
</cp:coreProperties>
</file>