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2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1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91" d="100"/>
          <a:sy n="91" d="100"/>
        </p:scale>
        <p:origin x="84" y="3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78BC92-A113-42B3-B960-001EA3A591FB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9F203F-136B-46E5-A1C8-AA825116A8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6034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عنوان اسلای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a-IR" smtClean="0"/>
              <a:t>برای ویرایش سبک عنوان اسلاید اصلی، کلیک نمایید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a-IR" smtClean="0"/>
              <a:t>برای ویرایش سبک زیرعنوان اسلاید اصلی، کلیک نمایید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005E6-3C65-440B-AB91-9CFE8E468DDC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BE939-78F6-4ACC-BB54-65AF3A8C8D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696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 محتو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mtClean="0"/>
              <a:t>برای ویرایش سبک عنوان اسلاید اصلی، کلیک نمایید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005E6-3C65-440B-AB91-9CFE8E468DDC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BE939-78F6-4ACC-BB54-65AF3A8C8D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922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سربرگ بخ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a-IR" smtClean="0"/>
              <a:t>برای ویرایش سبک عنوان اسلاید اصلی، کلیک نمایید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005E6-3C65-440B-AB91-9CFE8E468DDC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BE939-78F6-4ACC-BB54-65AF3A8C8D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686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دو محتو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mtClean="0"/>
              <a:t>برای ویرایش سبک عنوان اسلاید اصلی، کلیک نمایید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005E6-3C65-440B-AB91-9CFE8E468DDC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BE939-78F6-4ACC-BB54-65AF3A8C8D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18478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یس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a-IR" smtClean="0"/>
              <a:t>برای ویرایش سبک عنوان اسلاید اصلی، کلیک نمایید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005E6-3C65-440B-AB91-9CFE8E468DDC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BE939-78F6-4ACC-BB54-65AF3A8C8D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31259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تنها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mtClean="0"/>
              <a:t>برای ویرایش سبک عنوان اسلاید اصلی، کلیک نمایید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005E6-3C65-440B-AB91-9CFE8E468DDC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BE939-78F6-4ACC-BB54-65AF3A8C8D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539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خال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005E6-3C65-440B-AB91-9CFE8E468DDC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BE939-78F6-4ACC-BB54-65AF3A8C8D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53118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ا با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a-IR" smtClean="0"/>
              <a:t>برای ویرایش سبک عنوان اسلاید اصلی، کلیک نمایید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005E6-3C65-440B-AB91-9CFE8E468DDC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BE939-78F6-4ACC-BB54-65AF3A8C8D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52431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تصویر با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a-IR" smtClean="0"/>
              <a:t>برای ویرایش سبک عنوان اسلاید اصلی، کلیک نمایید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a-IR" smtClean="0"/>
              <a:t>برای اضافه کردن تصویر نماد را کلیک نمایید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005E6-3C65-440B-AB91-9CFE8E468DDC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BE939-78F6-4ACC-BB54-65AF3A8C8D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589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 متن عمود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mtClean="0"/>
              <a:t>برای ویرایش سبک عنوان اسلاید اصلی، کلیک نمایید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005E6-3C65-440B-AB91-9CFE8E468DDC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BE939-78F6-4ACC-BB54-65AF3A8C8D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844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عمودی و مت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a-IR" smtClean="0"/>
              <a:t>برای ویرایش سبک عنوان اسلاید اصلی، کلیک نمایید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005E6-3C65-440B-AB91-9CFE8E468DDC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BE939-78F6-4ACC-BB54-65AF3A8C8D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760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a-IR" smtClean="0"/>
              <a:t>برای ویرایش سبک عنوان اسلاید اصلی، کلیک نمایید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B005E6-3C65-440B-AB91-9CFE8E468DDC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2BE939-78F6-4ACC-BB54-65AF3A8C8D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70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tmp"/><Relationship Id="rId4" Type="http://schemas.openxmlformats.org/officeDocument/2006/relationships/image" Target="../media/image3.tm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tm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mp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mp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4.tm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mp"/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mp"/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mp"/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mp"/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tmp"/><Relationship Id="rId2" Type="http://schemas.openxmlformats.org/officeDocument/2006/relationships/image" Target="../media/image16.tmp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1.tm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tmp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1.tmp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2.tmp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3.tmp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4.tm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98276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116408" y="1357874"/>
            <a:ext cx="25186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a-IR" sz="4000" smtClean="0">
                <a:cs typeface="B Yekan" panose="00000400000000000000" pitchFamily="2" charset="-78"/>
              </a:rPr>
              <a:t>ریاضی ه</a:t>
            </a:r>
            <a:r>
              <a:rPr lang="fa-IR" sz="4000">
                <a:cs typeface="B Yekan" panose="00000400000000000000" pitchFamily="2" charset="-78"/>
              </a:rPr>
              <a:t>ف</a:t>
            </a:r>
            <a:r>
              <a:rPr lang="fa-IR" sz="4000" smtClean="0">
                <a:cs typeface="B Yekan" panose="00000400000000000000" pitchFamily="2" charset="-78"/>
              </a:rPr>
              <a:t>تم</a:t>
            </a:r>
            <a:endParaRPr lang="en-GB" sz="4000">
              <a:cs typeface="B Yekan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586889" y="2232375"/>
            <a:ext cx="15776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a-IR" sz="4000" smtClean="0">
                <a:cs typeface="B Yekan" panose="00000400000000000000" pitchFamily="2" charset="-78"/>
              </a:rPr>
              <a:t>فصل 4</a:t>
            </a:r>
            <a:endParaRPr lang="en-GB" sz="4000">
              <a:cs typeface="B Yekan" panose="000004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5943" y="3981377"/>
            <a:ext cx="1167498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6000" dirty="0" smtClean="0">
                <a:solidFill>
                  <a:srgbClr val="FF0000"/>
                </a:solidFill>
                <a:cs typeface="B Yekan" panose="00000400000000000000" pitchFamily="2" charset="-78"/>
              </a:rPr>
              <a:t>تبدیلات هندسی (انتقال ، تقارن ، دوران)</a:t>
            </a:r>
            <a:endParaRPr lang="en-GB" sz="6000" dirty="0">
              <a:solidFill>
                <a:srgbClr val="FF0000"/>
              </a:solidFill>
              <a:cs typeface="B Yeka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91729" y="3106876"/>
            <a:ext cx="37679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4000" dirty="0" smtClean="0">
                <a:cs typeface="B Yekan" panose="00000400000000000000" pitchFamily="2" charset="-78"/>
              </a:rPr>
              <a:t>هندسه و استدلال</a:t>
            </a:r>
            <a:endParaRPr lang="en-GB" sz="4000" dirty="0">
              <a:cs typeface="B Yekan" panose="00000400000000000000" pitchFamily="2" charset="-78"/>
            </a:endParaRPr>
          </a:p>
        </p:txBody>
      </p:sp>
      <p:sp>
        <p:nvSpPr>
          <p:cNvPr id="8" name="Footer Placeholder 5"/>
          <p:cNvSpPr>
            <a:spLocks noGrp="1"/>
          </p:cNvSpPr>
          <p:nvPr/>
        </p:nvSpPr>
        <p:spPr>
          <a:xfrm>
            <a:off x="4318328" y="643360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Matura MT Script Capitals" panose="03020802060602070202" pitchFamily="66" charset="0"/>
              </a:rPr>
              <a:t>Produced By :</a:t>
            </a:r>
            <a:r>
              <a:rPr lang="en-GB" sz="2000" b="1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Matura MT Script Capitals" panose="03020802060602070202" pitchFamily="66" charset="0"/>
              </a:rPr>
              <a:t>kamal</a:t>
            </a:r>
            <a:r>
              <a:rPr lang="en-GB" sz="2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Matura MT Script Capitals" panose="03020802060602070202" pitchFamily="66" charset="0"/>
              </a:rPr>
              <a:t> </a:t>
            </a:r>
            <a:r>
              <a:rPr lang="en-GB" sz="2000" b="1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Matura MT Script Capitals" panose="03020802060602070202" pitchFamily="66" charset="0"/>
              </a:rPr>
              <a:t>gadgal</a:t>
            </a:r>
            <a:endParaRPr lang="en-GB" sz="20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Matura MT Script Capitals" panose="03020802060602070202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886" y="10886"/>
            <a:ext cx="10775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000" smtClean="0"/>
              <a:t>دی ماه 93</a:t>
            </a:r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226348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161826"/>
          </a:xfrm>
          <a:prstGeom prst="rect">
            <a:avLst/>
          </a:prstGeom>
        </p:spPr>
      </p:pic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04964"/>
            <a:ext cx="12192000" cy="5553036"/>
          </a:xfrm>
          <a:prstGeom prst="rect">
            <a:avLst/>
          </a:prstGeom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9894" y="0"/>
            <a:ext cx="762106" cy="2019582"/>
          </a:xfrm>
          <a:prstGeom prst="rect">
            <a:avLst/>
          </a:prstGeom>
        </p:spPr>
      </p:pic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14475" cy="704948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 flipH="1">
            <a:off x="2699657" y="5856514"/>
            <a:ext cx="348343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2351314" y="5856514"/>
            <a:ext cx="348343" cy="34834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2340429" y="6204857"/>
            <a:ext cx="359228" cy="34834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2699657" y="6542314"/>
            <a:ext cx="707572" cy="1088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3048000" y="5856514"/>
            <a:ext cx="0" cy="34834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3048000" y="6204857"/>
            <a:ext cx="359229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407229" y="6204857"/>
            <a:ext cx="0" cy="34834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688772" y="6020191"/>
            <a:ext cx="327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/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3208798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47261"/>
            <a:ext cx="12192000" cy="3606084"/>
          </a:xfrm>
          <a:prstGeom prst="rect">
            <a:avLst/>
          </a:prstGeom>
        </p:spPr>
      </p:pic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0841" y="0"/>
            <a:ext cx="781159" cy="1962424"/>
          </a:xfrm>
          <a:prstGeom prst="rect">
            <a:avLst/>
          </a:prstGeom>
        </p:spPr>
      </p:pic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14475" cy="70494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177143" y="3516086"/>
            <a:ext cx="359228" cy="729343"/>
          </a:xfrm>
          <a:prstGeom prst="rect">
            <a:avLst/>
          </a:prstGeom>
          <a:pattFill prst="wdDnDiag">
            <a:fgClr>
              <a:srgbClr val="FFC00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536371" y="3897086"/>
            <a:ext cx="740229" cy="348342"/>
          </a:xfrm>
          <a:prstGeom prst="rect">
            <a:avLst/>
          </a:prstGeom>
          <a:pattFill prst="wdDnDiag">
            <a:fgClr>
              <a:srgbClr val="FFC00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2166257" y="1962424"/>
            <a:ext cx="0" cy="117266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H="1">
            <a:off x="3156858" y="2623457"/>
            <a:ext cx="4027713" cy="1447800"/>
          </a:xfrm>
          <a:prstGeom prst="straightConnector1">
            <a:avLst/>
          </a:prstGeom>
          <a:ln w="19050">
            <a:solidFill>
              <a:srgbClr val="FF0000"/>
            </a:solidFill>
            <a:headEnd type="none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 flipV="1">
            <a:off x="3526971" y="2819400"/>
            <a:ext cx="4811487" cy="1338943"/>
          </a:xfrm>
          <a:prstGeom prst="straightConnector1">
            <a:avLst/>
          </a:prstGeom>
          <a:ln w="19050">
            <a:solidFill>
              <a:srgbClr val="FF0000"/>
            </a:solidFill>
            <a:headEnd type="none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690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58143"/>
            <a:ext cx="12192000" cy="1741714"/>
          </a:xfrm>
          <a:prstGeom prst="rect">
            <a:avLst/>
          </a:prstGeom>
        </p:spPr>
      </p:pic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14475" cy="704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214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2668"/>
            <a:ext cx="12192000" cy="4172663"/>
          </a:xfrm>
          <a:prstGeom prst="rect">
            <a:avLst/>
          </a:prstGeom>
        </p:spPr>
      </p:pic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9894" y="0"/>
            <a:ext cx="762106" cy="2019582"/>
          </a:xfrm>
          <a:prstGeom prst="rect">
            <a:avLst/>
          </a:prstGeom>
        </p:spPr>
      </p:pic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14475" cy="70494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63281">
            <a:off x="205677" y="3901796"/>
            <a:ext cx="1677551" cy="1268917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400115">
            <a:off x="182706" y="3709350"/>
            <a:ext cx="1677551" cy="1268917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29273">
            <a:off x="152903" y="3541362"/>
            <a:ext cx="1677551" cy="1268917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986920">
            <a:off x="178125" y="3331265"/>
            <a:ext cx="1677551" cy="1268917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3707580">
            <a:off x="181143" y="3164475"/>
            <a:ext cx="1677551" cy="1268917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4285750">
            <a:off x="268157" y="3032192"/>
            <a:ext cx="1677551" cy="1268917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502252" y="2873806"/>
            <a:ext cx="1677551" cy="1268917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6356804">
            <a:off x="716192" y="2811103"/>
            <a:ext cx="1677551" cy="1268917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7218557">
            <a:off x="947625" y="2794539"/>
            <a:ext cx="1677551" cy="1268917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8223358">
            <a:off x="1185779" y="2802327"/>
            <a:ext cx="1677551" cy="1268917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9670703">
            <a:off x="1500866" y="2956148"/>
            <a:ext cx="1677551" cy="1268917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1713691" y="3152132"/>
            <a:ext cx="1677551" cy="1268917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2100098">
            <a:off x="1862304" y="3454752"/>
            <a:ext cx="1677551" cy="1268917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3196540">
            <a:off x="1902968" y="3741614"/>
            <a:ext cx="1677551" cy="1268917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4287166">
            <a:off x="1861586" y="4013944"/>
            <a:ext cx="1677551" cy="1268917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5173262">
            <a:off x="1782167" y="4228957"/>
            <a:ext cx="1677551" cy="1268917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1611265" y="4479891"/>
            <a:ext cx="1677551" cy="1268917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7896732">
            <a:off x="1219150" y="4620050"/>
            <a:ext cx="1677551" cy="1268917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9420242">
            <a:off x="860343" y="4608214"/>
            <a:ext cx="1677551" cy="1268917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626148">
            <a:off x="534775" y="4467599"/>
            <a:ext cx="1677551" cy="1268917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8134" y="4327519"/>
            <a:ext cx="1677551" cy="1268917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2142083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12690"/>
            <a:ext cx="12192000" cy="3432619"/>
          </a:xfrm>
          <a:prstGeom prst="rect">
            <a:avLst/>
          </a:prstGeom>
        </p:spPr>
      </p:pic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14475" cy="695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63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38248"/>
            <a:ext cx="12192000" cy="3581504"/>
          </a:xfrm>
          <a:prstGeom prst="rect">
            <a:avLst/>
          </a:prstGeom>
        </p:spPr>
      </p:pic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14475" cy="69542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946174">
            <a:off x="-72124" y="3018713"/>
            <a:ext cx="2200275" cy="181927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266793">
            <a:off x="-132586" y="2642484"/>
            <a:ext cx="2200275" cy="181927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4052290">
            <a:off x="11681" y="2118706"/>
            <a:ext cx="2200275" cy="181927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250345" y="1844328"/>
            <a:ext cx="2200275" cy="181927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7077058">
            <a:off x="739174" y="1620548"/>
            <a:ext cx="2200275" cy="181927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8477666">
            <a:off x="1133906" y="1662183"/>
            <a:ext cx="2200275" cy="181927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9677913">
            <a:off x="1475375" y="1847288"/>
            <a:ext cx="2200275" cy="181927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1764932" y="2023994"/>
            <a:ext cx="2200275" cy="1819275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7387627" y="3028901"/>
            <a:ext cx="37657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smtClean="0">
                <a:solidFill>
                  <a:srgbClr val="0070C0"/>
                </a:solidFill>
                <a:cs typeface="B Baran Outline" panose="00000400000000000000" pitchFamily="2" charset="-78"/>
              </a:rPr>
              <a:t>در جهت حرکت عقربه های ساعت</a:t>
            </a:r>
            <a:endParaRPr lang="en-GB" sz="2800">
              <a:solidFill>
                <a:srgbClr val="0070C0"/>
              </a:solidFill>
              <a:cs typeface="B Baran Outline" panose="00000400000000000000" pitchFamily="2" charset="-78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096000" y="3028343"/>
            <a:ext cx="9989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smtClean="0">
                <a:solidFill>
                  <a:srgbClr val="0070C0"/>
                </a:solidFill>
                <a:cs typeface="B Yekan" panose="00000400000000000000" pitchFamily="2" charset="-78"/>
              </a:rPr>
              <a:t>+</a:t>
            </a:r>
            <a:r>
              <a:rPr lang="fa-IR" sz="2800" smtClean="0">
                <a:solidFill>
                  <a:srgbClr val="0070C0"/>
                </a:solidFill>
                <a:cs typeface="B Yekan" panose="00000400000000000000" pitchFamily="2" charset="-78"/>
              </a:rPr>
              <a:t>180</a:t>
            </a:r>
            <a:endParaRPr lang="en-GB" sz="2800">
              <a:solidFill>
                <a:srgbClr val="0070C0"/>
              </a:solidFill>
              <a:cs typeface="B Yekan" panose="00000400000000000000" pitchFamily="2" charset="-78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840135" y="2933632"/>
            <a:ext cx="3064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smtClean="0">
                <a:solidFill>
                  <a:srgbClr val="0070C0"/>
                </a:solidFill>
              </a:rPr>
              <a:t>°</a:t>
            </a:r>
            <a:endParaRPr lang="en-GB" sz="280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741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42062"/>
            <a:ext cx="12192000" cy="3581504"/>
          </a:xfrm>
          <a:prstGeom prst="rect">
            <a:avLst/>
          </a:prstGeom>
        </p:spPr>
      </p:pic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14475" cy="69542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859388">
            <a:off x="504198" y="3604439"/>
            <a:ext cx="2200275" cy="181927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8293157">
            <a:off x="953512" y="3689413"/>
            <a:ext cx="2200275" cy="181927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7241905">
            <a:off x="1245297" y="3628318"/>
            <a:ext cx="2200275" cy="181927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1510154" y="3463372"/>
            <a:ext cx="2200275" cy="181927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5007117">
            <a:off x="1733747" y="3211638"/>
            <a:ext cx="2200275" cy="181927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547113">
            <a:off x="1889560" y="2806694"/>
            <a:ext cx="2200275" cy="181927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047985">
            <a:off x="1880506" y="2387302"/>
            <a:ext cx="2200275" cy="181927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1670375" y="1975032"/>
            <a:ext cx="2200275" cy="181927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251825" y="3024513"/>
            <a:ext cx="44919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smtClean="0">
                <a:solidFill>
                  <a:srgbClr val="0070C0"/>
                </a:solidFill>
                <a:cs typeface="B Baran Outline" panose="00000400000000000000" pitchFamily="2" charset="-78"/>
              </a:rPr>
              <a:t>در جهت خلاف حرکت عقربه های ساعت</a:t>
            </a:r>
            <a:endParaRPr lang="en-GB" sz="2800">
              <a:solidFill>
                <a:srgbClr val="0070C0"/>
              </a:solidFill>
              <a:cs typeface="B Baran Outline" panose="00000400000000000000" pitchFamily="2" charset="-78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6258877" y="2909594"/>
            <a:ext cx="930063" cy="680634"/>
            <a:chOff x="6258877" y="2909594"/>
            <a:chExt cx="930063" cy="680634"/>
          </a:xfrm>
        </p:grpSpPr>
        <p:sp>
          <p:nvSpPr>
            <p:cNvPr id="4" name="TextBox 3"/>
            <p:cNvSpPr txBox="1"/>
            <p:nvPr/>
          </p:nvSpPr>
          <p:spPr>
            <a:xfrm>
              <a:off x="6258877" y="3067008"/>
              <a:ext cx="93006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800" smtClean="0">
                  <a:solidFill>
                    <a:srgbClr val="0070C0"/>
                  </a:solidFill>
                  <a:cs typeface="B Yekan" panose="00000400000000000000" pitchFamily="2" charset="-78"/>
                </a:rPr>
                <a:t>-</a:t>
              </a:r>
              <a:r>
                <a:rPr lang="fa-IR" sz="2800" smtClean="0">
                  <a:solidFill>
                    <a:srgbClr val="0070C0"/>
                  </a:solidFill>
                  <a:cs typeface="B Yekan" panose="00000400000000000000" pitchFamily="2" charset="-78"/>
                </a:rPr>
                <a:t>180</a:t>
              </a:r>
              <a:endParaRPr lang="en-GB" sz="2800">
                <a:solidFill>
                  <a:srgbClr val="0070C0"/>
                </a:solidFill>
                <a:cs typeface="B Yekan" panose="00000400000000000000" pitchFamily="2" charset="-78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860873" y="2909594"/>
              <a:ext cx="31931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800" smtClean="0">
                  <a:solidFill>
                    <a:srgbClr val="0070C0"/>
                  </a:solidFill>
                  <a:cs typeface="B Yekan" panose="00000400000000000000" pitchFamily="2" charset="-78"/>
                </a:rPr>
                <a:t>°</a:t>
              </a:r>
              <a:endParaRPr lang="en-GB" sz="2800">
                <a:solidFill>
                  <a:srgbClr val="0070C0"/>
                </a:solidFill>
                <a:cs typeface="B Yekan" panose="00000400000000000000" pitchFamily="2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52370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67572"/>
            <a:ext cx="12192000" cy="3522855"/>
          </a:xfrm>
          <a:prstGeom prst="rect">
            <a:avLst/>
          </a:prstGeom>
        </p:spPr>
      </p:pic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14475" cy="69542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792133" y="4885267"/>
            <a:ext cx="279400" cy="3051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911830" y="2646571"/>
            <a:ext cx="742950" cy="7524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7019088">
            <a:off x="1194859" y="2491104"/>
            <a:ext cx="742950" cy="7524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8256429">
            <a:off x="1611483" y="2453650"/>
            <a:ext cx="742950" cy="7524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9577021">
            <a:off x="2019454" y="2548928"/>
            <a:ext cx="742950" cy="7524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2319104" y="2772702"/>
            <a:ext cx="742950" cy="7524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07067" y="5476170"/>
            <a:ext cx="109151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smtClean="0">
                <a:solidFill>
                  <a:srgbClr val="0070C0"/>
                </a:solidFill>
                <a:cs typeface="B Baran Outline" panose="00000400000000000000" pitchFamily="2" charset="-78"/>
              </a:rPr>
              <a:t>در دوران 180 درجه  تصاویر ایجاد شده با شکل اصلی فرقی ندارند ولی در دوران  90 درجه با هم متفاوتند</a:t>
            </a:r>
            <a:endParaRPr lang="en-GB" sz="2800">
              <a:solidFill>
                <a:srgbClr val="0070C0"/>
              </a:solidFill>
              <a:cs typeface="B Baran Outline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0838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22303"/>
            <a:ext cx="12192000" cy="4605294"/>
          </a:xfrm>
          <a:prstGeom prst="rect">
            <a:avLst/>
          </a:prstGeom>
        </p:spPr>
      </p:pic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7999" y="0"/>
            <a:ext cx="724001" cy="1971950"/>
          </a:xfrm>
          <a:prstGeom prst="rect">
            <a:avLst/>
          </a:prstGeom>
        </p:spPr>
      </p:pic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14475" cy="69542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3605" y="3828369"/>
            <a:ext cx="828675" cy="7905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525770">
            <a:off x="414013" y="3656093"/>
            <a:ext cx="828675" cy="7905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553289">
            <a:off x="385398" y="3523570"/>
            <a:ext cx="828675" cy="7905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3366983">
            <a:off x="382890" y="3407674"/>
            <a:ext cx="828675" cy="7905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524553" y="3149959"/>
            <a:ext cx="828675" cy="7905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37667" y="3828368"/>
            <a:ext cx="828675" cy="79057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903028" y="2329543"/>
            <a:ext cx="5725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smtClean="0">
                <a:solidFill>
                  <a:srgbClr val="0070C0"/>
                </a:solidFill>
                <a:cs typeface="B Yekan" panose="00000400000000000000" pitchFamily="2" charset="-78"/>
              </a:rPr>
              <a:t>بله</a:t>
            </a:r>
            <a:endParaRPr lang="en-GB" sz="2800">
              <a:solidFill>
                <a:srgbClr val="0070C0"/>
              </a:solidFill>
              <a:cs typeface="B Yekan" panose="000004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38890" y="3347462"/>
            <a:ext cx="340158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smtClean="0">
                <a:latin typeface="Baskerville Old Face" panose="02020602080505020303" pitchFamily="18" charset="0"/>
              </a:rPr>
              <a:t>B</a:t>
            </a:r>
            <a:endParaRPr lang="en-GB">
              <a:latin typeface="Baskerville Old Face" panose="02020602080505020303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271039" y="3886980"/>
            <a:ext cx="340158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smtClean="0">
                <a:latin typeface="Baskerville Old Face" panose="02020602080505020303" pitchFamily="18" charset="0"/>
              </a:rPr>
              <a:t>C</a:t>
            </a:r>
            <a:endParaRPr lang="en-GB"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9108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28755"/>
            <a:ext cx="12192000" cy="340049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733425" cy="74295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086600" y="2285999"/>
            <a:ext cx="16001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smtClean="0">
                <a:solidFill>
                  <a:srgbClr val="0070C0"/>
                </a:solidFill>
                <a:cs typeface="B Davat" panose="00000400000000000000" pitchFamily="2" charset="-78"/>
              </a:rPr>
              <a:t>شکل شماره 3</a:t>
            </a:r>
            <a:endParaRPr lang="en-GB" sz="2800">
              <a:solidFill>
                <a:srgbClr val="0070C0"/>
              </a:solidFill>
              <a:cs typeface="B Davat" panose="000004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405257" y="3374571"/>
            <a:ext cx="15520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smtClean="0">
                <a:solidFill>
                  <a:srgbClr val="0070C0"/>
                </a:solidFill>
                <a:cs typeface="B Davat" panose="00000400000000000000" pitchFamily="2" charset="-78"/>
              </a:rPr>
              <a:t>شکل شماره 2</a:t>
            </a:r>
            <a:endParaRPr lang="en-GB" sz="2800">
              <a:solidFill>
                <a:srgbClr val="0070C0"/>
              </a:solidFill>
              <a:cs typeface="B Davat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75629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0250"/>
            <a:ext cx="12192000" cy="376200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733425" cy="7429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74713" y="1872343"/>
            <a:ext cx="3802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F</a:t>
            </a:r>
            <a:endParaRPr lang="en-GB" sz="2800">
              <a:solidFill>
                <a:srgbClr val="0070C0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31620" y="2384677"/>
            <a:ext cx="433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A</a:t>
            </a:r>
            <a:endParaRPr lang="en-GB" sz="2800">
              <a:solidFill>
                <a:srgbClr val="0070C0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369859" y="2384677"/>
            <a:ext cx="4251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C</a:t>
            </a:r>
            <a:endParaRPr lang="en-GB" sz="2800">
              <a:solidFill>
                <a:srgbClr val="0070C0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84701" y="2384677"/>
            <a:ext cx="4619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D</a:t>
            </a:r>
            <a:endParaRPr lang="en-GB" sz="2800">
              <a:solidFill>
                <a:srgbClr val="0070C0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15694" y="2940024"/>
            <a:ext cx="4090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E</a:t>
            </a:r>
            <a:endParaRPr lang="en-GB" sz="2800">
              <a:solidFill>
                <a:srgbClr val="0070C0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55771" y="2940024"/>
            <a:ext cx="4267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B</a:t>
            </a:r>
            <a:endParaRPr lang="en-GB" sz="2800">
              <a:solidFill>
                <a:srgbClr val="0070C0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711876" y="2953987"/>
            <a:ext cx="2744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smtClean="0">
                <a:solidFill>
                  <a:srgbClr val="0070C0"/>
                </a:solidFill>
                <a:cs typeface="B Yekan" panose="00000400000000000000" pitchFamily="2" charset="-78"/>
              </a:rPr>
              <a:t>،</a:t>
            </a:r>
            <a:endParaRPr lang="en-GB" sz="2800">
              <a:solidFill>
                <a:srgbClr val="0070C0"/>
              </a:solidFill>
              <a:cs typeface="B Yekan" panose="00000400000000000000" pitchFamily="2" charset="-78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120237" y="2365983"/>
            <a:ext cx="2744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smtClean="0">
                <a:solidFill>
                  <a:srgbClr val="0070C0"/>
                </a:solidFill>
                <a:cs typeface="B Yekan" panose="00000400000000000000" pitchFamily="2" charset="-78"/>
              </a:rPr>
              <a:t>،</a:t>
            </a:r>
            <a:endParaRPr lang="en-GB" sz="2800">
              <a:solidFill>
                <a:srgbClr val="0070C0"/>
              </a:solidFill>
              <a:cs typeface="B Yekan" panose="000004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748593" y="2384677"/>
            <a:ext cx="2744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smtClean="0">
                <a:solidFill>
                  <a:srgbClr val="0070C0"/>
                </a:solidFill>
                <a:cs typeface="B Yekan" panose="00000400000000000000" pitchFamily="2" charset="-78"/>
              </a:rPr>
              <a:t>،</a:t>
            </a:r>
            <a:endParaRPr lang="en-GB" sz="2800">
              <a:solidFill>
                <a:srgbClr val="0070C0"/>
              </a:solidFill>
              <a:cs typeface="B Yeka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89810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8" grpId="0"/>
      <p:bldP spid="1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6474"/>
            <a:ext cx="12192000" cy="373876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733425" cy="7429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196943" y="2448741"/>
            <a:ext cx="9220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smtClean="0">
                <a:solidFill>
                  <a:srgbClr val="0070C0"/>
                </a:solidFill>
                <a:cs typeface="B Yekan" panose="00000400000000000000" pitchFamily="2" charset="-78"/>
              </a:rPr>
              <a:t>تقارن</a:t>
            </a:r>
            <a:endParaRPr lang="en-GB" sz="2800">
              <a:solidFill>
                <a:srgbClr val="0070C0"/>
              </a:solidFill>
              <a:cs typeface="B Yeka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209767" y="3023268"/>
            <a:ext cx="9893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smtClean="0">
                <a:solidFill>
                  <a:srgbClr val="0070C0"/>
                </a:solidFill>
                <a:cs typeface="B Yekan" panose="00000400000000000000" pitchFamily="2" charset="-78"/>
              </a:rPr>
              <a:t>انتقال</a:t>
            </a:r>
            <a:endParaRPr lang="en-GB" sz="2800">
              <a:solidFill>
                <a:srgbClr val="0070C0"/>
              </a:solidFill>
              <a:cs typeface="B Yekan" panose="000004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89418" y="1919141"/>
            <a:ext cx="10021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smtClean="0">
                <a:solidFill>
                  <a:srgbClr val="0070C0"/>
                </a:solidFill>
                <a:cs typeface="B Yekan" panose="00000400000000000000" pitchFamily="2" charset="-78"/>
              </a:rPr>
              <a:t>دوران</a:t>
            </a:r>
            <a:endParaRPr lang="en-GB" sz="2800">
              <a:solidFill>
                <a:srgbClr val="0070C0"/>
              </a:solidFill>
              <a:cs typeface="B Yeka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163279" y="1416907"/>
            <a:ext cx="9893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smtClean="0">
                <a:solidFill>
                  <a:srgbClr val="0070C0"/>
                </a:solidFill>
                <a:cs typeface="B Yekan" panose="00000400000000000000" pitchFamily="2" charset="-78"/>
              </a:rPr>
              <a:t>انتقال</a:t>
            </a:r>
            <a:endParaRPr lang="en-GB" sz="2800">
              <a:solidFill>
                <a:srgbClr val="0070C0"/>
              </a:solidFill>
              <a:cs typeface="B Yeka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221364" y="3526423"/>
            <a:ext cx="10021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smtClean="0">
                <a:solidFill>
                  <a:srgbClr val="0070C0"/>
                </a:solidFill>
                <a:cs typeface="B Yekan" panose="00000400000000000000" pitchFamily="2" charset="-78"/>
              </a:rPr>
              <a:t>دوران</a:t>
            </a:r>
            <a:endParaRPr lang="en-GB" sz="2800">
              <a:solidFill>
                <a:srgbClr val="0070C0"/>
              </a:solidFill>
              <a:cs typeface="B Yeka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55561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76129"/>
            <a:ext cx="12192000" cy="250371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733425" cy="74295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395390" y="3531832"/>
            <a:ext cx="13079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smtClean="0">
                <a:solidFill>
                  <a:srgbClr val="0070C0"/>
                </a:solidFill>
                <a:cs typeface="B Yekan" panose="00000400000000000000" pitchFamily="2" charset="-78"/>
              </a:rPr>
              <a:t>دوران</a:t>
            </a:r>
            <a:endParaRPr lang="en-GB" sz="2800">
              <a:solidFill>
                <a:srgbClr val="0070C0"/>
              </a:solidFill>
              <a:cs typeface="B Yekan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76899" y="3531832"/>
            <a:ext cx="9255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smtClean="0">
                <a:solidFill>
                  <a:srgbClr val="0070C0"/>
                </a:solidFill>
                <a:cs typeface="B Yekan" panose="00000400000000000000" pitchFamily="2" charset="-78"/>
              </a:rPr>
              <a:t>تقارن</a:t>
            </a:r>
            <a:endParaRPr lang="en-GB" sz="2800">
              <a:solidFill>
                <a:srgbClr val="0070C0"/>
              </a:solidFill>
              <a:cs typeface="B Yekan" panose="000004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741759" y="3531832"/>
            <a:ext cx="13079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smtClean="0">
                <a:solidFill>
                  <a:srgbClr val="0070C0"/>
                </a:solidFill>
                <a:cs typeface="B Yekan" panose="00000400000000000000" pitchFamily="2" charset="-78"/>
              </a:rPr>
              <a:t>دوران</a:t>
            </a:r>
            <a:endParaRPr lang="en-GB" sz="2800">
              <a:solidFill>
                <a:srgbClr val="0070C0"/>
              </a:solidFill>
              <a:cs typeface="B Yeka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482929" y="3531832"/>
            <a:ext cx="1291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smtClean="0">
                <a:solidFill>
                  <a:srgbClr val="0070C0"/>
                </a:solidFill>
                <a:cs typeface="B Yekan" panose="00000400000000000000" pitchFamily="2" charset="-78"/>
              </a:rPr>
              <a:t>انتقال</a:t>
            </a:r>
            <a:endParaRPr lang="en-GB" sz="2800">
              <a:solidFill>
                <a:srgbClr val="0070C0"/>
              </a:solidFill>
              <a:cs typeface="B Yekan" panose="000004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445145" y="3531832"/>
            <a:ext cx="3401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smtClean="0">
                <a:solidFill>
                  <a:srgbClr val="0070C0"/>
                </a:solidFill>
                <a:cs typeface="B Yekan" panose="00000400000000000000" pitchFamily="2" charset="-78"/>
              </a:rPr>
              <a:t>و</a:t>
            </a:r>
            <a:endParaRPr lang="en-GB" sz="2800">
              <a:solidFill>
                <a:srgbClr val="0070C0"/>
              </a:solidFill>
              <a:cs typeface="B Yeka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84273" y="3531832"/>
            <a:ext cx="3401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smtClean="0">
                <a:solidFill>
                  <a:srgbClr val="0070C0"/>
                </a:solidFill>
                <a:cs typeface="B Yekan" panose="00000400000000000000" pitchFamily="2" charset="-78"/>
              </a:rPr>
              <a:t>و</a:t>
            </a:r>
            <a:endParaRPr lang="en-GB" sz="2800">
              <a:solidFill>
                <a:srgbClr val="0070C0"/>
              </a:solidFill>
              <a:cs typeface="B Yeka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05679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3291"/>
            <a:ext cx="12192000" cy="336387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733425" cy="74295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0929257" y="2095147"/>
            <a:ext cx="433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>
                <a:solidFill>
                  <a:srgbClr val="0070C0"/>
                </a:solidFill>
                <a:latin typeface="Baskerville Old Face" panose="02020602080505020303" pitchFamily="18" charset="0"/>
              </a:rPr>
              <a:t>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091058" y="2095147"/>
            <a:ext cx="4267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B</a:t>
            </a:r>
            <a:endParaRPr lang="en-GB" sz="2800">
              <a:solidFill>
                <a:srgbClr val="0070C0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939677" y="2583820"/>
            <a:ext cx="4090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E</a:t>
            </a:r>
            <a:endParaRPr lang="en-GB" sz="2800">
              <a:solidFill>
                <a:srgbClr val="0070C0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110294" y="2583820"/>
            <a:ext cx="3802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F</a:t>
            </a:r>
            <a:endParaRPr lang="en-GB" sz="2800">
              <a:solidFill>
                <a:srgbClr val="0070C0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545022" y="2583820"/>
            <a:ext cx="3401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smtClean="0">
                <a:solidFill>
                  <a:srgbClr val="0070C0"/>
                </a:solidFill>
                <a:cs typeface="B Yekan" panose="00000400000000000000" pitchFamily="2" charset="-78"/>
              </a:rPr>
              <a:t>و</a:t>
            </a:r>
            <a:endParaRPr lang="en-GB" sz="2800">
              <a:solidFill>
                <a:srgbClr val="0070C0"/>
              </a:solidFill>
              <a:cs typeface="B Yeka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545022" y="2095147"/>
            <a:ext cx="3401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smtClean="0">
                <a:solidFill>
                  <a:srgbClr val="0070C0"/>
                </a:solidFill>
                <a:cs typeface="B Yekan" panose="00000400000000000000" pitchFamily="2" charset="-78"/>
              </a:rPr>
              <a:t>و</a:t>
            </a:r>
            <a:endParaRPr lang="en-GB" sz="2800">
              <a:solidFill>
                <a:srgbClr val="0070C0"/>
              </a:solidFill>
              <a:cs typeface="B Yeka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24542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9" grpId="0"/>
    </p:bldLst>
  </p:timing>
</p:sld>
</file>

<file path=ppt/theme/theme1.xml><?xml version="1.0" encoding="utf-8"?>
<a:theme xmlns:a="http://schemas.openxmlformats.org/drawingml/2006/main" name="طرح زمین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ریاضی هفتم -فصل 4- تبدبلات هندسی(1)</Template>
  <TotalTime>2</TotalTime>
  <Words>101</Words>
  <Application>Microsoft Office PowerPoint</Application>
  <PresentationFormat>Custom</PresentationFormat>
  <Paragraphs>46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طرح زمینه Office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ارائه PowerPoint</dc:title>
  <dc:creator>novin</dc:creator>
  <cp:lastModifiedBy>Windows User</cp:lastModifiedBy>
  <cp:revision>2</cp:revision>
  <dcterms:created xsi:type="dcterms:W3CDTF">2015-02-28T12:16:14Z</dcterms:created>
  <dcterms:modified xsi:type="dcterms:W3CDTF">2020-04-20T16:57:31Z</dcterms:modified>
</cp:coreProperties>
</file>