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3" r:id="rId2"/>
    <p:sldId id="256" r:id="rId3"/>
    <p:sldId id="257" r:id="rId4"/>
    <p:sldId id="258" r:id="rId5"/>
    <p:sldId id="259" r:id="rId6"/>
    <p:sldId id="260" r:id="rId7"/>
    <p:sldId id="261" r:id="rId8"/>
    <p:sldId id="262" r:id="rId9"/>
    <p:sldId id="263" r:id="rId10"/>
    <p:sldId id="264" r:id="rId11"/>
    <p:sldId id="265" r:id="rId12"/>
    <p:sldId id="289" r:id="rId13"/>
    <p:sldId id="290" r:id="rId14"/>
    <p:sldId id="291" r:id="rId15"/>
    <p:sldId id="292" r:id="rId16"/>
    <p:sldId id="282" r:id="rId17"/>
    <p:sldId id="283" r:id="rId18"/>
    <p:sldId id="284" r:id="rId19"/>
    <p:sldId id="286" r:id="rId20"/>
    <p:sldId id="287" r:id="rId21"/>
    <p:sldId id="28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4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1B18290-3232-4292-818C-B129EE7ACC51}" type="datetimeFigureOut">
              <a:rPr lang="en-US" smtClean="0"/>
              <a:t>7/31/2023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4009881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B18290-3232-4292-818C-B129EE7ACC51}" type="datetimeFigureOut">
              <a:rPr lang="en-US" smtClean="0"/>
              <a:t>7/31/2023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3490926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B18290-3232-4292-818C-B129EE7ACC51}" type="datetimeFigureOut">
              <a:rPr lang="en-US" smtClean="0"/>
              <a:t>7/31/2023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879887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B18290-3232-4292-818C-B129EE7ACC51}" type="datetimeFigureOut">
              <a:rPr lang="en-US" smtClean="0"/>
              <a:t>7/31/2023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3355213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B18290-3232-4292-818C-B129EE7ACC51}" type="datetimeFigureOut">
              <a:rPr lang="en-US" smtClean="0"/>
              <a:t>7/31/2023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3515146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1B18290-3232-4292-818C-B129EE7ACC51}" type="datetimeFigureOut">
              <a:rPr lang="en-US" smtClean="0"/>
              <a:t>7/31/2023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2724092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18290-3232-4292-818C-B129EE7ACC51}" type="datetimeFigureOut">
              <a:rPr lang="en-US" smtClean="0"/>
              <a:t>7/31/2023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810518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B18290-3232-4292-818C-B129EE7ACC51}" type="datetimeFigureOut">
              <a:rPr lang="en-US" smtClean="0"/>
              <a:t>7/31/2023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85311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B18290-3232-4292-818C-B129EE7ACC51}" type="datetimeFigureOut">
              <a:rPr lang="en-US" smtClean="0"/>
              <a:t>7/31/2023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3656797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B18290-3232-4292-818C-B129EE7ACC51}" type="datetimeFigureOut">
              <a:rPr lang="en-US" smtClean="0"/>
              <a:t>7/31/2023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3901054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B18290-3232-4292-818C-B129EE7ACC51}" type="datetimeFigureOut">
              <a:rPr lang="en-US" smtClean="0"/>
              <a:t>7/31/2023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4E3F3B-00BA-4817-919F-B1ED306BCB8A}" type="slidenum">
              <a:rPr lang="en-US" smtClean="0"/>
              <a:t>‹#›</a:t>
            </a:fld>
            <a:endParaRPr lang="en-US"/>
          </a:p>
        </p:txBody>
      </p:sp>
    </p:spTree>
    <p:extLst>
      <p:ext uri="{BB962C8B-B14F-4D97-AF65-F5344CB8AC3E}">
        <p14:creationId xmlns:p14="http://schemas.microsoft.com/office/powerpoint/2010/main" val="2779932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fld id="{C249CC81-0D5E-45EC-B523-E6877CF80A8D}" type="slidenum">
              <a:rPr lang="en-US"/>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930345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B18290-3232-4292-818C-B129EE7ACC51}" type="datetimeFigureOut">
              <a:rPr lang="en-US" smtClean="0"/>
              <a:t>7/31/2023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4E3F3B-00BA-4817-919F-B1ED306BCB8A}" type="slidenum">
              <a:rPr lang="en-US" smtClean="0"/>
              <a:t>‹#›</a:t>
            </a:fld>
            <a:endParaRPr lang="en-US"/>
          </a:p>
        </p:txBody>
      </p:sp>
      <p:sp>
        <p:nvSpPr>
          <p:cNvPr id="7" name="Rectangle 6"/>
          <p:cNvSpPr/>
          <p:nvPr userDrawn="1"/>
        </p:nvSpPr>
        <p:spPr>
          <a:xfrm>
            <a:off x="-216568" y="-48126"/>
            <a:ext cx="5373437"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30831786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838629" y="639910"/>
            <a:ext cx="7329829" cy="5751784"/>
          </a:xfrm>
          <a:prstGeom prst="rect">
            <a:avLst/>
          </a:prstGeom>
          <a:noFill/>
          <a:ln w="9525">
            <a:noFill/>
            <a:miter lim="800000"/>
            <a:headEnd/>
            <a:tailEnd/>
          </a:ln>
        </p:spPr>
      </p:pic>
    </p:spTree>
    <p:extLst>
      <p:ext uri="{BB962C8B-B14F-4D97-AF65-F5344CB8AC3E}">
        <p14:creationId xmlns:p14="http://schemas.microsoft.com/office/powerpoint/2010/main" val="39979672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مقدمه: </a:t>
            </a:r>
            <a:r>
              <a:rPr lang="ar-SA" dirty="0" smtClean="0">
                <a:latin typeface="Times New Roman"/>
                <a:ea typeface="Calibri"/>
                <a:cs typeface="B Nazanin"/>
              </a:rPr>
              <a:t>تعریف نانوذره</a:t>
            </a:r>
            <a:endParaRPr lang="en-US" dirty="0"/>
          </a:p>
        </p:txBody>
      </p:sp>
      <p:sp>
        <p:nvSpPr>
          <p:cNvPr id="3" name="Subtitle 2"/>
          <p:cNvSpPr>
            <a:spLocks noGrp="1"/>
          </p:cNvSpPr>
          <p:nvPr>
            <p:ph type="subTitle" idx="1"/>
          </p:nvPr>
        </p:nvSpPr>
        <p:spPr>
          <a:xfrm>
            <a:off x="685800" y="1981200"/>
            <a:ext cx="7696200" cy="4038600"/>
          </a:xfrm>
        </p:spPr>
        <p:txBody>
          <a:bodyPr>
            <a:normAutofit/>
          </a:bodyPr>
          <a:lstStyle/>
          <a:p>
            <a:pPr algn="just" rtl="1"/>
            <a:r>
              <a:rPr lang="ar-SA" dirty="0">
                <a:solidFill>
                  <a:schemeClr val="tx2"/>
                </a:solidFill>
                <a:cs typeface="B Zar" pitchFamily="2" charset="-78"/>
              </a:rPr>
              <a:t>يك نانوذره، ذره اي است كه حداقل یکی از ابعاد آن کمتر از 100 نانومتر باشد. نانو ذرات علاوه‌بر فلزات، عايقها و نيمه هادي‌ها، ترکیباتی نظير ساختارهاي هسته‌-لايه را نيز در بر </a:t>
            </a:r>
            <a:r>
              <a:rPr lang="ar-SA" dirty="0" smtClean="0">
                <a:solidFill>
                  <a:schemeClr val="tx2"/>
                </a:solidFill>
                <a:cs typeface="B Zar" pitchFamily="2" charset="-78"/>
              </a:rPr>
              <a:t>مي‌گيرند. </a:t>
            </a:r>
            <a:r>
              <a:rPr lang="ar-SA" dirty="0">
                <a:solidFill>
                  <a:schemeClr val="tx2"/>
                </a:solidFill>
                <a:cs typeface="B Zar" pitchFamily="2" charset="-78"/>
              </a:rPr>
              <a:t>نانو ذرات از ده ها يا صدها اتم يا مولکول و با اندازه ها و مورفولوژي هاي مختلف (آمورف، کريستالي، کروي شکل، سوزني شکل و ...) ساخته شده اند. اغلب نانو ذرات که به صورت تجاري مورد استفاده قرار مي گيرند، به شکل پودر خشک و يا به صورت پخش در مايع مي باشند.</a:t>
            </a:r>
            <a:endParaRPr lang="en-US" dirty="0">
              <a:solidFill>
                <a:schemeClr val="tx2"/>
              </a:solidFill>
              <a:cs typeface="B Zar" pitchFamily="2" charset="-78"/>
            </a:endParaRPr>
          </a:p>
        </p:txBody>
      </p:sp>
    </p:spTree>
    <p:extLst>
      <p:ext uri="{BB962C8B-B14F-4D97-AF65-F5344CB8AC3E}">
        <p14:creationId xmlns:p14="http://schemas.microsoft.com/office/powerpoint/2010/main" val="2454554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a:latin typeface="Times New Roman"/>
                <a:ea typeface="Calibri"/>
                <a:cs typeface="B Nazanin"/>
              </a:rPr>
              <a:t>تاریخچه </a:t>
            </a:r>
            <a:r>
              <a:rPr lang="fa-IR" dirty="0" smtClean="0">
                <a:latin typeface="Times New Roman"/>
                <a:ea typeface="Calibri"/>
                <a:cs typeface="B Nazanin"/>
              </a:rPr>
              <a:t>نانوذرات</a:t>
            </a:r>
            <a:endParaRPr lang="en-US" dirty="0"/>
          </a:p>
        </p:txBody>
      </p:sp>
      <p:sp>
        <p:nvSpPr>
          <p:cNvPr id="3" name="Subtitle 2"/>
          <p:cNvSpPr>
            <a:spLocks noGrp="1"/>
          </p:cNvSpPr>
          <p:nvPr>
            <p:ph type="subTitle" idx="1"/>
          </p:nvPr>
        </p:nvSpPr>
        <p:spPr>
          <a:xfrm>
            <a:off x="685800" y="1981200"/>
            <a:ext cx="7696200" cy="4038600"/>
          </a:xfrm>
        </p:spPr>
        <p:txBody>
          <a:bodyPr>
            <a:normAutofit/>
          </a:bodyPr>
          <a:lstStyle/>
          <a:p>
            <a:pPr algn="just" rtl="1"/>
            <a:r>
              <a:rPr lang="ar-SA" dirty="0">
                <a:solidFill>
                  <a:schemeClr val="tx2"/>
                </a:solidFill>
                <a:cs typeface="B Zar" pitchFamily="2" charset="-78"/>
              </a:rPr>
              <a:t>نانو ذرات از زمانهاي بسيار دور مورد استفاده قرار مي گرفته است. شايد اولين استفاده آنها در لعاب هاي چيني و سراميک هاي تزئيني سلسله هاي ابتدايي چين بوده است(قرن 4 و 5). در يک جام رومي موسوم به جام ليکرگوس از نانو ذرات طلا استفاده شده است تا رنگهاي متفاوتي از جام بر حسب نحوهء تابش نور پديد آيد.</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خواص نانوذرات</a:t>
            </a:r>
            <a:endParaRPr lang="en-US" dirty="0"/>
          </a:p>
        </p:txBody>
      </p:sp>
      <p:sp>
        <p:nvSpPr>
          <p:cNvPr id="3" name="Subtitle 2"/>
          <p:cNvSpPr>
            <a:spLocks noGrp="1"/>
          </p:cNvSpPr>
          <p:nvPr>
            <p:ph type="subTitle" idx="1"/>
          </p:nvPr>
        </p:nvSpPr>
        <p:spPr>
          <a:xfrm>
            <a:off x="685800" y="1981200"/>
            <a:ext cx="7696200" cy="4038600"/>
          </a:xfrm>
        </p:spPr>
        <p:txBody>
          <a:bodyPr>
            <a:normAutofit fontScale="77500" lnSpcReduction="20000"/>
          </a:bodyPr>
          <a:lstStyle/>
          <a:p>
            <a:pPr algn="just" rtl="1"/>
            <a:r>
              <a:rPr lang="ar-SA" dirty="0">
                <a:solidFill>
                  <a:schemeClr val="tx2"/>
                </a:solidFill>
                <a:cs typeface="B Zar" pitchFamily="2" charset="-78"/>
              </a:rPr>
              <a:t>با گذر از ميکرو ذرات به نانو ذرات، با تغيير بر خي از خواص فيزيکي روبه رو مي شويم که دو مورد مهم از آنها عبارتند از: افزايش نسبت مساحت سطح به حجم و ورود اندازه ذره به قلمرو اثرات کوانتومي. افزايش نسبت مساحت سطح به حجم که به تدريج با کاهش اندازهء ذره رخ مي دهد، باعث غلبه يافتن رفتار اتم هاي واقع در سطح ذره به رفتار اتم هاي دروني مي شود. اين پديده بر خصوصيات ذره در حالت انزوا و بر تعاملات آن با ديگر مواد اثر مي گذارد. افزايش سطح، واکنش پذيري نانو ذرات را به شدت افزايش مي دهد زيرا تعداد مولکولها يا اتمهاي موجود در سطح در مقايسه با تعداد اتمها يا مولکولهاي موجود در تودهء نمونه بسيار زياد است، به گونه اي که اين ذرات به شدت تمايل به انباشتگی يا کلوخه اي شدن دارند. به عنوان مثال در مورد نانو ذرات فلزي، به محض قرار گيري در هوا، به سرعت اکسيد مي </a:t>
            </a:r>
            <a:r>
              <a:rPr lang="ar-SA" dirty="0" smtClean="0">
                <a:solidFill>
                  <a:schemeClr val="tx2"/>
                </a:solidFill>
                <a:cs typeface="B Zar" pitchFamily="2" charset="-78"/>
              </a:rPr>
              <a:t>شوند.</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برخی خواص نانوذرات</a:t>
            </a:r>
            <a:endParaRPr lang="en-US" dirty="0"/>
          </a:p>
        </p:txBody>
      </p:sp>
      <p:sp>
        <p:nvSpPr>
          <p:cNvPr id="4" name="Subtitle 3"/>
          <p:cNvSpPr>
            <a:spLocks noGrp="1"/>
          </p:cNvSpPr>
          <p:nvPr>
            <p:ph type="subTitle" idx="1"/>
          </p:nvPr>
        </p:nvSpPr>
        <p:spPr/>
        <p:txBody>
          <a:bodyPr/>
          <a:lstStyle/>
          <a:p>
            <a:endParaRPr lang="en-US"/>
          </a:p>
        </p:txBody>
      </p:sp>
      <p:graphicFrame>
        <p:nvGraphicFramePr>
          <p:cNvPr id="5" name="Table 4"/>
          <p:cNvGraphicFramePr>
            <a:graphicFrameLocks noGrp="1"/>
          </p:cNvGraphicFramePr>
          <p:nvPr>
            <p:extLst>
              <p:ext uri="{D42A27DB-BD31-4B8C-83A1-F6EECF244321}">
                <p14:modId xmlns:p14="http://schemas.microsoft.com/office/powerpoint/2010/main" val="2057374486"/>
              </p:ext>
            </p:extLst>
          </p:nvPr>
        </p:nvGraphicFramePr>
        <p:xfrm>
          <a:off x="1637348" y="1447800"/>
          <a:ext cx="6897052" cy="4528666"/>
        </p:xfrm>
        <a:graphic>
          <a:graphicData uri="http://schemas.openxmlformats.org/drawingml/2006/table">
            <a:tbl>
              <a:tblPr rtl="1" firstRow="1" firstCol="1" bandRow="1">
                <a:tableStyleId>{5C22544A-7EE6-4342-B048-85BDC9FD1C3A}</a:tableStyleId>
              </a:tblPr>
              <a:tblGrid>
                <a:gridCol w="2575108"/>
                <a:gridCol w="4321944"/>
              </a:tblGrid>
              <a:tr h="358733">
                <a:tc>
                  <a:txBody>
                    <a:bodyPr/>
                    <a:lstStyle/>
                    <a:p>
                      <a:pPr marL="0" marR="0" indent="457200" algn="ctr" rtl="1">
                        <a:lnSpc>
                          <a:spcPct val="150000"/>
                        </a:lnSpc>
                        <a:spcBef>
                          <a:spcPts val="0"/>
                        </a:spcBef>
                        <a:spcAft>
                          <a:spcPts val="0"/>
                        </a:spcAft>
                      </a:pPr>
                      <a:r>
                        <a:rPr lang="ar-SA" sz="1800">
                          <a:effectLst/>
                        </a:rPr>
                        <a:t>ویژگی</a:t>
                      </a:r>
                      <a:endParaRPr lang="en-US" sz="1800">
                        <a:effectLst/>
                        <a:latin typeface="Calibri"/>
                        <a:ea typeface="Times New Roman"/>
                        <a:cs typeface="Arial"/>
                      </a:endParaRPr>
                    </a:p>
                  </a:txBody>
                  <a:tcPr marL="68580" marR="68580" marT="0" marB="0"/>
                </a:tc>
                <a:tc>
                  <a:txBody>
                    <a:bodyPr/>
                    <a:lstStyle/>
                    <a:p>
                      <a:pPr marL="0" marR="0" indent="457200" algn="ctr" rtl="1">
                        <a:lnSpc>
                          <a:spcPct val="150000"/>
                        </a:lnSpc>
                        <a:spcBef>
                          <a:spcPts val="0"/>
                        </a:spcBef>
                        <a:spcAft>
                          <a:spcPts val="0"/>
                        </a:spcAft>
                      </a:pPr>
                      <a:r>
                        <a:rPr lang="ar-SA" sz="1800">
                          <a:effectLst/>
                        </a:rPr>
                        <a:t>مثال</a:t>
                      </a:r>
                      <a:endParaRPr lang="en-US" sz="1800">
                        <a:effectLst/>
                        <a:latin typeface="Calibri"/>
                        <a:ea typeface="Times New Roman"/>
                        <a:cs typeface="Arial"/>
                      </a:endParaRPr>
                    </a:p>
                  </a:txBody>
                  <a:tcPr marL="68580" marR="68580" marT="0" marB="0"/>
                </a:tc>
              </a:tr>
              <a:tr h="358733">
                <a:tc>
                  <a:txBody>
                    <a:bodyPr/>
                    <a:lstStyle/>
                    <a:p>
                      <a:pPr marL="0" marR="0" indent="457200" algn="ctr" rtl="1">
                        <a:lnSpc>
                          <a:spcPct val="150000"/>
                        </a:lnSpc>
                        <a:spcBef>
                          <a:spcPts val="0"/>
                        </a:spcBef>
                        <a:spcAft>
                          <a:spcPts val="0"/>
                        </a:spcAft>
                      </a:pPr>
                      <a:r>
                        <a:rPr lang="ar-SA" sz="1800">
                          <a:effectLst/>
                        </a:rPr>
                        <a:t>کاتاليستي</a:t>
                      </a:r>
                      <a:endParaRPr lang="en-US" sz="1800">
                        <a:effectLst/>
                        <a:latin typeface="Calibri"/>
                        <a:ea typeface="Times New Roman"/>
                        <a:cs typeface="Arial"/>
                      </a:endParaRPr>
                    </a:p>
                  </a:txBody>
                  <a:tcPr marL="68580" marR="68580" marT="0" marB="0"/>
                </a:tc>
                <a:tc>
                  <a:txBody>
                    <a:bodyPr/>
                    <a:lstStyle/>
                    <a:p>
                      <a:pPr marL="0" marR="0" indent="0" algn="ctr" rtl="1">
                        <a:lnSpc>
                          <a:spcPct val="150000"/>
                        </a:lnSpc>
                        <a:spcBef>
                          <a:spcPts val="0"/>
                        </a:spcBef>
                        <a:spcAft>
                          <a:spcPts val="0"/>
                        </a:spcAft>
                      </a:pPr>
                      <a:r>
                        <a:rPr lang="ar-SA" sz="1800">
                          <a:effectLst/>
                        </a:rPr>
                        <a:t>اثر کاتاليستي بهتر، به دليل نسبت سطح به حجم بالاتر</a:t>
                      </a:r>
                      <a:endParaRPr lang="en-US" sz="1800">
                        <a:effectLst/>
                        <a:latin typeface="Calibri"/>
                        <a:ea typeface="Times New Roman"/>
                        <a:cs typeface="Arial"/>
                      </a:endParaRPr>
                    </a:p>
                  </a:txBody>
                  <a:tcPr marL="68580" marR="68580" marT="0" marB="0"/>
                </a:tc>
              </a:tr>
              <a:tr h="824153">
                <a:tc>
                  <a:txBody>
                    <a:bodyPr/>
                    <a:lstStyle/>
                    <a:p>
                      <a:pPr marL="0" marR="0" indent="457200" algn="ctr" rtl="1">
                        <a:lnSpc>
                          <a:spcPct val="150000"/>
                        </a:lnSpc>
                        <a:spcBef>
                          <a:spcPts val="0"/>
                        </a:spcBef>
                        <a:spcAft>
                          <a:spcPts val="0"/>
                        </a:spcAft>
                      </a:pPr>
                      <a:r>
                        <a:rPr lang="ar-SA" sz="1800">
                          <a:effectLst/>
                        </a:rPr>
                        <a:t>الکتريکي</a:t>
                      </a:r>
                      <a:endParaRPr lang="en-US" sz="1800">
                        <a:effectLst/>
                        <a:latin typeface="Calibri"/>
                        <a:ea typeface="Times New Roman"/>
                        <a:cs typeface="Arial"/>
                      </a:endParaRPr>
                    </a:p>
                  </a:txBody>
                  <a:tcPr marL="68580" marR="68580" marT="0" marB="0"/>
                </a:tc>
                <a:tc>
                  <a:txBody>
                    <a:bodyPr/>
                    <a:lstStyle/>
                    <a:p>
                      <a:pPr marL="0" marR="0" indent="0" algn="ctr" rtl="1">
                        <a:lnSpc>
                          <a:spcPct val="150000"/>
                        </a:lnSpc>
                        <a:spcBef>
                          <a:spcPts val="0"/>
                        </a:spcBef>
                        <a:spcAft>
                          <a:spcPts val="500"/>
                        </a:spcAft>
                      </a:pPr>
                      <a:r>
                        <a:rPr lang="ar-SA" sz="1800">
                          <a:effectLst/>
                        </a:rPr>
                        <a:t>افزايش هدايت الکتريکي در سراميک­ها.و نانو کامپوزيت­هاي مغناطیسی, افزایش مقاومت الکتريکي در فلزات</a:t>
                      </a:r>
                      <a:endParaRPr lang="en-US" sz="1800">
                        <a:effectLst/>
                        <a:latin typeface="Times New Roman"/>
                        <a:ea typeface="Calibri"/>
                        <a:cs typeface="B Nazanin"/>
                      </a:endParaRPr>
                    </a:p>
                  </a:txBody>
                  <a:tcPr marL="68580" marR="68580" marT="0" marB="0"/>
                </a:tc>
              </a:tr>
              <a:tr h="824153">
                <a:tc>
                  <a:txBody>
                    <a:bodyPr/>
                    <a:lstStyle/>
                    <a:p>
                      <a:pPr marL="0" marR="0" indent="457200" algn="ctr" rtl="1">
                        <a:lnSpc>
                          <a:spcPct val="150000"/>
                        </a:lnSpc>
                        <a:spcBef>
                          <a:spcPts val="0"/>
                        </a:spcBef>
                        <a:spcAft>
                          <a:spcPts val="0"/>
                        </a:spcAft>
                      </a:pPr>
                      <a:r>
                        <a:rPr lang="ar-SA" sz="1800">
                          <a:effectLst/>
                        </a:rPr>
                        <a:t>مغناطیسی</a:t>
                      </a:r>
                      <a:endParaRPr lang="en-US" sz="1800">
                        <a:effectLst/>
                        <a:latin typeface="Calibri"/>
                        <a:ea typeface="Times New Roman"/>
                        <a:cs typeface="Arial"/>
                      </a:endParaRPr>
                    </a:p>
                  </a:txBody>
                  <a:tcPr marL="68580" marR="68580" marT="0" marB="0"/>
                </a:tc>
                <a:tc>
                  <a:txBody>
                    <a:bodyPr/>
                    <a:lstStyle/>
                    <a:p>
                      <a:pPr marL="0" marR="0" indent="0" algn="just" rtl="1">
                        <a:lnSpc>
                          <a:spcPct val="150000"/>
                        </a:lnSpc>
                        <a:spcBef>
                          <a:spcPts val="0"/>
                        </a:spcBef>
                        <a:spcAft>
                          <a:spcPts val="0"/>
                        </a:spcAft>
                      </a:pPr>
                      <a:r>
                        <a:rPr lang="ar-SA" sz="1800">
                          <a:effectLst/>
                        </a:rPr>
                        <a:t>افزایش مغناطیسیته با اندازه بحرانی دانه ها، رفتار سوپر پارامعناطیسیته ذرات</a:t>
                      </a:r>
                      <a:endParaRPr lang="en-US" sz="1800">
                        <a:effectLst/>
                        <a:latin typeface="Times New Roman"/>
                        <a:ea typeface="Calibri"/>
                        <a:cs typeface="B Nazanin"/>
                      </a:endParaRPr>
                    </a:p>
                  </a:txBody>
                  <a:tcPr marL="68580" marR="68580" marT="0" marB="0"/>
                </a:tc>
              </a:tr>
              <a:tr h="391318">
                <a:tc>
                  <a:txBody>
                    <a:bodyPr/>
                    <a:lstStyle/>
                    <a:p>
                      <a:pPr marL="0" marR="0" indent="457200" algn="ctr" rtl="1">
                        <a:lnSpc>
                          <a:spcPct val="150000"/>
                        </a:lnSpc>
                        <a:spcBef>
                          <a:spcPts val="0"/>
                        </a:spcBef>
                        <a:spcAft>
                          <a:spcPts val="0"/>
                        </a:spcAft>
                      </a:pPr>
                      <a:r>
                        <a:rPr lang="ar-SA" sz="1800">
                          <a:effectLst/>
                        </a:rPr>
                        <a:t>نوری</a:t>
                      </a:r>
                      <a:endParaRPr lang="en-US" sz="1800">
                        <a:effectLst/>
                        <a:latin typeface="Calibri"/>
                        <a:ea typeface="Times New Roman"/>
                        <a:cs typeface="Arial"/>
                      </a:endParaRPr>
                    </a:p>
                  </a:txBody>
                  <a:tcPr marL="68580" marR="68580" marT="0" marB="0"/>
                </a:tc>
                <a:tc>
                  <a:txBody>
                    <a:bodyPr/>
                    <a:lstStyle/>
                    <a:p>
                      <a:pPr marL="0" marR="0" indent="0" algn="just" rtl="1">
                        <a:lnSpc>
                          <a:spcPct val="150000"/>
                        </a:lnSpc>
                        <a:spcBef>
                          <a:spcPts val="0"/>
                        </a:spcBef>
                        <a:spcAft>
                          <a:spcPts val="0"/>
                        </a:spcAft>
                      </a:pPr>
                      <a:r>
                        <a:rPr lang="ar-SA" sz="1800">
                          <a:effectLst/>
                        </a:rPr>
                        <a:t>خصوصیات فلوئورسنتی، افزایش اثر کوانتومی</a:t>
                      </a:r>
                      <a:r>
                        <a:rPr lang="en-US" sz="1800">
                          <a:effectLst/>
                        </a:rPr>
                        <a:t> </a:t>
                      </a:r>
                      <a:r>
                        <a:rPr lang="ar-SA" sz="1800">
                          <a:effectLst/>
                        </a:rPr>
                        <a:t>کریستال های نیمه هادی </a:t>
                      </a:r>
                      <a:endParaRPr lang="en-US" sz="1800">
                        <a:effectLst/>
                        <a:latin typeface="Times New Roman"/>
                        <a:ea typeface="Calibri"/>
                        <a:cs typeface="B Nazanin"/>
                      </a:endParaRPr>
                    </a:p>
                  </a:txBody>
                  <a:tcPr marL="68580" marR="68580" marT="0" marB="0"/>
                </a:tc>
              </a:tr>
              <a:tr h="824153">
                <a:tc>
                  <a:txBody>
                    <a:bodyPr/>
                    <a:lstStyle/>
                    <a:p>
                      <a:pPr marL="0" marR="0" indent="457200" algn="ctr" rtl="1">
                        <a:lnSpc>
                          <a:spcPct val="150000"/>
                        </a:lnSpc>
                        <a:spcBef>
                          <a:spcPts val="0"/>
                        </a:spcBef>
                        <a:spcAft>
                          <a:spcPts val="0"/>
                        </a:spcAft>
                      </a:pPr>
                      <a:r>
                        <a:rPr lang="ar-SA" sz="1800">
                          <a:effectLst/>
                        </a:rPr>
                        <a:t>بیولوژیکی</a:t>
                      </a:r>
                      <a:endParaRPr lang="en-US" sz="1800">
                        <a:effectLst/>
                        <a:latin typeface="Calibri"/>
                        <a:ea typeface="Times New Roman"/>
                        <a:cs typeface="Arial"/>
                      </a:endParaRPr>
                    </a:p>
                  </a:txBody>
                  <a:tcPr marL="68580" marR="68580" marT="0" marB="0"/>
                </a:tc>
                <a:tc>
                  <a:txBody>
                    <a:bodyPr/>
                    <a:lstStyle/>
                    <a:p>
                      <a:pPr marL="0" marR="0" indent="0" algn="just" rtl="1">
                        <a:lnSpc>
                          <a:spcPct val="150000"/>
                        </a:lnSpc>
                        <a:spcBef>
                          <a:spcPts val="0"/>
                        </a:spcBef>
                        <a:spcAft>
                          <a:spcPts val="0"/>
                        </a:spcAft>
                      </a:pPr>
                      <a:r>
                        <a:rPr lang="ar-SA" sz="1800" dirty="0">
                          <a:effectLst/>
                        </a:rPr>
                        <a:t>افزایش نفوذ پذیری از بین حصارهای بیولوژیکی (غشاء و سد مغز خون و غیره)  و بهبود زیست سازگاری</a:t>
                      </a:r>
                      <a:endParaRPr lang="en-US" sz="1800" dirty="0">
                        <a:effectLst/>
                        <a:latin typeface="Times New Roman"/>
                        <a:ea typeface="Calibri"/>
                        <a:cs typeface="B Nazanin"/>
                      </a:endParaRPr>
                    </a:p>
                  </a:txBody>
                  <a:tcPr marL="68580" marR="68580" marT="0" marB="0"/>
                </a:tc>
              </a:tr>
            </a:tbl>
          </a:graphicData>
        </a:graphic>
      </p:graphicFrame>
    </p:spTree>
    <p:extLst>
      <p:ext uri="{BB962C8B-B14F-4D97-AF65-F5344CB8AC3E}">
        <p14:creationId xmlns:p14="http://schemas.microsoft.com/office/powerpoint/2010/main" val="1997109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a:latin typeface="Times New Roman"/>
                <a:ea typeface="Calibri"/>
                <a:cs typeface="B Nazanin"/>
              </a:rPr>
              <a:t>نانو ذرات مغناطیسی</a:t>
            </a:r>
            <a:endParaRPr lang="en-US" dirty="0"/>
          </a:p>
        </p:txBody>
      </p:sp>
      <p:sp>
        <p:nvSpPr>
          <p:cNvPr id="3" name="Subtitle 2"/>
          <p:cNvSpPr>
            <a:spLocks noGrp="1"/>
          </p:cNvSpPr>
          <p:nvPr>
            <p:ph type="subTitle" idx="1"/>
          </p:nvPr>
        </p:nvSpPr>
        <p:spPr>
          <a:xfrm>
            <a:off x="685800" y="1981200"/>
            <a:ext cx="7696200" cy="4038600"/>
          </a:xfrm>
        </p:spPr>
        <p:txBody>
          <a:bodyPr>
            <a:normAutofit fontScale="92500"/>
          </a:bodyPr>
          <a:lstStyle/>
          <a:p>
            <a:pPr algn="just" rtl="1"/>
            <a:r>
              <a:rPr lang="ar-SA" dirty="0">
                <a:solidFill>
                  <a:schemeClr val="tx2"/>
                </a:solidFill>
                <a:cs typeface="B Zar" pitchFamily="2" charset="-78"/>
              </a:rPr>
              <a:t>واژه مغناطيس کلمه‌اي يوناني است که به بعضي سنگ‌هاي طبيعي اکسيد آهن اطلاق مي‌شد. اين سنگ‌ها از اين خاصيت برخوردارند که بر يکديگر و بر ذرات آهن يا فولاد نيرو وارد مي‌آورند. يونانيان باستان، بيش از 2500 سال پيش با پديده‌ي آهنربايي آشنا بودند. تالس که اغلب از او به عنوان پدر علم يونان ياد مي‌شود، ماده‌ي کاني مگنتيت (</a:t>
            </a:r>
            <a:r>
              <a:rPr lang="en-US" dirty="0">
                <a:solidFill>
                  <a:schemeClr val="tx2"/>
                </a:solidFill>
                <a:cs typeface="B Zar" pitchFamily="2" charset="-78"/>
              </a:rPr>
              <a:t>Fe3O4) </a:t>
            </a:r>
            <a:r>
              <a:rPr lang="ar-SA" dirty="0">
                <a:solidFill>
                  <a:schemeClr val="tx2"/>
                </a:solidFill>
                <a:cs typeface="B Zar" pitchFamily="2" charset="-78"/>
              </a:rPr>
              <a:t>که آهن را مي‌ربايد، مي‌شناخت. اين کاني بيشتر در مگنزيا (ترکيه امروزي) يافت مي‌شده است و نام مگنتيت نيز از همين اسم گرفته شده است..</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خصوصیات نانوذرات </a:t>
            </a:r>
            <a:r>
              <a:rPr lang="fa-IR" dirty="0">
                <a:latin typeface="Times New Roman"/>
                <a:ea typeface="Calibri"/>
                <a:cs typeface="B Nazanin"/>
              </a:rPr>
              <a:t>مغناطیسی</a:t>
            </a:r>
            <a:endParaRPr lang="en-US" dirty="0"/>
          </a:p>
        </p:txBody>
      </p:sp>
      <p:sp>
        <p:nvSpPr>
          <p:cNvPr id="3" name="Subtitle 2"/>
          <p:cNvSpPr>
            <a:spLocks noGrp="1"/>
          </p:cNvSpPr>
          <p:nvPr>
            <p:ph type="subTitle" idx="1"/>
          </p:nvPr>
        </p:nvSpPr>
        <p:spPr>
          <a:xfrm>
            <a:off x="685800" y="1981200"/>
            <a:ext cx="7696200" cy="4038600"/>
          </a:xfrm>
        </p:spPr>
        <p:txBody>
          <a:bodyPr>
            <a:normAutofit fontScale="77500" lnSpcReduction="20000"/>
          </a:bodyPr>
          <a:lstStyle/>
          <a:p>
            <a:pPr algn="just" rtl="1"/>
            <a:r>
              <a:rPr lang="fa-IR" dirty="0">
                <a:solidFill>
                  <a:schemeClr val="tx2"/>
                </a:solidFill>
                <a:cs typeface="B Zar" pitchFamily="2" charset="-78"/>
              </a:rPr>
              <a:t>نانو ذرات مغناطیس شامل ترکیبات مختلفی نظیر اکسید­های آهن (</a:t>
            </a:r>
            <a:r>
              <a:rPr lang="en-US" dirty="0">
                <a:solidFill>
                  <a:schemeClr val="tx2"/>
                </a:solidFill>
                <a:cs typeface="B Zar" pitchFamily="2" charset="-78"/>
              </a:rPr>
              <a:t>Fe</a:t>
            </a:r>
            <a:r>
              <a:rPr lang="en-US" baseline="-25000" dirty="0">
                <a:solidFill>
                  <a:schemeClr val="tx2"/>
                </a:solidFill>
                <a:cs typeface="B Zar" pitchFamily="2" charset="-78"/>
              </a:rPr>
              <a:t>3</a:t>
            </a:r>
            <a:r>
              <a:rPr lang="en-US" dirty="0">
                <a:solidFill>
                  <a:schemeClr val="tx2"/>
                </a:solidFill>
                <a:cs typeface="B Zar" pitchFamily="2" charset="-78"/>
              </a:rPr>
              <a:t>O</a:t>
            </a:r>
            <a:r>
              <a:rPr lang="en-US" baseline="-25000" dirty="0">
                <a:solidFill>
                  <a:schemeClr val="tx2"/>
                </a:solidFill>
                <a:cs typeface="B Zar" pitchFamily="2" charset="-78"/>
              </a:rPr>
              <a:t>4</a:t>
            </a:r>
            <a:r>
              <a:rPr lang="fa-IR" dirty="0">
                <a:solidFill>
                  <a:schemeClr val="tx2"/>
                </a:solidFill>
                <a:cs typeface="B Zar" pitchFamily="2" charset="-78"/>
              </a:rPr>
              <a:t>و</a:t>
            </a:r>
            <a:r>
              <a:rPr lang="en-US" dirty="0">
                <a:solidFill>
                  <a:schemeClr val="tx2"/>
                </a:solidFill>
                <a:cs typeface="B Zar" pitchFamily="2" charset="-78"/>
              </a:rPr>
              <a:t>Fe</a:t>
            </a:r>
            <a:r>
              <a:rPr lang="en-US" baseline="-25000" dirty="0">
                <a:solidFill>
                  <a:schemeClr val="tx2"/>
                </a:solidFill>
                <a:cs typeface="B Zar" pitchFamily="2" charset="-78"/>
              </a:rPr>
              <a:t>2</a:t>
            </a:r>
            <a:r>
              <a:rPr lang="en-US" dirty="0">
                <a:solidFill>
                  <a:schemeClr val="tx2"/>
                </a:solidFill>
                <a:cs typeface="B Zar" pitchFamily="2" charset="-78"/>
              </a:rPr>
              <a:t>O</a:t>
            </a:r>
            <a:r>
              <a:rPr lang="en-US" baseline="-25000" dirty="0">
                <a:solidFill>
                  <a:schemeClr val="tx2"/>
                </a:solidFill>
                <a:cs typeface="B Zar" pitchFamily="2" charset="-78"/>
              </a:rPr>
              <a:t>3</a:t>
            </a:r>
            <a:r>
              <a:rPr lang="fa-IR" dirty="0">
                <a:solidFill>
                  <a:schemeClr val="tx2"/>
                </a:solidFill>
                <a:cs typeface="B Zar" pitchFamily="2" charset="-78"/>
              </a:rPr>
              <a:t>), فلزات خالصی مثل آهن و کبالت, اسپینل­هایی مثل </a:t>
            </a:r>
            <a:r>
              <a:rPr lang="en-US" dirty="0">
                <a:solidFill>
                  <a:schemeClr val="tx2"/>
                </a:solidFill>
                <a:cs typeface="B Zar" pitchFamily="2" charset="-78"/>
              </a:rPr>
              <a:t>MnFe</a:t>
            </a:r>
            <a:r>
              <a:rPr lang="en-US" baseline="-25000" dirty="0">
                <a:solidFill>
                  <a:schemeClr val="tx2"/>
                </a:solidFill>
                <a:cs typeface="B Zar" pitchFamily="2" charset="-78"/>
              </a:rPr>
              <a:t>2</a:t>
            </a:r>
            <a:r>
              <a:rPr lang="en-US" dirty="0">
                <a:solidFill>
                  <a:schemeClr val="tx2"/>
                </a:solidFill>
                <a:cs typeface="B Zar" pitchFamily="2" charset="-78"/>
              </a:rPr>
              <a:t>O</a:t>
            </a:r>
            <a:r>
              <a:rPr lang="en-US" baseline="-25000" dirty="0">
                <a:solidFill>
                  <a:schemeClr val="tx2"/>
                </a:solidFill>
                <a:cs typeface="B Zar" pitchFamily="2" charset="-78"/>
              </a:rPr>
              <a:t>4</a:t>
            </a:r>
            <a:r>
              <a:rPr lang="en-US" dirty="0">
                <a:solidFill>
                  <a:schemeClr val="tx2"/>
                </a:solidFill>
                <a:cs typeface="B Zar" pitchFamily="2" charset="-78"/>
              </a:rPr>
              <a:t>, MgFe</a:t>
            </a:r>
            <a:r>
              <a:rPr lang="en-US" baseline="-25000" dirty="0">
                <a:solidFill>
                  <a:schemeClr val="tx2"/>
                </a:solidFill>
                <a:cs typeface="B Zar" pitchFamily="2" charset="-78"/>
              </a:rPr>
              <a:t>2</a:t>
            </a:r>
            <a:r>
              <a:rPr lang="en-US" dirty="0">
                <a:solidFill>
                  <a:schemeClr val="tx2"/>
                </a:solidFill>
                <a:cs typeface="B Zar" pitchFamily="2" charset="-78"/>
              </a:rPr>
              <a:t>O</a:t>
            </a:r>
            <a:r>
              <a:rPr lang="en-US" baseline="-25000" dirty="0">
                <a:solidFill>
                  <a:schemeClr val="tx2"/>
                </a:solidFill>
                <a:cs typeface="B Zar" pitchFamily="2" charset="-78"/>
              </a:rPr>
              <a:t>4</a:t>
            </a:r>
            <a:r>
              <a:rPr lang="en-US" dirty="0">
                <a:solidFill>
                  <a:schemeClr val="tx2"/>
                </a:solidFill>
                <a:cs typeface="B Zar" pitchFamily="2" charset="-78"/>
              </a:rPr>
              <a:t>, CoFe</a:t>
            </a:r>
            <a:r>
              <a:rPr lang="en-US" baseline="-25000" dirty="0">
                <a:solidFill>
                  <a:schemeClr val="tx2"/>
                </a:solidFill>
                <a:cs typeface="B Zar" pitchFamily="2" charset="-78"/>
              </a:rPr>
              <a:t>2</a:t>
            </a:r>
            <a:r>
              <a:rPr lang="en-US" dirty="0">
                <a:solidFill>
                  <a:schemeClr val="tx2"/>
                </a:solidFill>
                <a:cs typeface="B Zar" pitchFamily="2" charset="-78"/>
              </a:rPr>
              <a:t>O</a:t>
            </a:r>
            <a:r>
              <a:rPr lang="en-US" baseline="-25000" dirty="0">
                <a:solidFill>
                  <a:schemeClr val="tx2"/>
                </a:solidFill>
                <a:cs typeface="B Zar" pitchFamily="2" charset="-78"/>
              </a:rPr>
              <a:t>4 </a:t>
            </a:r>
            <a:r>
              <a:rPr lang="fa-IR" dirty="0">
                <a:solidFill>
                  <a:schemeClr val="tx2"/>
                </a:solidFill>
                <a:cs typeface="B Zar" pitchFamily="2" charset="-78"/>
              </a:rPr>
              <a:t>و آلیاژهایی مثل </a:t>
            </a:r>
            <a:r>
              <a:rPr lang="en-US" dirty="0">
                <a:solidFill>
                  <a:schemeClr val="tx2"/>
                </a:solidFill>
                <a:cs typeface="B Zar" pitchFamily="2" charset="-78"/>
              </a:rPr>
              <a:t>CoPt</a:t>
            </a:r>
            <a:r>
              <a:rPr lang="en-US" baseline="-25000" dirty="0">
                <a:solidFill>
                  <a:schemeClr val="tx2"/>
                </a:solidFill>
                <a:cs typeface="B Zar" pitchFamily="2" charset="-78"/>
              </a:rPr>
              <a:t>3</a:t>
            </a:r>
            <a:r>
              <a:rPr lang="en-US" dirty="0">
                <a:solidFill>
                  <a:schemeClr val="tx2"/>
                </a:solidFill>
                <a:cs typeface="B Zar" pitchFamily="2" charset="-78"/>
              </a:rPr>
              <a:t>, </a:t>
            </a:r>
            <a:r>
              <a:rPr lang="en-US" dirty="0" err="1">
                <a:solidFill>
                  <a:schemeClr val="tx2"/>
                </a:solidFill>
                <a:cs typeface="B Zar" pitchFamily="2" charset="-78"/>
              </a:rPr>
              <a:t>FePt</a:t>
            </a:r>
            <a:r>
              <a:rPr lang="fa-IR" dirty="0">
                <a:solidFill>
                  <a:schemeClr val="tx2"/>
                </a:solidFill>
                <a:cs typeface="B Zar" pitchFamily="2" charset="-78"/>
              </a:rPr>
              <a:t> هستند </a:t>
            </a:r>
            <a:r>
              <a:rPr lang="en-US" dirty="0">
                <a:solidFill>
                  <a:schemeClr val="tx2"/>
                </a:solidFill>
                <a:cs typeface="B Zar" pitchFamily="2" charset="-78"/>
              </a:rPr>
              <a:t>]</a:t>
            </a:r>
            <a:r>
              <a:rPr lang="fa-IR" dirty="0">
                <a:solidFill>
                  <a:schemeClr val="tx2"/>
                </a:solidFill>
                <a:cs typeface="B Zar" pitchFamily="2" charset="-78"/>
              </a:rPr>
              <a:t>4</a:t>
            </a:r>
            <a:r>
              <a:rPr lang="en-US" dirty="0">
                <a:solidFill>
                  <a:schemeClr val="tx2"/>
                </a:solidFill>
                <a:cs typeface="B Zar" pitchFamily="2" charset="-78"/>
              </a:rPr>
              <a:t>[</a:t>
            </a:r>
            <a:r>
              <a:rPr lang="fa-IR" dirty="0">
                <a:solidFill>
                  <a:schemeClr val="tx2"/>
                </a:solidFill>
                <a:cs typeface="B Zar" pitchFamily="2" charset="-78"/>
              </a:rPr>
              <a:t>. همه‌ي مواد در مقياس نانو، خواصي متفاوت از خود بروز مي‌دهند. مواد مغناطيسي نيز از اين قاعده مستثني نيستند. در واقع؛ خاصيت مغناطيسي از جمله خواصي است که به مقدار بسيار زيادي به اندازه‌ي ذره وابسته است. به عنوان مثال، در مواد فرومغناطيس وقتي اندازه‌ي ذره از يک حوزه‌ي مغناطيسي ِ منفرد کوچک‌تر گردد، پديده‌ي سوپرپارامغناطيس به وقوع مي‌پيوندد. نانو ذرات سوپرپارامغناطيس مي‌توانند کاربردهاي بالقوه‌ي زيادي در فروسيال‌ها، تصوير برداری رنگي، سردسازي مغناطيسي، سم‌زدايي از سيال‌هاي بيولوژيکي، انتقال کنترل شده‌ي داروهاي ضد سرطان،</a:t>
            </a:r>
            <a:r>
              <a:rPr lang="en-US" dirty="0">
                <a:solidFill>
                  <a:schemeClr val="tx2"/>
                </a:solidFill>
                <a:cs typeface="B Zar" pitchFamily="2" charset="-78"/>
              </a:rPr>
              <a:t> MRI </a:t>
            </a:r>
            <a:r>
              <a:rPr lang="fa-IR" dirty="0">
                <a:solidFill>
                  <a:schemeClr val="tx2"/>
                </a:solidFill>
                <a:cs typeface="B Zar" pitchFamily="2" charset="-78"/>
              </a:rPr>
              <a:t>و جداسازي‌هاي سلولي مغناطيسي داشته باشند</a:t>
            </a:r>
            <a:r>
              <a:rPr lang="ar-SA" dirty="0" smtClean="0">
                <a:solidFill>
                  <a:schemeClr val="tx2"/>
                </a:solidFill>
                <a:cs typeface="B Zar" pitchFamily="2" charset="-78"/>
              </a:rPr>
              <a:t>.</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سنتز نانوذرات مغناطیسی</a:t>
            </a:r>
            <a:endParaRPr lang="en-US" dirty="0"/>
          </a:p>
        </p:txBody>
      </p:sp>
      <p:sp>
        <p:nvSpPr>
          <p:cNvPr id="3" name="Subtitle 2"/>
          <p:cNvSpPr>
            <a:spLocks noGrp="1"/>
          </p:cNvSpPr>
          <p:nvPr>
            <p:ph type="subTitle" idx="1"/>
          </p:nvPr>
        </p:nvSpPr>
        <p:spPr>
          <a:xfrm>
            <a:off x="685800" y="1981200"/>
            <a:ext cx="7696200" cy="4038600"/>
          </a:xfrm>
        </p:spPr>
        <p:txBody>
          <a:bodyPr>
            <a:normAutofit fontScale="70000" lnSpcReduction="20000"/>
          </a:bodyPr>
          <a:lstStyle/>
          <a:p>
            <a:pPr algn="just" rtl="1"/>
            <a:r>
              <a:rPr lang="fa-IR" dirty="0">
                <a:solidFill>
                  <a:schemeClr val="tx2"/>
                </a:solidFill>
                <a:cs typeface="B Zar" pitchFamily="2" charset="-78"/>
              </a:rPr>
              <a:t>نانو ذرات مغناطیسی به روش­های مختلفی تهیه می­شوند</a:t>
            </a:r>
            <a:r>
              <a:rPr lang="en-US" dirty="0">
                <a:solidFill>
                  <a:schemeClr val="tx2"/>
                </a:solidFill>
                <a:cs typeface="B Zar" pitchFamily="2" charset="-78"/>
              </a:rPr>
              <a:t>.</a:t>
            </a:r>
            <a:r>
              <a:rPr lang="fa-IR" dirty="0">
                <a:solidFill>
                  <a:schemeClr val="tx2"/>
                </a:solidFill>
                <a:cs typeface="B Zar" pitchFamily="2" charset="-78"/>
              </a:rPr>
              <a:t> روش­هایی مثل تجزیه حرارتی, هم­رسوبی, هیدروترمال, میکروامولسیون, به طور عموم برای تهیه نانو ذرات مغناطیسی استفاده می </a:t>
            </a:r>
            <a:r>
              <a:rPr lang="fa-IR" dirty="0" smtClean="0">
                <a:solidFill>
                  <a:schemeClr val="tx2"/>
                </a:solidFill>
                <a:cs typeface="B Zar" pitchFamily="2" charset="-78"/>
              </a:rPr>
              <a:t>شوند.</a:t>
            </a:r>
            <a:endParaRPr lang="en-US" dirty="0">
              <a:solidFill>
                <a:schemeClr val="tx2"/>
              </a:solidFill>
              <a:cs typeface="B Zar" pitchFamily="2" charset="-78"/>
            </a:endParaRPr>
          </a:p>
          <a:p>
            <a:pPr algn="just" rtl="1"/>
            <a:r>
              <a:rPr lang="ar-SA" dirty="0">
                <a:solidFill>
                  <a:schemeClr val="tx2"/>
                </a:solidFill>
                <a:cs typeface="B Zar" pitchFamily="2" charset="-78"/>
              </a:rPr>
              <a:t>روش هم­رسوبی: یک روش مناسب برای تهیه اکسید­های آهن از محلول آبی نمک­های آهن</a:t>
            </a:r>
            <a:r>
              <a:rPr lang="en-US" dirty="0">
                <a:solidFill>
                  <a:schemeClr val="tx2"/>
                </a:solidFill>
                <a:cs typeface="B Zar" pitchFamily="2" charset="-78"/>
              </a:rPr>
              <a:t>(II)</a:t>
            </a:r>
            <a:r>
              <a:rPr lang="ar-SA" dirty="0">
                <a:solidFill>
                  <a:schemeClr val="tx2"/>
                </a:solidFill>
                <a:cs typeface="B Zar" pitchFamily="2" charset="-78"/>
              </a:rPr>
              <a:t> و آهن</a:t>
            </a:r>
            <a:r>
              <a:rPr lang="en-US" dirty="0">
                <a:solidFill>
                  <a:schemeClr val="tx2"/>
                </a:solidFill>
                <a:cs typeface="B Zar" pitchFamily="2" charset="-78"/>
              </a:rPr>
              <a:t>(III)</a:t>
            </a:r>
            <a:r>
              <a:rPr lang="ar-SA" dirty="0">
                <a:solidFill>
                  <a:schemeClr val="tx2"/>
                </a:solidFill>
                <a:cs typeface="B Zar" pitchFamily="2" charset="-78"/>
              </a:rPr>
              <a:t>، افزودن باز در جو بی­اثر و دمای محیط یا دمای بالاتر است. اندازه, شکل و ترکیب نانو ذرات وابستگی شدیدی به نوع نمک­های مورد استفاده (کلرید, نیترات یا سولفات), نسبت آهن</a:t>
            </a:r>
            <a:r>
              <a:rPr lang="en-US" dirty="0">
                <a:solidFill>
                  <a:schemeClr val="tx2"/>
                </a:solidFill>
                <a:cs typeface="B Zar" pitchFamily="2" charset="-78"/>
              </a:rPr>
              <a:t>(II)</a:t>
            </a:r>
            <a:r>
              <a:rPr lang="ar-SA" dirty="0">
                <a:solidFill>
                  <a:schemeClr val="tx2"/>
                </a:solidFill>
                <a:cs typeface="B Zar" pitchFamily="2" charset="-78"/>
              </a:rPr>
              <a:t> به آهن</a:t>
            </a:r>
            <a:r>
              <a:rPr lang="en-US" dirty="0">
                <a:solidFill>
                  <a:schemeClr val="tx2"/>
                </a:solidFill>
                <a:cs typeface="B Zar" pitchFamily="2" charset="-78"/>
              </a:rPr>
              <a:t>(III)</a:t>
            </a:r>
            <a:r>
              <a:rPr lang="ar-SA" dirty="0">
                <a:solidFill>
                  <a:schemeClr val="tx2"/>
                </a:solidFill>
                <a:cs typeface="B Zar" pitchFamily="2" charset="-78"/>
              </a:rPr>
              <a:t>, دمای واکنش و مقدار </a:t>
            </a:r>
            <a:r>
              <a:rPr lang="en-US" dirty="0">
                <a:solidFill>
                  <a:schemeClr val="tx2"/>
                </a:solidFill>
                <a:cs typeface="B Zar" pitchFamily="2" charset="-78"/>
              </a:rPr>
              <a:t>pH</a:t>
            </a:r>
            <a:r>
              <a:rPr lang="ar-SA" dirty="0">
                <a:solidFill>
                  <a:schemeClr val="tx2"/>
                </a:solidFill>
                <a:cs typeface="B Zar" pitchFamily="2" charset="-78"/>
              </a:rPr>
              <a:t> و قدرت یونی محیط </a:t>
            </a:r>
            <a:r>
              <a:rPr lang="ar-SA" dirty="0" smtClean="0">
                <a:solidFill>
                  <a:schemeClr val="tx2"/>
                </a:solidFill>
                <a:cs typeface="B Zar" pitchFamily="2" charset="-78"/>
              </a:rPr>
              <a:t>دارد.</a:t>
            </a:r>
            <a:endParaRPr lang="en-US" dirty="0">
              <a:solidFill>
                <a:schemeClr val="tx2"/>
              </a:solidFill>
              <a:cs typeface="B Zar" pitchFamily="2" charset="-78"/>
            </a:endParaRPr>
          </a:p>
          <a:p>
            <a:pPr algn="just" rtl="1"/>
            <a:r>
              <a:rPr lang="ar-SA" dirty="0">
                <a:solidFill>
                  <a:schemeClr val="tx2"/>
                </a:solidFill>
                <a:cs typeface="B Zar" pitchFamily="2" charset="-78"/>
              </a:rPr>
              <a:t>روش تجزیه حرارتی: با الهام از روش تهیه نانو کریستال­های نیمه هادی و اکسید­ها در محیط­های غیر آبی به صورت تجزیه </a:t>
            </a:r>
            <a:r>
              <a:rPr lang="ar-SA" dirty="0" smtClean="0">
                <a:solidFill>
                  <a:schemeClr val="tx2"/>
                </a:solidFill>
                <a:cs typeface="B Zar" pitchFamily="2" charset="-78"/>
              </a:rPr>
              <a:t>حرارتی, </a:t>
            </a:r>
            <a:r>
              <a:rPr lang="ar-SA" dirty="0">
                <a:solidFill>
                  <a:schemeClr val="tx2"/>
                </a:solidFill>
                <a:cs typeface="B Zar" pitchFamily="2" charset="-78"/>
              </a:rPr>
              <a:t>روش مشابهی برای تهیه نانو ذرات مغناطیسی با قابلیت کنترل اندازه و شکل ذرات توسعه یافت. با استفاده از این روش نانو ذرات مغناطیسی از تجزیه حرارتی ترکیبات آلی فلزی در حلال­های آلی و در حضور سورفکتانت­های پایدار کننده تهیه </a:t>
            </a:r>
            <a:r>
              <a:rPr lang="ar-SA" dirty="0" smtClean="0">
                <a:solidFill>
                  <a:schemeClr val="tx2"/>
                </a:solidFill>
                <a:cs typeface="B Zar" pitchFamily="2" charset="-78"/>
              </a:rPr>
              <a:t>می­شوند. </a:t>
            </a:r>
            <a:r>
              <a:rPr lang="ar-SA" dirty="0">
                <a:solidFill>
                  <a:schemeClr val="tx2"/>
                </a:solidFill>
                <a:cs typeface="B Zar" pitchFamily="2" charset="-78"/>
              </a:rPr>
              <a:t>اندازه و مورفولوژی ذرات وابسته به نسبت واکنشگر­های آغازی (شامل ترکیب آلی فلزی, حلال و سورفکتانت) ، دما و زمان واکنش </a:t>
            </a:r>
            <a:r>
              <a:rPr lang="ar-SA" dirty="0" smtClean="0">
                <a:solidFill>
                  <a:schemeClr val="tx2"/>
                </a:solidFill>
                <a:cs typeface="B Zar" pitchFamily="2" charset="-78"/>
              </a:rPr>
              <a:t>است.</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مقایسه روشهای سنتز نانوذرات مغناطیسی</a:t>
            </a:r>
            <a:endParaRPr lang="en-US" dirty="0"/>
          </a:p>
        </p:txBody>
      </p:sp>
      <p:sp>
        <p:nvSpPr>
          <p:cNvPr id="4" name="Subtitle 3"/>
          <p:cNvSpPr>
            <a:spLocks noGrp="1"/>
          </p:cNvSpPr>
          <p:nvPr>
            <p:ph type="subTitle" idx="1"/>
          </p:nvPr>
        </p:nvSpPr>
        <p:spPr/>
        <p:txBody>
          <a:bodyPr/>
          <a:lstStyle/>
          <a:p>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655463645"/>
              </p:ext>
            </p:extLst>
          </p:nvPr>
        </p:nvGraphicFramePr>
        <p:xfrm>
          <a:off x="970280" y="2857341"/>
          <a:ext cx="7203440" cy="3200400"/>
        </p:xfrm>
        <a:graphic>
          <a:graphicData uri="http://schemas.openxmlformats.org/drawingml/2006/table">
            <a:tbl>
              <a:tblPr rtl="1" firstRow="1">
                <a:tableStyleId>{5C22544A-7EE6-4342-B048-85BDC9FD1C3A}</a:tableStyleId>
              </a:tblPr>
              <a:tblGrid>
                <a:gridCol w="900430"/>
                <a:gridCol w="900430"/>
                <a:gridCol w="900430"/>
                <a:gridCol w="900430"/>
                <a:gridCol w="900430"/>
                <a:gridCol w="900430"/>
                <a:gridCol w="900430"/>
                <a:gridCol w="900430"/>
              </a:tblGrid>
              <a:tr h="0">
                <a:tc>
                  <a:txBody>
                    <a:bodyPr/>
                    <a:lstStyle/>
                    <a:p>
                      <a:pPr marL="0" marR="0" indent="0" algn="ctr" rtl="1">
                        <a:lnSpc>
                          <a:spcPct val="150000"/>
                        </a:lnSpc>
                        <a:spcBef>
                          <a:spcPts val="0"/>
                        </a:spcBef>
                        <a:spcAft>
                          <a:spcPts val="0"/>
                        </a:spcAft>
                      </a:pPr>
                      <a:r>
                        <a:rPr lang="fa-IR" sz="1400">
                          <a:effectLst/>
                        </a:rPr>
                        <a:t>روش</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شرایط سنتز</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دمای واکنش (</a:t>
                      </a:r>
                      <a:r>
                        <a:rPr lang="en-US" sz="1400">
                          <a:effectLst/>
                        </a:rPr>
                        <a:t>˚C</a:t>
                      </a:r>
                      <a:r>
                        <a:rPr lang="fa-IR" sz="1400">
                          <a:effectLst/>
                        </a:rPr>
                        <a:t>)</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زمان واکنش</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حلال</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توزیع اندازه ذرات</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کنترل شکل ذرات</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بازده</a:t>
                      </a:r>
                      <a:endParaRPr lang="en-US" sz="1400">
                        <a:effectLst/>
                        <a:latin typeface="Times New Roman"/>
                        <a:ea typeface="Calibri"/>
                        <a:cs typeface="B Nazanin"/>
                      </a:endParaRPr>
                    </a:p>
                  </a:txBody>
                  <a:tcPr marL="68580" marR="68580" marT="0" marB="0" anchor="ctr"/>
                </a:tc>
              </a:tr>
              <a:tr h="0">
                <a:tc>
                  <a:txBody>
                    <a:bodyPr/>
                    <a:lstStyle/>
                    <a:p>
                      <a:pPr marL="0" marR="0" indent="0" algn="ctr" rtl="1">
                        <a:lnSpc>
                          <a:spcPct val="150000"/>
                        </a:lnSpc>
                        <a:spcBef>
                          <a:spcPts val="0"/>
                        </a:spcBef>
                        <a:spcAft>
                          <a:spcPts val="0"/>
                        </a:spcAft>
                      </a:pPr>
                      <a:r>
                        <a:rPr lang="fa-IR" sz="1400">
                          <a:effectLst/>
                        </a:rPr>
                        <a:t>هم رسوبی</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بسیار ساده, شرایط خنثی</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90-20</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چند دقیقه</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آب</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نسبتا باریک</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نسبتا بد</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بالا</a:t>
                      </a:r>
                      <a:endParaRPr lang="en-US" sz="1400">
                        <a:effectLst/>
                        <a:latin typeface="Times New Roman"/>
                        <a:ea typeface="Calibri"/>
                        <a:cs typeface="B Nazanin"/>
                      </a:endParaRPr>
                    </a:p>
                  </a:txBody>
                  <a:tcPr marL="68580" marR="68580" marT="0" marB="0" anchor="ctr"/>
                </a:tc>
              </a:tr>
              <a:tr h="0">
                <a:tc>
                  <a:txBody>
                    <a:bodyPr/>
                    <a:lstStyle/>
                    <a:p>
                      <a:pPr marL="0" marR="0" indent="0" algn="ctr" rtl="1">
                        <a:lnSpc>
                          <a:spcPct val="150000"/>
                        </a:lnSpc>
                        <a:spcBef>
                          <a:spcPts val="0"/>
                        </a:spcBef>
                        <a:spcAft>
                          <a:spcPts val="0"/>
                        </a:spcAft>
                      </a:pPr>
                      <a:r>
                        <a:rPr lang="fa-IR" sz="1400">
                          <a:effectLst/>
                        </a:rPr>
                        <a:t>تجزیه حرارتی</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پیچیده, جو بی­اثر</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320-100</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چند ساعت یا روز</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حلال­های آلی</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بسیار باریک</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بسیار خوب</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بالا</a:t>
                      </a:r>
                      <a:endParaRPr lang="en-US" sz="1400">
                        <a:effectLst/>
                        <a:latin typeface="Times New Roman"/>
                        <a:ea typeface="Calibri"/>
                        <a:cs typeface="B Nazanin"/>
                      </a:endParaRPr>
                    </a:p>
                  </a:txBody>
                  <a:tcPr marL="68580" marR="68580" marT="0" marB="0" anchor="ctr"/>
                </a:tc>
              </a:tr>
              <a:tr h="0">
                <a:tc>
                  <a:txBody>
                    <a:bodyPr/>
                    <a:lstStyle/>
                    <a:p>
                      <a:pPr marL="0" marR="0" indent="0" algn="ctr" rtl="1">
                        <a:lnSpc>
                          <a:spcPct val="150000"/>
                        </a:lnSpc>
                        <a:spcBef>
                          <a:spcPts val="0"/>
                        </a:spcBef>
                        <a:spcAft>
                          <a:spcPts val="0"/>
                        </a:spcAft>
                      </a:pPr>
                      <a:r>
                        <a:rPr lang="fa-IR" sz="1400">
                          <a:effectLst/>
                        </a:rPr>
                        <a:t>میکروامولسیون</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پیچیده, شرایط خنثی</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50-20</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چند ساعت</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حلال­های آلی</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نسبتا باریک</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خوب</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پایین</a:t>
                      </a:r>
                      <a:endParaRPr lang="en-US" sz="1400">
                        <a:effectLst/>
                        <a:latin typeface="Times New Roman"/>
                        <a:ea typeface="Calibri"/>
                        <a:cs typeface="B Nazanin"/>
                      </a:endParaRPr>
                    </a:p>
                  </a:txBody>
                  <a:tcPr marL="68580" marR="68580" marT="0" marB="0" anchor="ctr"/>
                </a:tc>
              </a:tr>
              <a:tr h="0">
                <a:tc>
                  <a:txBody>
                    <a:bodyPr/>
                    <a:lstStyle/>
                    <a:p>
                      <a:pPr marL="0" marR="0" indent="0" algn="ctr" rtl="1">
                        <a:lnSpc>
                          <a:spcPct val="150000"/>
                        </a:lnSpc>
                        <a:spcBef>
                          <a:spcPts val="0"/>
                        </a:spcBef>
                        <a:spcAft>
                          <a:spcPts val="0"/>
                        </a:spcAft>
                      </a:pPr>
                      <a:r>
                        <a:rPr lang="fa-IR" sz="1400">
                          <a:effectLst/>
                        </a:rPr>
                        <a:t>هیدروترمال</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ساده, فشار بالا</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220</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چند ساعت یا روز</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آب یا اتانول</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بسیار باریک</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a:effectLst/>
                        </a:rPr>
                        <a:t>بسیار خوب</a:t>
                      </a:r>
                      <a:endParaRPr lang="en-US" sz="1400">
                        <a:effectLst/>
                        <a:latin typeface="Times New Roman"/>
                        <a:ea typeface="Calibri"/>
                        <a:cs typeface="B Nazanin"/>
                      </a:endParaRPr>
                    </a:p>
                  </a:txBody>
                  <a:tcPr marL="68580" marR="68580" marT="0" marB="0" anchor="ctr"/>
                </a:tc>
                <a:tc>
                  <a:txBody>
                    <a:bodyPr/>
                    <a:lstStyle/>
                    <a:p>
                      <a:pPr marL="0" marR="0" indent="0" algn="ctr" rtl="1">
                        <a:lnSpc>
                          <a:spcPct val="150000"/>
                        </a:lnSpc>
                        <a:spcBef>
                          <a:spcPts val="0"/>
                        </a:spcBef>
                        <a:spcAft>
                          <a:spcPts val="0"/>
                        </a:spcAft>
                      </a:pPr>
                      <a:r>
                        <a:rPr lang="fa-IR" sz="1400" dirty="0">
                          <a:effectLst/>
                        </a:rPr>
                        <a:t>متوسط</a:t>
                      </a:r>
                      <a:endParaRPr lang="en-US" sz="1400" dirty="0">
                        <a:effectLst/>
                        <a:latin typeface="Times New Roman"/>
                        <a:ea typeface="Calibri"/>
                        <a:cs typeface="B Nazanin"/>
                      </a:endParaRPr>
                    </a:p>
                  </a:txBody>
                  <a:tcPr marL="68580" marR="68580" marT="0" marB="0" anchor="ctr"/>
                </a:tc>
              </a:tr>
            </a:tbl>
          </a:graphicData>
        </a:graphic>
      </p:graphicFrame>
    </p:spTree>
    <p:extLst>
      <p:ext uri="{BB962C8B-B14F-4D97-AF65-F5344CB8AC3E}">
        <p14:creationId xmlns:p14="http://schemas.microsoft.com/office/powerpoint/2010/main" val="1997109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اصلاح سطح نانوذرات مغناطیسی</a:t>
            </a:r>
            <a:endParaRPr lang="en-US" dirty="0"/>
          </a:p>
        </p:txBody>
      </p:sp>
      <p:sp>
        <p:nvSpPr>
          <p:cNvPr id="3" name="Subtitle 2"/>
          <p:cNvSpPr>
            <a:spLocks noGrp="1"/>
          </p:cNvSpPr>
          <p:nvPr>
            <p:ph type="subTitle" idx="1"/>
          </p:nvPr>
        </p:nvSpPr>
        <p:spPr>
          <a:xfrm>
            <a:off x="685800" y="1981200"/>
            <a:ext cx="7696200" cy="4038600"/>
          </a:xfrm>
        </p:spPr>
        <p:txBody>
          <a:bodyPr>
            <a:normAutofit fontScale="77500" lnSpcReduction="20000"/>
          </a:bodyPr>
          <a:lstStyle/>
          <a:p>
            <a:pPr algn="just" rtl="1"/>
            <a:r>
              <a:rPr lang="fa-IR" dirty="0">
                <a:solidFill>
                  <a:schemeClr val="tx2"/>
                </a:solidFill>
                <a:cs typeface="B Zar" pitchFamily="2" charset="-78"/>
              </a:rPr>
              <a:t>اگرچه برخي نانو ذرات خواص فوق العاده فيزيکي و شيميايي از خود نشان مي دهند ولي بسياري از آنها سطح مناسب مورد نياز براي کاربردهاي خاص را ندارند. بنابراين ضروري است که سطح اين نانو ذرات اصلاح شود. معمول ترين روش براي اصلاح سطح نانو ذرات افزودن گروه هاي آلي مناسب به سطح اتم </a:t>
            </a:r>
            <a:r>
              <a:rPr lang="fa-IR" dirty="0" smtClean="0">
                <a:solidFill>
                  <a:schemeClr val="tx2"/>
                </a:solidFill>
                <a:cs typeface="B Zar" pitchFamily="2" charset="-78"/>
              </a:rPr>
              <a:t>هاست.</a:t>
            </a:r>
            <a:endParaRPr lang="en-US" dirty="0">
              <a:solidFill>
                <a:schemeClr val="tx2"/>
              </a:solidFill>
              <a:cs typeface="B Zar" pitchFamily="2" charset="-78"/>
            </a:endParaRPr>
          </a:p>
          <a:p>
            <a:pPr algn="just" rtl="1"/>
            <a:r>
              <a:rPr lang="fa-IR" dirty="0">
                <a:solidFill>
                  <a:schemeClr val="tx2"/>
                </a:solidFill>
                <a:cs typeface="B Zar" pitchFamily="2" charset="-78"/>
              </a:rPr>
              <a:t>اصلاح سطح ,نانو ذرات را در مقابل تجمع پايدار مي </a:t>
            </a:r>
            <a:r>
              <a:rPr lang="fa-IR" dirty="0" smtClean="0">
                <a:solidFill>
                  <a:schemeClr val="tx2"/>
                </a:solidFill>
                <a:cs typeface="B Zar" pitchFamily="2" charset="-78"/>
              </a:rPr>
              <a:t>کند</a:t>
            </a:r>
            <a:r>
              <a:rPr lang="en-US" dirty="0" smtClean="0">
                <a:solidFill>
                  <a:schemeClr val="tx2"/>
                </a:solidFill>
                <a:cs typeface="B Zar" pitchFamily="2" charset="-78"/>
              </a:rPr>
              <a:t> </a:t>
            </a:r>
            <a:r>
              <a:rPr lang="fa-IR" dirty="0" smtClean="0">
                <a:solidFill>
                  <a:schemeClr val="tx2"/>
                </a:solidFill>
                <a:cs typeface="B Zar" pitchFamily="2" charset="-78"/>
              </a:rPr>
              <a:t>و </a:t>
            </a:r>
            <a:r>
              <a:rPr lang="fa-IR" dirty="0">
                <a:solidFill>
                  <a:schemeClr val="tx2"/>
                </a:solidFill>
                <a:cs typeface="B Zar" pitchFamily="2" charset="-78"/>
              </a:rPr>
              <a:t>همچنين آنها را با فازهاي ديگر هماهنگ مي کند. براي مثال نانو ذرات فلزي در صورت اصلاح با گروه هاي مناسب محلول در آب مي </a:t>
            </a:r>
            <a:r>
              <a:rPr lang="fa-IR" dirty="0" smtClean="0">
                <a:solidFill>
                  <a:schemeClr val="tx2"/>
                </a:solidFill>
                <a:cs typeface="B Zar" pitchFamily="2" charset="-78"/>
              </a:rPr>
              <a:t>شوند</a:t>
            </a:r>
            <a:r>
              <a:rPr lang="fa-IR" dirty="0">
                <a:solidFill>
                  <a:schemeClr val="tx2"/>
                </a:solidFill>
                <a:cs typeface="B Zar" pitchFamily="2" charset="-78"/>
              </a:rPr>
              <a:t>.</a:t>
            </a:r>
            <a:r>
              <a:rPr lang="fa-IR" dirty="0" smtClean="0">
                <a:solidFill>
                  <a:schemeClr val="tx2"/>
                </a:solidFill>
                <a:cs typeface="B Zar" pitchFamily="2" charset="-78"/>
              </a:rPr>
              <a:t> </a:t>
            </a:r>
            <a:r>
              <a:rPr lang="fa-IR" dirty="0">
                <a:solidFill>
                  <a:schemeClr val="tx2"/>
                </a:solidFill>
                <a:cs typeface="B Zar" pitchFamily="2" charset="-78"/>
              </a:rPr>
              <a:t>مثال ديگر استفاده از پرکننده هاي معدني در پليمرهاي آلي است, اصلاح سطح مي تواند مشکل سازگاري دو فاز و همگني را حل کند و خواص کامپوزیت را بهبود </a:t>
            </a:r>
            <a:r>
              <a:rPr lang="fa-IR" dirty="0" smtClean="0">
                <a:solidFill>
                  <a:schemeClr val="tx2"/>
                </a:solidFill>
                <a:cs typeface="B Zar" pitchFamily="2" charset="-78"/>
              </a:rPr>
              <a:t>ببخشد. </a:t>
            </a:r>
            <a:r>
              <a:rPr lang="fa-IR" dirty="0">
                <a:solidFill>
                  <a:schemeClr val="tx2"/>
                </a:solidFill>
                <a:cs typeface="B Zar" pitchFamily="2" charset="-78"/>
              </a:rPr>
              <a:t>طبیعت گروه عاملی روی سطح معمولا نقش مهمی روی ویژگی-های سطح ذرات نظیر آب گریزی و واکنش پذیری شیمیایی ایفا می­کند</a:t>
            </a:r>
            <a:r>
              <a:rPr lang="ar-SA" dirty="0" smtClean="0">
                <a:solidFill>
                  <a:schemeClr val="tx2"/>
                </a:solidFill>
                <a:cs typeface="B Zar" pitchFamily="2" charset="-78"/>
              </a:rPr>
              <a:t>.</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لیگاندهای مورد استفاده برای اصلاح سطح</a:t>
            </a:r>
            <a:endParaRPr lang="en-US" dirty="0"/>
          </a:p>
        </p:txBody>
      </p:sp>
      <p:sp>
        <p:nvSpPr>
          <p:cNvPr id="3" name="Subtitle 2"/>
          <p:cNvSpPr>
            <a:spLocks noGrp="1"/>
          </p:cNvSpPr>
          <p:nvPr>
            <p:ph type="subTitle" idx="1"/>
          </p:nvPr>
        </p:nvSpPr>
        <p:spPr>
          <a:xfrm>
            <a:off x="685800" y="1981200"/>
            <a:ext cx="7696200" cy="4038600"/>
          </a:xfrm>
        </p:spPr>
        <p:txBody>
          <a:bodyPr>
            <a:normAutofit lnSpcReduction="10000"/>
          </a:bodyPr>
          <a:lstStyle/>
          <a:p>
            <a:pPr algn="just" rtl="1"/>
            <a:r>
              <a:rPr lang="ar-SA" dirty="0">
                <a:solidFill>
                  <a:schemeClr val="tx2"/>
                </a:solidFill>
                <a:cs typeface="B Zar" pitchFamily="2" charset="-78"/>
              </a:rPr>
              <a:t>تيول ها ودي سولفيد </a:t>
            </a:r>
            <a:r>
              <a:rPr lang="ar-SA" dirty="0" smtClean="0">
                <a:solidFill>
                  <a:schemeClr val="tx2"/>
                </a:solidFill>
                <a:cs typeface="B Zar" pitchFamily="2" charset="-78"/>
              </a:rPr>
              <a:t>ها</a:t>
            </a:r>
            <a:endParaRPr lang="en-US" dirty="0">
              <a:solidFill>
                <a:schemeClr val="tx2"/>
              </a:solidFill>
              <a:cs typeface="B Zar" pitchFamily="2" charset="-78"/>
            </a:endParaRPr>
          </a:p>
          <a:p>
            <a:pPr algn="just" rtl="1"/>
            <a:r>
              <a:rPr lang="ar-SA" dirty="0">
                <a:solidFill>
                  <a:schemeClr val="tx2"/>
                </a:solidFill>
                <a:cs typeface="B Zar" pitchFamily="2" charset="-78"/>
              </a:rPr>
              <a:t>آمين ها و يون </a:t>
            </a:r>
            <a:r>
              <a:rPr lang="ar-SA" dirty="0" smtClean="0">
                <a:solidFill>
                  <a:schemeClr val="tx2"/>
                </a:solidFill>
                <a:cs typeface="B Zar" pitchFamily="2" charset="-78"/>
              </a:rPr>
              <a:t>آمونيوم</a:t>
            </a:r>
            <a:endParaRPr lang="fa-IR" dirty="0" smtClean="0">
              <a:solidFill>
                <a:schemeClr val="tx2"/>
              </a:solidFill>
              <a:cs typeface="B Zar" pitchFamily="2" charset="-78"/>
            </a:endParaRPr>
          </a:p>
          <a:p>
            <a:pPr algn="just" rtl="1"/>
            <a:r>
              <a:rPr lang="ar-SA" dirty="0">
                <a:solidFill>
                  <a:schemeClr val="tx2"/>
                </a:solidFill>
                <a:cs typeface="B Zar" pitchFamily="2" charset="-78"/>
              </a:rPr>
              <a:t>کربوکسیلیک </a:t>
            </a:r>
            <a:r>
              <a:rPr lang="ar-SA" dirty="0" smtClean="0">
                <a:solidFill>
                  <a:schemeClr val="tx2"/>
                </a:solidFill>
                <a:cs typeface="B Zar" pitchFamily="2" charset="-78"/>
              </a:rPr>
              <a:t>اسیدها</a:t>
            </a:r>
            <a:endParaRPr lang="fa-IR" dirty="0" smtClean="0">
              <a:solidFill>
                <a:schemeClr val="tx2"/>
              </a:solidFill>
              <a:cs typeface="B Zar" pitchFamily="2" charset="-78"/>
            </a:endParaRPr>
          </a:p>
          <a:p>
            <a:pPr algn="just" rtl="1"/>
            <a:r>
              <a:rPr lang="ar-SA" dirty="0">
                <a:solidFill>
                  <a:schemeClr val="tx2"/>
                </a:solidFill>
                <a:cs typeface="B Zar" pitchFamily="2" charset="-78"/>
              </a:rPr>
              <a:t>فسفين </a:t>
            </a:r>
            <a:r>
              <a:rPr lang="ar-SA" dirty="0" smtClean="0">
                <a:solidFill>
                  <a:schemeClr val="tx2"/>
                </a:solidFill>
                <a:cs typeface="B Zar" pitchFamily="2" charset="-78"/>
              </a:rPr>
              <a:t>ها</a:t>
            </a:r>
            <a:endParaRPr lang="fa-IR" dirty="0" smtClean="0">
              <a:solidFill>
                <a:schemeClr val="tx2"/>
              </a:solidFill>
              <a:cs typeface="B Zar" pitchFamily="2" charset="-78"/>
            </a:endParaRPr>
          </a:p>
          <a:p>
            <a:pPr algn="just" rtl="1"/>
            <a:r>
              <a:rPr lang="ar-SA" dirty="0" smtClean="0">
                <a:solidFill>
                  <a:schemeClr val="tx2"/>
                </a:solidFill>
                <a:cs typeface="B Zar" pitchFamily="2" charset="-78"/>
              </a:rPr>
              <a:t>کربوکسیلات­ها</a:t>
            </a:r>
            <a:endParaRPr lang="fa-IR" dirty="0" smtClean="0">
              <a:solidFill>
                <a:schemeClr val="tx2"/>
              </a:solidFill>
              <a:cs typeface="B Zar" pitchFamily="2" charset="-78"/>
            </a:endParaRPr>
          </a:p>
          <a:p>
            <a:pPr algn="just" rtl="1"/>
            <a:r>
              <a:rPr lang="ar-SA" dirty="0">
                <a:solidFill>
                  <a:schemeClr val="tx2"/>
                </a:solidFill>
                <a:cs typeface="B Zar" pitchFamily="2" charset="-78"/>
              </a:rPr>
              <a:t>سیلان </a:t>
            </a:r>
            <a:r>
              <a:rPr lang="ar-SA" dirty="0" smtClean="0">
                <a:solidFill>
                  <a:schemeClr val="tx2"/>
                </a:solidFill>
                <a:cs typeface="B Zar" pitchFamily="2" charset="-78"/>
              </a:rPr>
              <a:t>ها</a:t>
            </a:r>
            <a:endParaRPr lang="fa-IR" dirty="0" smtClean="0">
              <a:solidFill>
                <a:schemeClr val="tx2"/>
              </a:solidFill>
              <a:cs typeface="B Zar" pitchFamily="2" charset="-78"/>
            </a:endParaRPr>
          </a:p>
          <a:p>
            <a:pPr algn="just" rtl="1"/>
            <a:r>
              <a:rPr lang="ar-SA" dirty="0" smtClean="0">
                <a:solidFill>
                  <a:schemeClr val="tx2"/>
                </a:solidFill>
                <a:cs typeface="B Zar" pitchFamily="2" charset="-78"/>
              </a:rPr>
              <a:t>فسفونات­ها</a:t>
            </a:r>
            <a:endParaRPr lang="en-US" dirty="0">
              <a:solidFill>
                <a:schemeClr val="tx2"/>
              </a:solidFill>
              <a:cs typeface="B Zar" pitchFamily="2" charset="-78"/>
            </a:endParaRPr>
          </a:p>
        </p:txBody>
      </p:sp>
    </p:spTree>
    <p:extLst>
      <p:ext uri="{BB962C8B-B14F-4D97-AF65-F5344CB8AC3E}">
        <p14:creationId xmlns:p14="http://schemas.microsoft.com/office/powerpoint/2010/main" val="1997109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بخش تجربی</a:t>
            </a:r>
            <a:endParaRPr lang="en-US" dirty="0"/>
          </a:p>
        </p:txBody>
      </p:sp>
      <p:sp>
        <p:nvSpPr>
          <p:cNvPr id="3" name="Subtitle 2"/>
          <p:cNvSpPr>
            <a:spLocks noGrp="1"/>
          </p:cNvSpPr>
          <p:nvPr>
            <p:ph type="subTitle" idx="1"/>
          </p:nvPr>
        </p:nvSpPr>
        <p:spPr>
          <a:xfrm>
            <a:off x="685800" y="1981200"/>
            <a:ext cx="7696200" cy="4038600"/>
          </a:xfrm>
        </p:spPr>
        <p:txBody>
          <a:bodyPr>
            <a:normAutofit fontScale="92500" lnSpcReduction="20000"/>
          </a:bodyPr>
          <a:lstStyle/>
          <a:p>
            <a:pPr algn="just" rtl="1"/>
            <a:r>
              <a:rPr lang="fa-IR" b="1" dirty="0" smtClean="0">
                <a:solidFill>
                  <a:schemeClr val="tx2"/>
                </a:solidFill>
                <a:cs typeface="B Zar" pitchFamily="2" charset="-78"/>
              </a:rPr>
              <a:t>سنتز نانوذره اکسید آهن</a:t>
            </a:r>
          </a:p>
          <a:p>
            <a:pPr algn="just" rtl="1"/>
            <a:r>
              <a:rPr lang="ar-SA" b="1" dirty="0">
                <a:solidFill>
                  <a:schemeClr val="tx2"/>
                </a:solidFill>
                <a:latin typeface="IranNastaliq"/>
                <a:ea typeface="Calibri"/>
                <a:cs typeface="B Nazanin"/>
              </a:rPr>
              <a:t>11.68 گرم کلرید آهن</a:t>
            </a:r>
            <a:r>
              <a:rPr lang="en-US" b="1" dirty="0">
                <a:solidFill>
                  <a:schemeClr val="tx2"/>
                </a:solidFill>
                <a:latin typeface="Times New Roman"/>
                <a:ea typeface="Calibri"/>
              </a:rPr>
              <a:t>(III)</a:t>
            </a:r>
            <a:r>
              <a:rPr lang="ar-SA" b="1" dirty="0">
                <a:solidFill>
                  <a:schemeClr val="tx2"/>
                </a:solidFill>
                <a:latin typeface="IranNastaliq"/>
                <a:ea typeface="Calibri"/>
                <a:cs typeface="B Nazanin"/>
              </a:rPr>
              <a:t> و 4.30 گرم کلرید آهن</a:t>
            </a:r>
            <a:r>
              <a:rPr lang="en-US" b="1" dirty="0">
                <a:solidFill>
                  <a:schemeClr val="tx2"/>
                </a:solidFill>
                <a:latin typeface="Times New Roman"/>
                <a:ea typeface="Calibri"/>
              </a:rPr>
              <a:t>(II)</a:t>
            </a:r>
            <a:r>
              <a:rPr lang="ar-SA" b="1" dirty="0">
                <a:solidFill>
                  <a:schemeClr val="tx2"/>
                </a:solidFill>
                <a:latin typeface="IranNastaliq"/>
                <a:ea typeface="Calibri"/>
                <a:cs typeface="B Nazanin"/>
              </a:rPr>
              <a:t> در 200 میلی لیتر آب دیونیزه حل گردیدو سپس 15 میلی لیتر آمونیاک 32% به آرامی به محلول اضافه شد,رنگ محلول بلافاصله با تشکیل رسوب از نارنجی به سیاه تغییر کرد , پس از نیم ساعت هم خوردن رسوب بدست آمده صاف و سه بار با آب مقطر و 2 بار با محلول 0.02 مولار سدیم کلرید شستشو داده شد و در دمای اتاق خشک گردید. پس از خشک شدن رسوب توده­ای در هاون کامل سائیده و پودر گردید.</a:t>
            </a:r>
            <a:endParaRPr lang="fa-IR" b="1" dirty="0">
              <a:solidFill>
                <a:schemeClr val="tx2"/>
              </a:solidFill>
              <a:cs typeface="B Zar" pitchFamily="2" charset="-78"/>
            </a:endParaRPr>
          </a:p>
          <a:p>
            <a:pPr algn="just" rtl="1"/>
            <a:endParaRPr lang="en-US" b="1" dirty="0">
              <a:solidFill>
                <a:schemeClr val="tx2"/>
              </a:solidFill>
              <a:cs typeface="B Zar" pitchFamily="2" charset="-78"/>
            </a:endParaRPr>
          </a:p>
        </p:txBody>
      </p:sp>
    </p:spTree>
    <p:extLst>
      <p:ext uri="{BB962C8B-B14F-4D97-AF65-F5344CB8AC3E}">
        <p14:creationId xmlns:p14="http://schemas.microsoft.com/office/powerpoint/2010/main" val="2092800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بخش تجربی</a:t>
            </a:r>
            <a:endParaRPr lang="en-US" dirty="0"/>
          </a:p>
        </p:txBody>
      </p:sp>
      <p:sp>
        <p:nvSpPr>
          <p:cNvPr id="3" name="Subtitle 2"/>
          <p:cNvSpPr>
            <a:spLocks noGrp="1"/>
          </p:cNvSpPr>
          <p:nvPr>
            <p:ph type="subTitle" idx="1"/>
          </p:nvPr>
        </p:nvSpPr>
        <p:spPr>
          <a:xfrm>
            <a:off x="685800" y="1981200"/>
            <a:ext cx="7696200" cy="4038600"/>
          </a:xfrm>
        </p:spPr>
        <p:txBody>
          <a:bodyPr>
            <a:normAutofit lnSpcReduction="10000"/>
          </a:bodyPr>
          <a:lstStyle/>
          <a:p>
            <a:pPr algn="just" rtl="1">
              <a:lnSpc>
                <a:spcPct val="150000"/>
              </a:lnSpc>
              <a:spcBef>
                <a:spcPts val="1000"/>
              </a:spcBef>
              <a:spcAft>
                <a:spcPts val="1200"/>
              </a:spcAft>
            </a:pPr>
            <a:r>
              <a:rPr lang="ar-SA" b="1" dirty="0">
                <a:solidFill>
                  <a:schemeClr val="tx2"/>
                </a:solidFill>
                <a:latin typeface="Times New Roman"/>
                <a:ea typeface="Times New Roman"/>
                <a:cs typeface="B Nazanin"/>
              </a:rPr>
              <a:t>عامل دار کردن نانو ذرات اکسید آهن با تری اتوکسی سیلیل پروپیل آمین</a:t>
            </a:r>
            <a:endParaRPr lang="en-US" sz="2800" b="1" dirty="0">
              <a:solidFill>
                <a:schemeClr val="tx2"/>
              </a:solidFill>
              <a:latin typeface="Times New Roman"/>
              <a:ea typeface="Times New Roman"/>
              <a:cs typeface="B Nazanin"/>
            </a:endParaRPr>
          </a:p>
          <a:p>
            <a:pPr algn="just" rtl="1"/>
            <a:r>
              <a:rPr lang="ar-SA" b="1" dirty="0">
                <a:solidFill>
                  <a:schemeClr val="tx2"/>
                </a:solidFill>
                <a:latin typeface="IranNastaliq"/>
                <a:ea typeface="Calibri"/>
                <a:cs typeface="B Nazanin"/>
              </a:rPr>
              <a:t>0.5 گرم از اکسیدآهن سنتز شده در مراحل قبلی در 20 میلی لیتر تولوئن خشک معلق گردید, 5 میلی لیتر تری اتوکسی سیلیل پروپیل آمین به آن اضافه شد. مخلوط به مدت 24 ساعت رفلاکس و سپس سوسپانسیون صاف و با اتانول 96% شستشو داده شد</a:t>
            </a:r>
            <a:r>
              <a:rPr lang="ar-SA" b="1" dirty="0" smtClean="0">
                <a:solidFill>
                  <a:schemeClr val="tx2"/>
                </a:solidFill>
                <a:latin typeface="IranNastaliq"/>
                <a:ea typeface="Calibri"/>
                <a:cs typeface="B Nazanin"/>
              </a:rPr>
              <a:t>.</a:t>
            </a:r>
            <a:endParaRPr lang="fa-IR" b="1" dirty="0" smtClean="0">
              <a:solidFill>
                <a:schemeClr val="tx2"/>
              </a:solidFill>
              <a:cs typeface="B Zar" pitchFamily="2" charset="-78"/>
            </a:endParaRPr>
          </a:p>
          <a:p>
            <a:pPr algn="just" rtl="1"/>
            <a:endParaRPr lang="en-US" b="1" dirty="0">
              <a:solidFill>
                <a:schemeClr val="tx2"/>
              </a:solidFill>
              <a:cs typeface="B Zar" pitchFamily="2" charset="-78"/>
            </a:endParaRPr>
          </a:p>
        </p:txBody>
      </p:sp>
    </p:spTree>
    <p:extLst>
      <p:ext uri="{BB962C8B-B14F-4D97-AF65-F5344CB8AC3E}">
        <p14:creationId xmlns:p14="http://schemas.microsoft.com/office/powerpoint/2010/main" val="1470713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بخش تجربی</a:t>
            </a:r>
            <a:endParaRPr lang="en-US" dirty="0"/>
          </a:p>
        </p:txBody>
      </p:sp>
      <p:sp>
        <p:nvSpPr>
          <p:cNvPr id="3" name="Subtitle 2"/>
          <p:cNvSpPr>
            <a:spLocks noGrp="1"/>
          </p:cNvSpPr>
          <p:nvPr>
            <p:ph type="subTitle" idx="1"/>
          </p:nvPr>
        </p:nvSpPr>
        <p:spPr>
          <a:xfrm>
            <a:off x="685800" y="1981200"/>
            <a:ext cx="7696200" cy="4038600"/>
          </a:xfrm>
        </p:spPr>
        <p:txBody>
          <a:bodyPr>
            <a:normAutofit/>
          </a:bodyPr>
          <a:lstStyle/>
          <a:p>
            <a:pPr rtl="1"/>
            <a:r>
              <a:rPr lang="fa-IR" b="1" dirty="0" smtClean="0">
                <a:solidFill>
                  <a:schemeClr val="tx2"/>
                </a:solidFill>
                <a:cs typeface="B Zar" pitchFamily="2" charset="-78"/>
              </a:rPr>
              <a:t>سنتز نانوذره اکسید تیتانیم و اتصال به سطح نانوذره مغناطیسی</a:t>
            </a:r>
            <a:endParaRPr lang="en-US" b="1" dirty="0">
              <a:solidFill>
                <a:schemeClr val="tx2"/>
              </a:solidFill>
              <a:cs typeface="B Zar" pitchFamily="2" charset="-78"/>
            </a:endParaRPr>
          </a:p>
        </p:txBody>
      </p:sp>
    </p:spTree>
    <p:extLst>
      <p:ext uri="{BB962C8B-B14F-4D97-AF65-F5344CB8AC3E}">
        <p14:creationId xmlns:p14="http://schemas.microsoft.com/office/powerpoint/2010/main" val="1470713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1470025"/>
          </a:xfrm>
        </p:spPr>
        <p:txBody>
          <a:bodyPr/>
          <a:lstStyle/>
          <a:p>
            <a:pPr rtl="1"/>
            <a:r>
              <a:rPr lang="fa-IR" dirty="0" smtClean="0">
                <a:latin typeface="Times New Roman"/>
                <a:ea typeface="Calibri"/>
                <a:cs typeface="B Nazanin"/>
              </a:rPr>
              <a:t>بخش تجربی</a:t>
            </a:r>
            <a:endParaRPr lang="en-US" dirty="0"/>
          </a:p>
        </p:txBody>
      </p:sp>
      <p:sp>
        <p:nvSpPr>
          <p:cNvPr id="3" name="Subtitle 2"/>
          <p:cNvSpPr>
            <a:spLocks noGrp="1"/>
          </p:cNvSpPr>
          <p:nvPr>
            <p:ph type="subTitle" idx="1"/>
          </p:nvPr>
        </p:nvSpPr>
        <p:spPr>
          <a:xfrm>
            <a:off x="685800" y="1981200"/>
            <a:ext cx="7696200" cy="4038600"/>
          </a:xfrm>
        </p:spPr>
        <p:txBody>
          <a:bodyPr>
            <a:normAutofit fontScale="85000" lnSpcReduction="20000"/>
          </a:bodyPr>
          <a:lstStyle/>
          <a:p>
            <a:pPr algn="just" rtl="1"/>
            <a:r>
              <a:rPr lang="fa-IR" b="1" dirty="0">
                <a:solidFill>
                  <a:schemeClr val="tx2"/>
                </a:solidFill>
                <a:cs typeface="B Mitra" pitchFamily="2" charset="-78"/>
              </a:rPr>
              <a:t>تست حذف رنگ</a:t>
            </a:r>
            <a:endParaRPr lang="en-US" b="1" dirty="0">
              <a:solidFill>
                <a:schemeClr val="tx2"/>
              </a:solidFill>
              <a:cs typeface="B Mitra" pitchFamily="2" charset="-78"/>
            </a:endParaRPr>
          </a:p>
          <a:p>
            <a:pPr algn="just" rtl="1"/>
            <a:r>
              <a:rPr lang="fa-IR" b="1" dirty="0">
                <a:solidFill>
                  <a:schemeClr val="tx2"/>
                </a:solidFill>
                <a:cs typeface="B Mitra" pitchFamily="2" charset="-78"/>
              </a:rPr>
              <a:t>به 100 محلول آبی از رنگ با غلظت </a:t>
            </a:r>
            <a:r>
              <a:rPr lang="en-US" b="1" dirty="0">
                <a:solidFill>
                  <a:schemeClr val="tx2"/>
                </a:solidFill>
                <a:cs typeface="B Mitra" pitchFamily="2" charset="-78"/>
              </a:rPr>
              <a:t>ppm </a:t>
            </a:r>
            <a:r>
              <a:rPr lang="fa-IR" b="1" dirty="0">
                <a:solidFill>
                  <a:schemeClr val="tx2"/>
                </a:solidFill>
                <a:cs typeface="B Mitra" pitchFamily="2" charset="-78"/>
              </a:rPr>
              <a:t>100 داخل یک بشر مقدار 0.05 گرم از اکسیدهای آهن عامل دار شده با اکسید تیتانیم افزوده شد. محتویات بشر همزمان که بوسیله </a:t>
            </a:r>
            <a:r>
              <a:rPr lang="en-US" b="1" dirty="0">
                <a:solidFill>
                  <a:schemeClr val="tx2"/>
                </a:solidFill>
                <a:cs typeface="B Mitra" pitchFamily="2" charset="-78"/>
              </a:rPr>
              <a:t>stirrer</a:t>
            </a:r>
            <a:r>
              <a:rPr lang="fa-IR" b="1" dirty="0">
                <a:solidFill>
                  <a:schemeClr val="tx2"/>
                </a:solidFill>
                <a:cs typeface="B Mitra" pitchFamily="2" charset="-78"/>
              </a:rPr>
              <a:t> هم زده می شد در معرض تابش لامپ </a:t>
            </a:r>
            <a:r>
              <a:rPr lang="en-US" b="1" dirty="0">
                <a:solidFill>
                  <a:schemeClr val="tx2"/>
                </a:solidFill>
                <a:cs typeface="B Mitra" pitchFamily="2" charset="-78"/>
              </a:rPr>
              <a:t>UV </a:t>
            </a:r>
            <a:r>
              <a:rPr lang="fa-IR" b="1" dirty="0">
                <a:solidFill>
                  <a:schemeClr val="tx2"/>
                </a:solidFill>
                <a:cs typeface="B Mitra" pitchFamily="2" charset="-78"/>
              </a:rPr>
              <a:t>طول موج زیر 400 نانومتر قرار گرفت. نمونه برداری در بازه های زمانی 30 دقیقه ای انجام وطی آن </a:t>
            </a:r>
            <a:r>
              <a:rPr lang="en-US" b="1" dirty="0">
                <a:solidFill>
                  <a:schemeClr val="tx2"/>
                </a:solidFill>
                <a:cs typeface="B Mitra" pitchFamily="2" charset="-78"/>
              </a:rPr>
              <a:t>ml </a:t>
            </a:r>
            <a:r>
              <a:rPr lang="fa-IR" b="1" dirty="0">
                <a:solidFill>
                  <a:schemeClr val="tx2"/>
                </a:solidFill>
                <a:cs typeface="B Mitra" pitchFamily="2" charset="-78"/>
              </a:rPr>
              <a:t>5 نمونه بوسیله پیپت برداشته و اکسیدهای آهن توسط آهنربا از نمونه ها جدا گردید. آنالیز کمی رنگ بوسیله دستگاه طیف سنج </a:t>
            </a:r>
            <a:r>
              <a:rPr lang="en-US" b="1" dirty="0">
                <a:solidFill>
                  <a:schemeClr val="tx2"/>
                </a:solidFill>
                <a:cs typeface="B Mitra" pitchFamily="2" charset="-78"/>
              </a:rPr>
              <a:t>UV-</a:t>
            </a:r>
            <a:r>
              <a:rPr lang="en-US" b="1" dirty="0" err="1">
                <a:solidFill>
                  <a:schemeClr val="tx2"/>
                </a:solidFill>
                <a:cs typeface="B Mitra" pitchFamily="2" charset="-78"/>
              </a:rPr>
              <a:t>vis</a:t>
            </a:r>
            <a:r>
              <a:rPr lang="en-US" b="1" dirty="0">
                <a:solidFill>
                  <a:schemeClr val="tx2"/>
                </a:solidFill>
                <a:cs typeface="B Mitra" pitchFamily="2" charset="-78"/>
              </a:rPr>
              <a:t> </a:t>
            </a:r>
            <a:r>
              <a:rPr lang="fa-IR" b="1" dirty="0">
                <a:solidFill>
                  <a:schemeClr val="tx2"/>
                </a:solidFill>
                <a:cs typeface="B Mitra" pitchFamily="2" charset="-78"/>
              </a:rPr>
              <a:t>انجام گرفت. آزمایش روی رنگهای مختلف و در سه </a:t>
            </a:r>
            <a:r>
              <a:rPr lang="en-US" b="1" dirty="0">
                <a:solidFill>
                  <a:schemeClr val="tx2"/>
                </a:solidFill>
                <a:cs typeface="B Mitra" pitchFamily="2" charset="-78"/>
              </a:rPr>
              <a:t>pH</a:t>
            </a:r>
            <a:r>
              <a:rPr lang="fa-IR" b="1" dirty="0">
                <a:solidFill>
                  <a:schemeClr val="tx2"/>
                </a:solidFill>
                <a:cs typeface="B Mitra" pitchFamily="2" charset="-78"/>
              </a:rPr>
              <a:t> اسیدی 4، خنثی 7 و بازی 9 انجام شد. نتایج در نمودارها خلاصه گردید</a:t>
            </a:r>
            <a:r>
              <a:rPr lang="ar-SA" b="1" dirty="0" smtClean="0">
                <a:solidFill>
                  <a:schemeClr val="tx2"/>
                </a:solidFill>
                <a:latin typeface="IranNastaliq"/>
                <a:ea typeface="Calibri"/>
                <a:cs typeface="B Mitra" pitchFamily="2" charset="-78"/>
              </a:rPr>
              <a:t>.</a:t>
            </a:r>
            <a:endParaRPr lang="fa-IR" b="1" dirty="0">
              <a:solidFill>
                <a:schemeClr val="tx2"/>
              </a:solidFill>
              <a:cs typeface="B Mitra" pitchFamily="2" charset="-78"/>
            </a:endParaRPr>
          </a:p>
          <a:p>
            <a:pPr algn="just" rtl="1"/>
            <a:endParaRPr lang="en-US" b="1" dirty="0">
              <a:solidFill>
                <a:schemeClr val="tx2"/>
              </a:solidFill>
              <a:cs typeface="B Mitra" pitchFamily="2" charset="-78"/>
            </a:endParaRPr>
          </a:p>
        </p:txBody>
      </p:sp>
    </p:spTree>
    <p:extLst>
      <p:ext uri="{BB962C8B-B14F-4D97-AF65-F5344CB8AC3E}">
        <p14:creationId xmlns:p14="http://schemas.microsoft.com/office/powerpoint/2010/main" val="1470713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Mitra" pitchFamily="2" charset="-78"/>
              </a:rPr>
              <a:t>درصد حذف رنگ قرمز در </a:t>
            </a:r>
            <a:r>
              <a:rPr lang="en-US" dirty="0" smtClean="0">
                <a:cs typeface="B Mitra" pitchFamily="2" charset="-78"/>
              </a:rPr>
              <a:t>pH=7</a:t>
            </a:r>
            <a:endParaRPr lang="en-US" dirty="0">
              <a:cs typeface="B Mitra" pitchFamily="2" charset="-78"/>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60742" y="1600200"/>
            <a:ext cx="6222515"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4943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Mitra" pitchFamily="2" charset="-78"/>
              </a:rPr>
              <a:t>درصد حذف رنگ قرمز در </a:t>
            </a:r>
            <a:r>
              <a:rPr lang="en-US" dirty="0" smtClean="0">
                <a:cs typeface="B Mitra" pitchFamily="2" charset="-78"/>
              </a:rPr>
              <a:t>pH=4</a:t>
            </a:r>
            <a:endParaRPr lang="en-US" dirty="0">
              <a:cs typeface="B Mitra" pitchFamily="2" charset="-78"/>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433672"/>
            <a:ext cx="7075487" cy="5146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463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Mitra" pitchFamily="2" charset="-78"/>
              </a:rPr>
              <a:t>درصد حذف رنگ قرمز در </a:t>
            </a:r>
            <a:r>
              <a:rPr lang="en-US" dirty="0" smtClean="0">
                <a:cs typeface="B Mitra" pitchFamily="2" charset="-78"/>
              </a:rPr>
              <a:t>pH=9</a:t>
            </a:r>
            <a:endParaRPr lang="en-US" dirty="0">
              <a:cs typeface="B Mitra" pitchFamily="2" charset="-78"/>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322820"/>
            <a:ext cx="7227887" cy="5257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463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Mitra" pitchFamily="2" charset="-78"/>
              </a:rPr>
              <a:t>درصد حذف رنگ آبی در </a:t>
            </a:r>
            <a:r>
              <a:rPr lang="en-US" dirty="0" smtClean="0">
                <a:cs typeface="B Mitra" pitchFamily="2" charset="-78"/>
              </a:rPr>
              <a:t>pH=</a:t>
            </a:r>
            <a:r>
              <a:rPr lang="en-US" dirty="0">
                <a:cs typeface="B Mitra" pitchFamily="2" charset="-78"/>
              </a:rPr>
              <a:t>4</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400" y="1219200"/>
            <a:ext cx="7075487" cy="5146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463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Mitra" pitchFamily="2" charset="-78"/>
              </a:rPr>
              <a:t>درصد حذف رنگ آبی در </a:t>
            </a:r>
            <a:r>
              <a:rPr lang="en-US" dirty="0" smtClean="0">
                <a:cs typeface="B Mitra" pitchFamily="2" charset="-78"/>
              </a:rPr>
              <a:t>pH=7</a:t>
            </a:r>
            <a:endParaRPr lang="en-US" dirty="0">
              <a:cs typeface="B Mitra" pitchFamily="2" charset="-78"/>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1211969"/>
            <a:ext cx="7380287" cy="5368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463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Mitra" pitchFamily="2" charset="-78"/>
              </a:rPr>
              <a:t>درصد حذف رنگ آبی در </a:t>
            </a:r>
            <a:r>
              <a:rPr lang="en-US" dirty="0" smtClean="0">
                <a:cs typeface="B Mitra" pitchFamily="2" charset="-78"/>
              </a:rPr>
              <a:t>pH=</a:t>
            </a:r>
            <a:r>
              <a:rPr lang="en-US" dirty="0">
                <a:cs typeface="B Mitra" pitchFamily="2" charset="-78"/>
              </a:rPr>
              <a:t>9</a:t>
            </a: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1239678"/>
            <a:ext cx="7380287" cy="5368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7662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TotalTime>
  <Words>1472</Words>
  <Application>Microsoft Office PowerPoint</Application>
  <PresentationFormat>On-screen Show (4:3)</PresentationFormat>
  <Paragraphs>96</Paragraphs>
  <Slides>21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Arial</vt:lpstr>
      <vt:lpstr>B Mitra</vt:lpstr>
      <vt:lpstr>B Nazanin</vt:lpstr>
      <vt:lpstr>B Titr</vt:lpstr>
      <vt:lpstr>B Zar</vt:lpstr>
      <vt:lpstr>Calibri</vt:lpstr>
      <vt:lpstr>IranNastaliq</vt:lpstr>
      <vt:lpstr>Tahoma</vt:lpstr>
      <vt:lpstr>Times New Roman</vt:lpstr>
      <vt:lpstr>Office Theme</vt:lpstr>
      <vt:lpstr>PowerPoint Presentation</vt:lpstr>
      <vt:lpstr>مقدمه: تعریف نانوذره</vt:lpstr>
      <vt:lpstr>تاریخچه نانوذرات</vt:lpstr>
      <vt:lpstr>خواص نانوذرات</vt:lpstr>
      <vt:lpstr>برخی خواص نانوذرات</vt:lpstr>
      <vt:lpstr>نانو ذرات مغناطیسی</vt:lpstr>
      <vt:lpstr>خصوصیات نانوذرات مغناطیسی</vt:lpstr>
      <vt:lpstr>سنتز نانوذرات مغناطیسی</vt:lpstr>
      <vt:lpstr>مقایسه روشهای سنتز نانوذرات مغناطیسی</vt:lpstr>
      <vt:lpstr>اصلاح سطح نانوذرات مغناطیسی</vt:lpstr>
      <vt:lpstr>لیگاندهای مورد استفاده برای اصلاح سطح</vt:lpstr>
      <vt:lpstr>بخش تجربی</vt:lpstr>
      <vt:lpstr>بخش تجربی</vt:lpstr>
      <vt:lpstr>بخش تجربی</vt:lpstr>
      <vt:lpstr>بخش تجربی</vt:lpstr>
      <vt:lpstr>درصد حذف رنگ قرمز در pH=7</vt:lpstr>
      <vt:lpstr>درصد حذف رنگ قرمز در pH=4</vt:lpstr>
      <vt:lpstr>درصد حذف رنگ قرمز در pH=9</vt:lpstr>
      <vt:lpstr>درصد حذف رنگ آبی در pH=4</vt:lpstr>
      <vt:lpstr>درصد حذف رنگ آبی در pH=7</vt:lpstr>
      <vt:lpstr>درصد حذف رنگ آبی در pH=9</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7</dc:creator>
  <cp:lastModifiedBy>DadeFam-43262657</cp:lastModifiedBy>
  <cp:revision>23</cp:revision>
  <dcterms:created xsi:type="dcterms:W3CDTF">2012-11-16T20:23:07Z</dcterms:created>
  <dcterms:modified xsi:type="dcterms:W3CDTF">2023-07-31T02:32:30Z</dcterms:modified>
</cp:coreProperties>
</file>