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20"/>
  </p:notesMasterIdLst>
  <p:sldIdLst>
    <p:sldId id="541" r:id="rId2"/>
    <p:sldId id="488" r:id="rId3"/>
    <p:sldId id="528" r:id="rId4"/>
    <p:sldId id="543" r:id="rId5"/>
    <p:sldId id="558" r:id="rId6"/>
    <p:sldId id="559" r:id="rId7"/>
    <p:sldId id="560" r:id="rId8"/>
    <p:sldId id="561" r:id="rId9"/>
    <p:sldId id="562" r:id="rId10"/>
    <p:sldId id="566" r:id="rId11"/>
    <p:sldId id="563" r:id="rId12"/>
    <p:sldId id="564" r:id="rId13"/>
    <p:sldId id="565" r:id="rId14"/>
    <p:sldId id="567" r:id="rId15"/>
    <p:sldId id="568" r:id="rId16"/>
    <p:sldId id="569" r:id="rId17"/>
    <p:sldId id="570" r:id="rId18"/>
    <p:sldId id="264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0066"/>
    <a:srgbClr val="000066"/>
    <a:srgbClr val="0066FF"/>
    <a:srgbClr val="DBFF01"/>
    <a:srgbClr val="00FF00"/>
    <a:srgbClr val="00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107" autoAdjust="0"/>
  </p:normalViewPr>
  <p:slideViewPr>
    <p:cSldViewPr>
      <p:cViewPr varScale="1">
        <p:scale>
          <a:sx n="74" d="100"/>
          <a:sy n="74" d="100"/>
        </p:scale>
        <p:origin x="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430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430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30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430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430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fld id="{9EEC806A-77A5-4A1C-9766-38B33D78C13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7062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B04D7D-4FAA-45B7-8127-AAD338489AC4}" type="slidenum">
              <a:rPr lang="ar-SA" altLang="en-US"/>
              <a:pPr/>
              <a:t>1</a:t>
            </a:fld>
            <a:endParaRPr lang="en-US" altLang="en-US"/>
          </a:p>
        </p:txBody>
      </p:sp>
      <p:sp>
        <p:nvSpPr>
          <p:cNvPr id="344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7446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37E2C3-BBE9-4577-AB37-A99FB8006A26}" type="slidenum">
              <a:rPr lang="ar-SA" altLang="en-US"/>
              <a:pPr/>
              <a:t>2</a:t>
            </a:fld>
            <a:endParaRPr lang="en-US" altLang="en-US"/>
          </a:p>
        </p:txBody>
      </p:sp>
      <p:sp>
        <p:nvSpPr>
          <p:cNvPr id="345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936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906F86-B79C-4E37-B903-7E500D801034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346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5536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3034E0-7F62-4C05-9A68-EDDCF0347043}" type="slidenum">
              <a:rPr lang="ar-SA" altLang="en-US"/>
              <a:pPr/>
              <a:t>4</a:t>
            </a:fld>
            <a:endParaRPr lang="en-US" altLang="en-US"/>
          </a:p>
        </p:txBody>
      </p:sp>
      <p:sp>
        <p:nvSpPr>
          <p:cNvPr id="347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8572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216660-780B-4675-8371-4392F726074C}" type="slidenum">
              <a:rPr lang="ar-SA" altLang="en-US"/>
              <a:pPr/>
              <a:t>5</a:t>
            </a:fld>
            <a:endParaRPr lang="en-US" altLang="en-US"/>
          </a:p>
        </p:txBody>
      </p:sp>
      <p:sp>
        <p:nvSpPr>
          <p:cNvPr id="348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1951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AD45C4-9612-414E-9BCE-A9ECF358EFA2}" type="slidenum">
              <a:rPr lang="ar-SA" altLang="en-US"/>
              <a:pPr/>
              <a:t>6</a:t>
            </a:fld>
            <a:endParaRPr lang="en-US" altLang="en-US"/>
          </a:p>
        </p:txBody>
      </p:sp>
      <p:sp>
        <p:nvSpPr>
          <p:cNvPr id="349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3386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985025-52C5-4E5C-A4DC-459125325311}" type="slidenum">
              <a:rPr lang="ar-SA" altLang="en-US"/>
              <a:pPr/>
              <a:t>7</a:t>
            </a:fld>
            <a:endParaRPr lang="en-US" altLang="en-US"/>
          </a:p>
        </p:txBody>
      </p:sp>
      <p:sp>
        <p:nvSpPr>
          <p:cNvPr id="350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957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82A5C5-F097-4D4B-BB5B-A015F9186F26}" type="slidenum">
              <a:rPr lang="ar-SA" altLang="en-US"/>
              <a:pPr/>
              <a:t>8</a:t>
            </a:fld>
            <a:endParaRPr lang="en-US" altLang="en-US"/>
          </a:p>
        </p:txBody>
      </p:sp>
      <p:sp>
        <p:nvSpPr>
          <p:cNvPr id="351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1986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384B37-4C94-460F-BFEB-D913D1A39395}" type="slidenum">
              <a:rPr lang="ar-SA" altLang="en-US"/>
              <a:pPr/>
              <a:t>9</a:t>
            </a:fld>
            <a:endParaRPr lang="en-US" altLang="en-US"/>
          </a:p>
        </p:txBody>
      </p:sp>
      <p:sp>
        <p:nvSpPr>
          <p:cNvPr id="352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4711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FC99FF-8BFD-4FAE-82B4-5324E52ED8B8}" type="slidenum">
              <a:rPr lang="ar-SA" altLang="en-US"/>
              <a:pPr/>
              <a:t>10</a:t>
            </a:fld>
            <a:endParaRPr lang="en-US" altLang="en-US"/>
          </a:p>
        </p:txBody>
      </p:sp>
      <p:sp>
        <p:nvSpPr>
          <p:cNvPr id="353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853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6D8BFC-341F-4F14-86C4-61F82EDAD5F7}" type="slidenum">
              <a:rPr lang="ar-SA" altLang="en-US"/>
              <a:pPr/>
              <a:t>11</a:t>
            </a:fld>
            <a:endParaRPr lang="en-US" altLang="en-US"/>
          </a:p>
        </p:txBody>
      </p:sp>
      <p:sp>
        <p:nvSpPr>
          <p:cNvPr id="354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6252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B4ECD8-22E5-45A0-9EF4-2EE2B7E836D1}" type="slidenum">
              <a:rPr lang="ar-SA" altLang="en-US"/>
              <a:pPr/>
              <a:t>12</a:t>
            </a:fld>
            <a:endParaRPr lang="en-US" altLang="en-US"/>
          </a:p>
        </p:txBody>
      </p:sp>
      <p:sp>
        <p:nvSpPr>
          <p:cNvPr id="355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48520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2AF505-5997-43B1-BA11-9569C441AF20}" type="slidenum">
              <a:rPr lang="ar-SA" altLang="en-US"/>
              <a:pPr/>
              <a:t>13</a:t>
            </a:fld>
            <a:endParaRPr lang="en-US" altLang="en-US"/>
          </a:p>
        </p:txBody>
      </p:sp>
      <p:sp>
        <p:nvSpPr>
          <p:cNvPr id="356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686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67BD63-6CCF-4BD6-8D3C-70506832D3B3}" type="slidenum">
              <a:rPr lang="ar-SA" altLang="en-US"/>
              <a:pPr/>
              <a:t>14</a:t>
            </a:fld>
            <a:endParaRPr lang="en-US" alt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39341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4F2421-2E01-45A5-AF22-3F5F5B5A9D9E}" type="slidenum">
              <a:rPr lang="ar-SA" altLang="en-US"/>
              <a:pPr/>
              <a:t>15</a:t>
            </a:fld>
            <a:endParaRPr lang="en-US" altLang="en-US"/>
          </a:p>
        </p:txBody>
      </p:sp>
      <p:sp>
        <p:nvSpPr>
          <p:cNvPr id="358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75833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5F1150-EC4C-4DAF-A7C7-96A6CF1E65BB}" type="slidenum">
              <a:rPr lang="ar-SA" altLang="en-US"/>
              <a:pPr/>
              <a:t>16</a:t>
            </a:fld>
            <a:endParaRPr lang="en-US" altLang="en-US"/>
          </a:p>
        </p:txBody>
      </p:sp>
      <p:sp>
        <p:nvSpPr>
          <p:cNvPr id="359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9763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CC9568-974F-41F2-8DC7-1B59E5B244CF}" type="slidenum">
              <a:rPr lang="ar-SA" altLang="en-US"/>
              <a:pPr/>
              <a:t>17</a:t>
            </a:fld>
            <a:endParaRPr lang="en-US" altLang="en-US"/>
          </a:p>
        </p:txBody>
      </p:sp>
      <p:sp>
        <p:nvSpPr>
          <p:cNvPr id="360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9870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9291F0-04B6-4E23-BDE3-D97A4FAB18C8}" type="slidenum">
              <a:rPr lang="ar-SA" altLang="en-US"/>
              <a:pPr/>
              <a:t>18</a:t>
            </a:fld>
            <a:endParaRPr lang="en-US" altLang="en-US"/>
          </a:p>
        </p:txBody>
      </p:sp>
      <p:sp>
        <p:nvSpPr>
          <p:cNvPr id="361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70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9219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CABCE2E-E09B-4845-A095-36BC3B51ADC1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368D5-AB1C-416A-B292-FEA9B7E1A1D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0783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56D9D-ACA5-42BF-8257-C5ADBEDCB7D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435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04970-7595-47A0-A06D-2E8082ED2F9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9814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2EDE9-07FD-4C06-9514-FC9F3799292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9078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CB4C4-CC81-4989-A824-42844E304F3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4570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928AE-F45A-4ACE-BE48-11A3B2597C4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32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0988C-1F8F-4728-9E13-E835A17BA6A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8401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B3402-C5F0-454B-895B-52CA0F3F763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7328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9E194-D0A8-4C4D-853D-A8FF43FA070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084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C9A94-6EEE-4B9D-80F9-5D5BA1FC74C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102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8C0000"/>
                  </a:outerShdw>
                </a:effectLst>
              </a:defRPr>
            </a:lvl1pPr>
          </a:lstStyle>
          <a:p>
            <a:fld id="{635668F1-992E-4FA2-ADA2-61330D8E32AA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8C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33600" y="914400"/>
            <a:ext cx="5181600" cy="68580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 sz="4400" dirty="0">
                <a:solidFill>
                  <a:srgbClr val="00FF00"/>
                </a:solidFill>
                <a:effectLst/>
                <a:cs typeface="Titr" pitchFamily="2" charset="-78"/>
              </a:rPr>
              <a:t>	هشت فراز</a:t>
            </a:r>
            <a:r>
              <a:rPr lang="fa-IR" altLang="en-US" sz="4400" dirty="0">
                <a:solidFill>
                  <a:srgbClr val="00FF00"/>
                </a:solidFill>
                <a:effectLst/>
              </a:rPr>
              <a:t>،</a:t>
            </a:r>
            <a:r>
              <a:rPr lang="fa-IR" altLang="en-US" sz="4400" dirty="0">
                <a:solidFill>
                  <a:srgbClr val="00FF00"/>
                </a:solidFill>
                <a:effectLst/>
                <a:cs typeface="Titr" pitchFamily="2" charset="-78"/>
              </a:rPr>
              <a:t> هزارنياز</a:t>
            </a:r>
            <a:endParaRPr lang="en-US" altLang="en-US" sz="4400" dirty="0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7010400" y="381000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fa-IR" altLang="en-US" sz="2000">
                <a:solidFill>
                  <a:srgbClr val="00FF00"/>
                </a:solidFill>
                <a:effectLst/>
                <a:cs typeface="Titr" pitchFamily="2" charset="-78"/>
              </a:rPr>
              <a:t>به نام  يگانه مشرِف</a:t>
            </a:r>
            <a:endParaRPr lang="en-US" altLang="en-US" sz="2000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  <p:sp>
        <p:nvSpPr>
          <p:cNvPr id="312324" name="Rectangle 4"/>
          <p:cNvSpPr>
            <a:spLocks noRot="1" noChangeArrowheads="1"/>
          </p:cNvSpPr>
          <p:nvPr/>
        </p:nvSpPr>
        <p:spPr bwMode="auto">
          <a:xfrm>
            <a:off x="5257800" y="1905000"/>
            <a:ext cx="3505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None/>
            </a:pPr>
            <a:r>
              <a:rPr lang="fa-IR" altLang="en-US" sz="2800">
                <a:solidFill>
                  <a:srgbClr val="00FF00"/>
                </a:solidFill>
                <a:effectLst/>
                <a:cs typeface="Titr" pitchFamily="2" charset="-78"/>
              </a:rPr>
              <a:t>نشست شصت و چهارم :</a:t>
            </a:r>
            <a:endParaRPr lang="fa-IR" altLang="en-US" sz="2800" b="1">
              <a:effectLst/>
              <a:cs typeface="Mitra" pitchFamily="2" charset="-78"/>
            </a:endParaRPr>
          </a:p>
        </p:txBody>
      </p:sp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7" name="Rectangle 7"/>
          <p:cNvSpPr>
            <a:spLocks noRot="1" noChangeArrowheads="1"/>
          </p:cNvSpPr>
          <p:nvPr/>
        </p:nvSpPr>
        <p:spPr bwMode="auto">
          <a:xfrm>
            <a:off x="3048000" y="3352800"/>
            <a:ext cx="3048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rtl="1">
              <a:buFont typeface="Wingdings" panose="05000000000000000000" pitchFamily="2" charset="2"/>
              <a:buNone/>
            </a:pPr>
            <a:r>
              <a:rPr lang="fa-IR" altLang="en-US" sz="3600" b="1">
                <a:solidFill>
                  <a:srgbClr val="33CCFF"/>
                </a:solidFill>
                <a:effectLst/>
                <a:cs typeface="Titr" pitchFamily="2" charset="-78"/>
              </a:rPr>
              <a:t>فراز اصلاحات  3</a:t>
            </a:r>
          </a:p>
          <a:p>
            <a:pPr algn="ct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33CCFF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ChangeArrowheads="1"/>
          </p:cNvSpPr>
          <p:nvPr/>
        </p:nvSpPr>
        <p:spPr bwMode="auto">
          <a:xfrm>
            <a:off x="1676400" y="457200"/>
            <a:ext cx="723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سر فصل نو؛</a:t>
            </a:r>
          </a:p>
          <a:p>
            <a:pPr lvl="1" algn="r" rtl="1">
              <a:buFontTx/>
              <a:buNone/>
            </a:pPr>
            <a:r>
              <a:rPr lang="fa-IR" altLang="en-US" sz="3200" b="1">
                <a:solidFill>
                  <a:srgbClr val="FFFF00"/>
                </a:solidFill>
                <a:effectLst/>
                <a:cs typeface="Titr" pitchFamily="2" charset="-78"/>
              </a:rPr>
              <a:t>(	دوم خرداد 76)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25600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1219200" y="1981200"/>
            <a:ext cx="5638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مطالبات – شعارها 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ويژگي ها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مواجهه ها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کاستي ها – ناکامي ها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دستاورد ها</a:t>
            </a:r>
          </a:p>
          <a:p>
            <a:pPr algn="r" rtl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جمع بندي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ChangeArrowheads="1"/>
          </p:cNvSpPr>
          <p:nvPr/>
        </p:nvSpPr>
        <p:spPr bwMode="auto">
          <a:xfrm>
            <a:off x="228600" y="4572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هاي تکوين سرفصل؛</a:t>
            </a: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00CCFF"/>
              </a:solidFill>
              <a:effectLst/>
              <a:cs typeface="Titr" pitchFamily="2" charset="-78"/>
            </a:endParaRPr>
          </a:p>
        </p:txBody>
      </p:sp>
      <p:sp>
        <p:nvSpPr>
          <p:cNvPr id="2990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2" name="Rectangle 4"/>
          <p:cNvSpPr>
            <a:spLocks noChangeArrowheads="1"/>
          </p:cNvSpPr>
          <p:nvPr/>
        </p:nvSpPr>
        <p:spPr bwMode="auto">
          <a:xfrm>
            <a:off x="3733800" y="23622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بستر هاي دوراني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بستر عمومي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b="1">
                <a:solidFill>
                  <a:srgbClr val="00FF00"/>
                </a:solidFill>
                <a:effectLst/>
                <a:cs typeface="Titr" pitchFamily="2" charset="-78"/>
              </a:rPr>
              <a:t>بستر فکري </a:t>
            </a:r>
            <a:endParaRPr lang="en-US" altLang="en-US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دوراني سرفصل نو؛</a:t>
            </a:r>
            <a:r>
              <a:rPr lang="fa-IR" altLang="en-US" sz="3600" b="1">
                <a:solidFill>
                  <a:srgbClr val="00CCFF"/>
                </a:solidFill>
                <a:effectLst/>
                <a:cs typeface="Titr" pitchFamily="2" charset="-78"/>
              </a:rPr>
              <a:t>	</a:t>
            </a:r>
            <a:r>
              <a:rPr lang="fa-IR" altLang="en-US" sz="3600" b="1">
                <a:solidFill>
                  <a:srgbClr val="FFFF00"/>
                </a:solidFill>
                <a:effectLst/>
                <a:cs typeface="Titr" pitchFamily="2" charset="-78"/>
              </a:rPr>
              <a:t>يک و نيم ويژه دهه: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143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4372" name="Rectangle 4"/>
          <p:cNvSpPr>
            <a:spLocks noChangeArrowheads="1"/>
          </p:cNvSpPr>
          <p:nvPr/>
        </p:nvSpPr>
        <p:spPr bwMode="auto">
          <a:xfrm>
            <a:off x="1828800" y="16002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انفراد بين المللي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کشور دولتي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ايران شمولي يک نظريه حکومتي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حاکميت روحانيت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تسخير عرصه عمومي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مداخله در حريم خصوصي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200" b="1">
                <a:solidFill>
                  <a:srgbClr val="00FF00"/>
                </a:solidFill>
                <a:effectLst/>
                <a:cs typeface="Titr" pitchFamily="2" charset="-78"/>
              </a:rPr>
              <a:t>خودي – غير خودي هم ايدئولوژيک هم استراتژيک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تواب سازي </a:t>
            </a:r>
          </a:p>
        </p:txBody>
      </p:sp>
      <p:sp>
        <p:nvSpPr>
          <p:cNvPr id="314375" name="Rectangle 7"/>
          <p:cNvSpPr>
            <a:spLocks noChangeArrowheads="1"/>
          </p:cNvSpPr>
          <p:nvPr/>
        </p:nvSpPr>
        <p:spPr bwMode="auto">
          <a:xfrm>
            <a:off x="-533400" y="1600200"/>
            <a:ext cx="3810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شبه انسداد سياسي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زندان و قضا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مهار صنفي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مطبوعات حداقلي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دانشگاه مدرسه اي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مدرسه ديني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اقتصاد</a:t>
            </a:r>
            <a:r>
              <a:rPr lang="en-US" altLang="en-US" sz="2800" b="1">
                <a:solidFill>
                  <a:srgbClr val="00FF00"/>
                </a:solidFill>
                <a:effectLst/>
                <a:latin typeface="Titr" pitchFamily="2" charset="-78"/>
                <a:cs typeface="Titr" pitchFamily="2" charset="-78"/>
              </a:rPr>
              <a:t></a:t>
            </a: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 ”گذراني“</a:t>
            </a:r>
            <a:endParaRPr lang="en-US" altLang="en-US" sz="28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دوراني سرفصل نو؛ </a:t>
            </a:r>
            <a:r>
              <a:rPr lang="fa-IR" altLang="en-US" sz="3600" b="1">
                <a:solidFill>
                  <a:srgbClr val="FFFF00"/>
                </a:solidFill>
                <a:effectLst/>
                <a:cs typeface="Titr" pitchFamily="2" charset="-78"/>
              </a:rPr>
              <a:t>تحولات نيمه دومي: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297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9732" name="Rectangle 4"/>
          <p:cNvSpPr>
            <a:spLocks noChangeArrowheads="1"/>
          </p:cNvSpPr>
          <p:nvPr/>
        </p:nvSpPr>
        <p:spPr bwMode="auto">
          <a:xfrm>
            <a:off x="1676400" y="11430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محو فضا ها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افت ايدئولوژيک حاکميت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اقتصاد و سياست را ”کشتي باني دگر آمد“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ساختار شبه فئودالي دولت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برش شکاف آفرين </a:t>
            </a:r>
            <a:endParaRPr lang="en-US" altLang="en-US" sz="24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تصفيه هاي چپ زدايانه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موضع داري رانده شدگان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اطلاعات همه جا حاضر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عرصه بسته سياسي، روزنه هاي اجتماعي – فرهنگي</a:t>
            </a:r>
          </a:p>
        </p:txBody>
      </p:sp>
      <p:sp>
        <p:nvSpPr>
          <p:cNvPr id="329733" name="Rectangle 5"/>
          <p:cNvSpPr>
            <a:spLocks noChangeArrowheads="1"/>
          </p:cNvSpPr>
          <p:nvPr/>
        </p:nvSpPr>
        <p:spPr bwMode="auto">
          <a:xfrm>
            <a:off x="-3124200" y="1143000"/>
            <a:ext cx="7162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آرايش جديد درون حاکميتي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مدرنيسم از معبر شهرداري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مستحيل  در اقتصاد جهان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انتخاب هاي اقتصادي – اجتماعي </a:t>
            </a: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دوراني سرفصل نو؛    </a:t>
            </a:r>
            <a:r>
              <a:rPr lang="fa-IR" altLang="en-US" sz="3600" b="1">
                <a:solidFill>
                  <a:srgbClr val="FFFF00"/>
                </a:solidFill>
                <a:effectLst/>
                <a:cs typeface="Titr" pitchFamily="2" charset="-78"/>
              </a:rPr>
              <a:t>عرصه اجتماعي: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075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0756" name="Rectangle 4"/>
          <p:cNvSpPr>
            <a:spLocks noChangeArrowheads="1"/>
          </p:cNvSpPr>
          <p:nvPr/>
        </p:nvSpPr>
        <p:spPr bwMode="auto">
          <a:xfrm>
            <a:off x="1676400" y="9906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بغض ها و نقطه چين ها: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44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FFFF00"/>
                </a:solidFill>
                <a:effectLst/>
                <a:cs typeface="Titr" pitchFamily="2" charset="-78"/>
              </a:rPr>
              <a:t>کنش و واکنش ها: 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88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تعديل و زخم هاي اجتماعي:</a:t>
            </a:r>
          </a:p>
          <a:p>
            <a:pPr algn="r" rtl="1">
              <a:buFont typeface="Wingdings" panose="05000000000000000000" pitchFamily="2" charset="2"/>
              <a:buChar char="v"/>
            </a:pPr>
            <a:endParaRPr lang="fa-IR" altLang="en-US" sz="45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FFFF00"/>
                </a:solidFill>
                <a:effectLst/>
                <a:cs typeface="Titr" pitchFamily="2" charset="-78"/>
              </a:rPr>
              <a:t>دومذهب در پس پيشاني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احساس زيست </a:t>
            </a:r>
            <a:r>
              <a:rPr lang="en-US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Open</a:t>
            </a: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</a:p>
        </p:txBody>
      </p:sp>
      <p:sp>
        <p:nvSpPr>
          <p:cNvPr id="330757" name="Rectangle 5"/>
          <p:cNvSpPr>
            <a:spLocks noChangeArrowheads="1"/>
          </p:cNvSpPr>
          <p:nvPr/>
        </p:nvSpPr>
        <p:spPr bwMode="auto">
          <a:xfrm>
            <a:off x="-609600" y="1066800"/>
            <a:ext cx="5181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امجديه 63، 65، 67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شورش هاي شهري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رگه اعتراض دانشجويي رسمي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fa-IR" altLang="en-US" sz="6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حجاب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ويدئو 61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ماهواره 72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نوروز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چهارشنبه سوري</a:t>
            </a: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fa-IR" altLang="en-US" sz="6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تجربه شکاف طبقاتي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چند پيشگي در ماراتن معيشت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آسيب ها </a:t>
            </a:r>
          </a:p>
          <a:p>
            <a:pPr algn="r" rtl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حس بي آيندگي</a:t>
            </a:r>
            <a:endParaRPr lang="en-US" altLang="en-US" sz="2400" b="1">
              <a:solidFill>
                <a:srgbClr val="00FF00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عمومي سرفصل نو؛ 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177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780" name="Rectangle 4"/>
          <p:cNvSpPr>
            <a:spLocks noChangeArrowheads="1"/>
          </p:cNvSpPr>
          <p:nvPr/>
        </p:nvSpPr>
        <p:spPr bwMode="auto">
          <a:xfrm>
            <a:off x="1676400" y="14478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جامعه بيشتر شهر نشين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جمعيت بس جوان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جدال با شيرازه ها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آموزش عالي ريشه دوان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بسط طبقه فرهنگي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اميال صنفي </a:t>
            </a:r>
          </a:p>
        </p:txBody>
      </p:sp>
      <p:sp>
        <p:nvSpPr>
          <p:cNvPr id="331781" name="Rectangle 5"/>
          <p:cNvSpPr>
            <a:spLocks noChangeArrowheads="1"/>
          </p:cNvSpPr>
          <p:nvPr/>
        </p:nvSpPr>
        <p:spPr bwMode="auto">
          <a:xfrm>
            <a:off x="381000" y="1447800"/>
            <a:ext cx="3810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حقوق آشنايي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راه به جهان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latin typeface="Arial" panose="020B0604020202020204" pitchFamily="34" charset="0"/>
                <a:cs typeface="Titr" pitchFamily="2" charset="-78"/>
              </a:rPr>
              <a:t>”خواننده“ گي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گريز از ايدئولوژي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ميل زيست مستقل</a:t>
            </a:r>
            <a:endParaRPr lang="en-US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فکري سر فصل نو؛</a:t>
            </a:r>
          </a:p>
          <a:p>
            <a:pPr lvl="1" algn="r" rtl="1">
              <a:buFontTx/>
              <a:buNone/>
            </a:pPr>
            <a:r>
              <a:rPr lang="fa-IR" altLang="en-US" sz="3200">
                <a:solidFill>
                  <a:srgbClr val="FFFF00"/>
                </a:solidFill>
                <a:effectLst/>
                <a:cs typeface="Titr" pitchFamily="2" charset="-78"/>
              </a:rPr>
              <a:t>انباشت هاي انتهاي دهه شصت تا ميانه دهه هفتاد:</a:t>
            </a:r>
            <a:endParaRPr lang="fa-IR" altLang="en-US" sz="32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280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2804" name="Rectangle 4"/>
          <p:cNvSpPr>
            <a:spLocks noChangeArrowheads="1"/>
          </p:cNvSpPr>
          <p:nvPr/>
        </p:nvSpPr>
        <p:spPr bwMode="auto">
          <a:xfrm>
            <a:off x="1600200" y="20574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انباشت هاي درون حاکميتي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انباشت هاي بيرون حاکميتي: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سر ريز هاي اينترنتي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مجاري ادبي – هنري </a:t>
            </a:r>
          </a:p>
        </p:txBody>
      </p:sp>
      <p:sp>
        <p:nvSpPr>
          <p:cNvPr id="332807" name="Rectangle 7"/>
          <p:cNvSpPr>
            <a:spLocks noChangeArrowheads="1"/>
          </p:cNvSpPr>
          <p:nvPr/>
        </p:nvSpPr>
        <p:spPr bwMode="auto">
          <a:xfrm>
            <a:off x="1371600" y="2743200"/>
            <a:ext cx="320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ملي – مذهبي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لائيک ها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چپ ها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fa-IR" altLang="en-US" sz="2400" b="1">
                <a:solidFill>
                  <a:srgbClr val="00FF00"/>
                </a:solidFill>
                <a:effectLst/>
                <a:cs typeface="Titr" pitchFamily="2" charset="-78"/>
              </a:rPr>
              <a:t>نيمه نهضت ترجمه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فکري سر فصل نو؛</a:t>
            </a:r>
          </a:p>
          <a:p>
            <a:pPr lvl="1" algn="r" rtl="1">
              <a:buFontTx/>
              <a:buNone/>
            </a:pPr>
            <a:r>
              <a:rPr lang="fa-IR" altLang="en-US" sz="3200">
                <a:solidFill>
                  <a:srgbClr val="FFFF00"/>
                </a:solidFill>
                <a:effectLst/>
                <a:cs typeface="Titr" pitchFamily="2" charset="-78"/>
              </a:rPr>
              <a:t>منشاء انباشت ها:</a:t>
            </a:r>
            <a:endParaRPr lang="fa-IR" altLang="en-US" sz="32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38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3828" name="Rectangle 4"/>
          <p:cNvSpPr>
            <a:spLocks noChangeArrowheads="1"/>
          </p:cNvSpPr>
          <p:nvPr/>
        </p:nvSpPr>
        <p:spPr bwMode="auto">
          <a:xfrm>
            <a:off x="1600200" y="1828800"/>
            <a:ext cx="7086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انگاره پوپري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انديشه گيدنزي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پولوراليسم اروپايي</a:t>
            </a:r>
          </a:p>
        </p:txBody>
      </p:sp>
      <p:sp>
        <p:nvSpPr>
          <p:cNvPr id="333829" name="Rectangle 5"/>
          <p:cNvSpPr>
            <a:spLocks noChangeArrowheads="1"/>
          </p:cNvSpPr>
          <p:nvPr/>
        </p:nvSpPr>
        <p:spPr bwMode="auto">
          <a:xfrm>
            <a:off x="1066800" y="3657600"/>
            <a:ext cx="4572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تفکر مصدقي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مذهب مستقل از حکومت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توسعه درون گرا</a:t>
            </a:r>
          </a:p>
        </p:txBody>
      </p:sp>
      <p:sp>
        <p:nvSpPr>
          <p:cNvPr id="333830" name="Rectangle 6"/>
          <p:cNvSpPr>
            <a:spLocks noChangeArrowheads="1"/>
          </p:cNvSpPr>
          <p:nvPr/>
        </p:nvSpPr>
        <p:spPr bwMode="auto">
          <a:xfrm>
            <a:off x="533400" y="5410200"/>
            <a:ext cx="2209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مدنيت نو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مدرنيت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بستر فکري سر فصل نو؛</a:t>
            </a:r>
          </a:p>
          <a:p>
            <a:pPr lvl="1" algn="r" rtl="1">
              <a:buFontTx/>
              <a:buNone/>
            </a:pPr>
            <a:r>
              <a:rPr lang="fa-IR" altLang="en-US" sz="3200">
                <a:solidFill>
                  <a:srgbClr val="FFFF00"/>
                </a:solidFill>
                <a:effectLst/>
                <a:cs typeface="Titr" pitchFamily="2" charset="-78"/>
              </a:rPr>
              <a:t>شيرابه مشترک: </a:t>
            </a:r>
            <a:endParaRPr lang="fa-IR" altLang="en-US" sz="32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792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24" name="Rectangle 4"/>
          <p:cNvSpPr>
            <a:spLocks noChangeArrowheads="1"/>
          </p:cNvSpPr>
          <p:nvPr/>
        </p:nvSpPr>
        <p:spPr bwMode="auto">
          <a:xfrm>
            <a:off x="4038600" y="19050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دموکراسي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مشروطيت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پاسخگويي قدرت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جدايي دين از حکومت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مدنيت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مشارکت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توسعه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latin typeface="Arial" panose="020B0604020202020204" pitchFamily="34" charset="0"/>
                <a:cs typeface="Titr" pitchFamily="2" charset="-78"/>
              </a:rPr>
              <a:t>”مطالبات – شعارها“ ؛</a:t>
            </a:r>
          </a:p>
          <a:p>
            <a:pPr lvl="1" algn="r" rtl="1">
              <a:buFontTx/>
              <a:buNone/>
            </a:pPr>
            <a:r>
              <a:rPr lang="fa-IR" altLang="en-US" sz="3200">
                <a:solidFill>
                  <a:srgbClr val="FFFF00"/>
                </a:solidFill>
                <a:effectLst/>
                <a:cs typeface="Titr" pitchFamily="2" charset="-78"/>
              </a:rPr>
              <a:t>ازداواج مطالبات تاريخي با مطالبات دوراني </a:t>
            </a:r>
            <a:endParaRPr lang="fa-IR" altLang="en-US" sz="32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48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4852" name="Rectangle 4"/>
          <p:cNvSpPr>
            <a:spLocks noChangeArrowheads="1"/>
          </p:cNvSpPr>
          <p:nvPr/>
        </p:nvSpPr>
        <p:spPr bwMode="auto">
          <a:xfrm>
            <a:off x="4038600" y="16002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کرامت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نفي مطلقيت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پاسخگويي قدرت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امنيت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مدنيت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دگر مذهبيت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ايرانيت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مشارکت </a:t>
            </a:r>
          </a:p>
        </p:txBody>
      </p:sp>
      <p:sp>
        <p:nvSpPr>
          <p:cNvPr id="334855" name="Rectangle 7"/>
          <p:cNvSpPr>
            <a:spLocks noChangeArrowheads="1"/>
          </p:cNvSpPr>
          <p:nvPr/>
        </p:nvSpPr>
        <p:spPr bwMode="auto">
          <a:xfrm>
            <a:off x="914400" y="54102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00CCFF"/>
                </a:solidFill>
                <a:effectLst/>
                <a:cs typeface="Titr" pitchFamily="2" charset="-78"/>
              </a:rPr>
              <a:t>کليد شعار :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None/>
            </a:pPr>
            <a:r>
              <a:rPr lang="fa-IR" altLang="en-US" sz="2800" b="1">
                <a:solidFill>
                  <a:srgbClr val="FFFF00"/>
                </a:solidFill>
                <a:effectLst/>
                <a:cs typeface="Titr" pitchFamily="2" charset="-78"/>
              </a:rPr>
              <a:t>	”ايران براي همه ايرانيان“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جهان کمک کار سرفصل؛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58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5876" name="Rectangle 4"/>
          <p:cNvSpPr>
            <a:spLocks noChangeArrowheads="1"/>
          </p:cNvSpPr>
          <p:nvPr/>
        </p:nvSpPr>
        <p:spPr bwMode="auto">
          <a:xfrm>
            <a:off x="4038600" y="16002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انکسار قدرت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توزيع ريز پردازنده تر قدرت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عقل جمعي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حقوق بشر معطوف به فرد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ديده باني ها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مدنيت نو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مشارکت پر دامنه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مواجهه با سر فصل؛</a:t>
            </a: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689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6900" name="Rectangle 4"/>
          <p:cNvSpPr>
            <a:spLocks noChangeArrowheads="1"/>
          </p:cNvSpPr>
          <p:nvPr/>
        </p:nvSpPr>
        <p:spPr bwMode="auto">
          <a:xfrm>
            <a:off x="4038600" y="16002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تلقي ”پيشامد“ي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غير تشکيلاتي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برنامه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کلي گويانه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غير اجتماعي – غير مشارکتي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انگاره اصلاح ”درون نظامي“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تصفيه حسابانه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حساسيت بر انگيزانه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کاستي ها – نا کامي ها؛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894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948" name="Rectangle 4"/>
          <p:cNvSpPr>
            <a:spLocks noChangeArrowheads="1"/>
          </p:cNvSpPr>
          <p:nvPr/>
        </p:nvSpPr>
        <p:spPr bwMode="auto">
          <a:xfrm>
            <a:off x="4038600" y="11430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کار توضيح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هندسه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نهاد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بدون تلقي توده اي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عنايت به سنت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اقتصاد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توجه به صنف، به طبقه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ماکت حزب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تجمع در مدار ژورناليسم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مشاوران اطلاعاتي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دستاوردها؛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399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9972" name="Rectangle 4"/>
          <p:cNvSpPr>
            <a:spLocks noChangeArrowheads="1"/>
          </p:cNvSpPr>
          <p:nvPr/>
        </p:nvSpPr>
        <p:spPr bwMode="auto">
          <a:xfrm>
            <a:off x="4038600" y="11430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اميد مجدد به زندگي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فوران آگاهي ها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جامعه مطالبه گر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خود آگاهي صنفي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ميل ويژه به مشارکت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جدال کهنه و نو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تقابل دو مذهب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نبرد استبداد – آزادي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بر آمد عنصر ملي – مصدقي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حافظه نسبي تاريخي 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auto">
          <a:xfrm>
            <a:off x="228600" y="1143000"/>
            <a:ext cx="434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تبسم دوراني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باز خيز دانشگاه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پر مهمي جوان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جلو رفت زن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تغيير نگاه جهان </a:t>
            </a:r>
          </a:p>
          <a:p>
            <a:pPr algn="r" rtl="1">
              <a:lnSpc>
                <a:spcPct val="10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دريچه هاي رو به بيرون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جمع بندي؛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4099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0996" name="Rectangle 4"/>
          <p:cNvSpPr>
            <a:spLocks noChangeArrowheads="1"/>
          </p:cNvSpPr>
          <p:nvPr/>
        </p:nvSpPr>
        <p:spPr bwMode="auto">
          <a:xfrm>
            <a:off x="457200" y="9906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بزنگاهي کلاسيک که اجتماعا لازم شد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اميد آفرين، صف بند، مرز بند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تکانه اي بي رهبر محوري، بي سازمان، بي توده متصل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با ميلي نخبه گرا و درون حاکميتي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با شعار مشارکتي و رويکرد غير مشارکتي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مهندسي در مواجهه  با جبهه صاحب مهندسي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بدون شاقول شعار – پشتوانه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با انبوهي از مطالبات رها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جمع بندي – بي نقد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بي دعوت از خداي آماده مشارکت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پر ملات براي بند بند کردن، جمع بستن </a:t>
            </a:r>
          </a:p>
          <a:p>
            <a:pPr algn="r" rtl="1">
              <a:lnSpc>
                <a:spcPct val="102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ChangeArrowheads="1"/>
          </p:cNvSpPr>
          <p:nvPr/>
        </p:nvSpPr>
        <p:spPr bwMode="auto">
          <a:xfrm>
            <a:off x="228600" y="304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buFontTx/>
              <a:buChar char="o"/>
            </a:pPr>
            <a:r>
              <a:rPr lang="fa-IR" altLang="en-US" sz="3600">
                <a:solidFill>
                  <a:srgbClr val="00CCFF"/>
                </a:solidFill>
                <a:effectLst/>
                <a:cs typeface="Titr" pitchFamily="2" charset="-78"/>
              </a:rPr>
              <a:t>يک تکانه چند تلنگر؛</a:t>
            </a:r>
          </a:p>
          <a:p>
            <a:pPr algn="r" rtl="1">
              <a:buFontTx/>
              <a:buChar char="o"/>
            </a:pPr>
            <a:endParaRPr lang="fa-IR" altLang="en-US" sz="3600" b="1">
              <a:solidFill>
                <a:srgbClr val="FFFF00"/>
              </a:solidFill>
              <a:effectLst/>
              <a:cs typeface="Titr" pitchFamily="2" charset="-78"/>
            </a:endParaRPr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2020" name="Rectangle 4"/>
          <p:cNvSpPr>
            <a:spLocks noChangeArrowheads="1"/>
          </p:cNvSpPr>
          <p:nvPr/>
        </p:nvSpPr>
        <p:spPr bwMode="auto">
          <a:xfrm>
            <a:off x="152400" y="1295400"/>
            <a:ext cx="868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پيوستن يک ”مفهوم“ به مفاهيم پيشين بي کار توضيح – بي آموزش: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endParaRPr lang="fa-IR" altLang="en-US" sz="2800" b="1">
              <a:solidFill>
                <a:srgbClr val="00FF00"/>
              </a:solidFill>
              <a:effectLst/>
              <a:cs typeface="Titr" pitchFamily="2" charset="-78"/>
            </a:endParaRP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تفوق حس بر هندسه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آرمان بي متولي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آمادگي هاي روحي – رواني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Char char="v"/>
            </a:pPr>
            <a:r>
              <a:rPr lang="fa-IR" altLang="en-US" sz="2800" b="1">
                <a:solidFill>
                  <a:srgbClr val="00FF00"/>
                </a:solidFill>
                <a:effectLst/>
                <a:cs typeface="Titr" pitchFamily="2" charset="-78"/>
              </a:rPr>
              <a:t>پيوند با مدير هستي </a:t>
            </a:r>
          </a:p>
        </p:txBody>
      </p:sp>
      <p:sp>
        <p:nvSpPr>
          <p:cNvPr id="342021" name="Rectangle 5"/>
          <p:cNvSpPr>
            <a:spLocks noChangeArrowheads="1"/>
          </p:cNvSpPr>
          <p:nvPr/>
        </p:nvSpPr>
        <p:spPr bwMode="auto">
          <a:xfrm>
            <a:off x="533400" y="1905000"/>
            <a:ext cx="1981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125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مشروطيت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جمهوريت </a:t>
            </a:r>
          </a:p>
          <a:p>
            <a:pPr algn="r" rtl="1">
              <a:lnSpc>
                <a:spcPct val="125000"/>
              </a:lnSpc>
              <a:buFont typeface="Wingdings" panose="05000000000000000000" pitchFamily="2" charset="2"/>
              <a:buNone/>
            </a:pPr>
            <a:r>
              <a:rPr lang="fa-IR" altLang="en-US" sz="2400" b="1">
                <a:solidFill>
                  <a:srgbClr val="FFFF00"/>
                </a:solidFill>
                <a:effectLst/>
                <a:cs typeface="Titr" pitchFamily="2" charset="-78"/>
              </a:rPr>
              <a:t>اصلاح – مدنيت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Rot="1" noChangeArrowheads="1"/>
          </p:cNvSpPr>
          <p:nvPr/>
        </p:nvSpPr>
        <p:spPr bwMode="auto">
          <a:xfrm>
            <a:off x="381000" y="6172200"/>
            <a:ext cx="640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8C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>
              <a:lnSpc>
                <a:spcPct val="80000"/>
              </a:lnSpc>
            </a:pPr>
            <a:r>
              <a:rPr lang="fa-IR" altLang="en-US" b="1">
                <a:solidFill>
                  <a:schemeClr val="accent1"/>
                </a:solidFill>
                <a:effectLst/>
                <a:cs typeface="Mitra" pitchFamily="2" charset="-78"/>
              </a:rPr>
              <a:t>با سپاس از صرف وقت و بذل توجه شما </a:t>
            </a:r>
            <a:endParaRPr lang="en-US" altLang="en-US" b="1">
              <a:solidFill>
                <a:schemeClr val="accent1"/>
              </a:solidFill>
              <a:effectLst/>
              <a:cs typeface="Mitra" pitchFamily="2" charset="-78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 64</Template>
  <TotalTime>1</TotalTime>
  <Words>697</Words>
  <Application>Microsoft Office PowerPoint</Application>
  <PresentationFormat>On-screen Show (4:3)</PresentationFormat>
  <Paragraphs>212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Tahoma</vt:lpstr>
      <vt:lpstr>Times New Roman</vt:lpstr>
      <vt:lpstr>Wingdings</vt:lpstr>
      <vt:lpstr>Titr</vt:lpstr>
      <vt:lpstr>Mitra</vt:lpstr>
      <vt:lpstr>Slit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2023-05-28T12:11:49Z</dcterms:created>
  <dcterms:modified xsi:type="dcterms:W3CDTF">2023-05-28T12:12:56Z</dcterms:modified>
</cp:coreProperties>
</file>