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351" r:id="rId4"/>
    <p:sldId id="352" r:id="rId5"/>
    <p:sldId id="353" r:id="rId6"/>
    <p:sldId id="354" r:id="rId7"/>
    <p:sldId id="355" r:id="rId8"/>
    <p:sldId id="356" r:id="rId9"/>
    <p:sldId id="357" r:id="rId10"/>
    <p:sldId id="367" r:id="rId11"/>
    <p:sldId id="359" r:id="rId12"/>
    <p:sldId id="360" r:id="rId13"/>
    <p:sldId id="361" r:id="rId14"/>
    <p:sldId id="368" r:id="rId15"/>
    <p:sldId id="362" r:id="rId16"/>
    <p:sldId id="363" r:id="rId17"/>
    <p:sldId id="364" r:id="rId18"/>
    <p:sldId id="369" r:id="rId19"/>
    <p:sldId id="365" r:id="rId20"/>
    <p:sldId id="370" r:id="rId21"/>
    <p:sldId id="347" r:id="rId2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r" defTabSz="914400" rtl="1" eaLnBrk="1" latinLnBrk="0" hangingPunct="1">
      <a:defRPr kern="1200">
        <a:solidFill>
          <a:schemeClr val="tx1"/>
        </a:solidFill>
        <a:latin typeface="Arial" charset="0"/>
        <a:ea typeface="+mn-ea"/>
        <a:cs typeface="+mn-cs"/>
      </a:defRPr>
    </a:lvl6pPr>
    <a:lvl7pPr marL="2743200" algn="r" defTabSz="914400" rtl="1" eaLnBrk="1" latinLnBrk="0" hangingPunct="1">
      <a:defRPr kern="1200">
        <a:solidFill>
          <a:schemeClr val="tx1"/>
        </a:solidFill>
        <a:latin typeface="Arial" charset="0"/>
        <a:ea typeface="+mn-ea"/>
        <a:cs typeface="+mn-cs"/>
      </a:defRPr>
    </a:lvl7pPr>
    <a:lvl8pPr marL="3200400" algn="r" defTabSz="914400" rtl="1" eaLnBrk="1" latinLnBrk="0" hangingPunct="1">
      <a:defRPr kern="1200">
        <a:solidFill>
          <a:schemeClr val="tx1"/>
        </a:solidFill>
        <a:latin typeface="Arial" charset="0"/>
        <a:ea typeface="+mn-ea"/>
        <a:cs typeface="+mn-cs"/>
      </a:defRPr>
    </a:lvl8pPr>
    <a:lvl9pPr marL="3657600" algn="r" defTabSz="914400" rtl="1"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990099"/>
    <a:srgbClr val="990033"/>
    <a:srgbClr val="FFC6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71" autoAdjust="0"/>
    <p:restoredTop sz="94709" autoAdjust="0"/>
  </p:normalViewPr>
  <p:slideViewPr>
    <p:cSldViewPr>
      <p:cViewPr varScale="1">
        <p:scale>
          <a:sx n="70" d="100"/>
          <a:sy n="70" d="100"/>
        </p:scale>
        <p:origin x="-1404" y="-90"/>
      </p:cViewPr>
      <p:guideLst>
        <p:guide orient="horz" pos="2160"/>
        <p:guide pos="2880"/>
      </p:guideLst>
    </p:cSldViewPr>
  </p:slideViewPr>
  <p:notesTextViewPr>
    <p:cViewPr>
      <p:scale>
        <a:sx n="3" d="2"/>
        <a:sy n="3" d="2"/>
      </p:scale>
      <p:origin x="0" y="0"/>
    </p:cViewPr>
  </p:notesTextViewPr>
  <p:sorterViewPr>
    <p:cViewPr>
      <p:scale>
        <a:sx n="66" d="100"/>
        <a:sy n="66" d="100"/>
      </p:scale>
      <p:origin x="0" y="222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A9A40E5-E5E0-4BAB-B3E1-FC7BD7BC0FAD}" type="datetimeFigureOut">
              <a:rPr lang="fa-IR" smtClean="0"/>
              <a:pPr/>
              <a:t>07/10/1441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FFC1FDB-7E41-4CF9-BF88-E7CD995DBACC}" type="slidenum">
              <a:rPr lang="fa-IR" smtClean="0"/>
              <a:pPr/>
              <a:t>‹#›</a:t>
            </a:fld>
            <a:endParaRPr lang="fa-IR"/>
          </a:p>
        </p:txBody>
      </p:sp>
    </p:spTree>
    <p:extLst>
      <p:ext uri="{BB962C8B-B14F-4D97-AF65-F5344CB8AC3E}">
        <p14:creationId xmlns:p14="http://schemas.microsoft.com/office/powerpoint/2010/main" val="2757806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smtClean="0"/>
              <a:t>Click to edit Master title style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Espace réservé de la date 3"/>
          <p:cNvSpPr>
            <a:spLocks noGrp="1"/>
          </p:cNvSpPr>
          <p:nvPr>
            <p:ph type="dt" sz="half" idx="10"/>
          </p:nvPr>
        </p:nvSpPr>
        <p:spPr/>
        <p:txBody>
          <a:bodyPr/>
          <a:lstStyle>
            <a:lvl1pPr>
              <a:defRPr/>
            </a:lvl1pPr>
          </a:lstStyle>
          <a:p>
            <a:pPr>
              <a:defRPr/>
            </a:pPr>
            <a:fld id="{D22B61F4-4EC3-47CD-9B4E-8BBD03934343}" type="datetimeFigureOut">
              <a:rPr lang="fr-FR"/>
              <a:pPr>
                <a:defRPr/>
              </a:pPr>
              <a:t>29/05/2020</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5"/>
          <p:cNvSpPr>
            <a:spLocks noGrp="1"/>
          </p:cNvSpPr>
          <p:nvPr>
            <p:ph type="sldNum" sz="quarter" idx="12"/>
          </p:nvPr>
        </p:nvSpPr>
        <p:spPr/>
        <p:txBody>
          <a:bodyPr/>
          <a:lstStyle>
            <a:lvl1pPr>
              <a:defRPr/>
            </a:lvl1pPr>
          </a:lstStyle>
          <a:p>
            <a:pPr>
              <a:defRPr/>
            </a:pPr>
            <a:fld id="{5921443B-F6AF-4017-9EE0-9F9034794206}" type="slidenum">
              <a:rPr lang="fr-FR"/>
              <a:pPr>
                <a:defRPr/>
              </a:pPr>
              <a:t>‹#›</a:t>
            </a:fld>
            <a:endParaRPr lang="fr-FR" dirty="0"/>
          </a:p>
        </p:txBody>
      </p:sp>
    </p:spTree>
  </p:cSld>
  <p:clrMapOvr>
    <a:masterClrMapping/>
  </p:clrMapOvr>
  <p:transition spd="slow" advClick="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contenu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AB657122-5C3A-4809-835B-8FABCC2FE846}" type="datetimeFigureOut">
              <a:rPr lang="fr-FR"/>
              <a:pPr>
                <a:defRPr/>
              </a:pPr>
              <a:t>29/05/2020</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5"/>
          <p:cNvSpPr>
            <a:spLocks noGrp="1"/>
          </p:cNvSpPr>
          <p:nvPr>
            <p:ph type="sldNum" sz="quarter" idx="12"/>
          </p:nvPr>
        </p:nvSpPr>
        <p:spPr/>
        <p:txBody>
          <a:bodyPr/>
          <a:lstStyle>
            <a:lvl1pPr>
              <a:defRPr/>
            </a:lvl1pPr>
          </a:lstStyle>
          <a:p>
            <a:pPr>
              <a:defRPr/>
            </a:pPr>
            <a:fld id="{80B301A1-7F36-4F45-846D-EC6EB0763573}" type="slidenum">
              <a:rPr lang="fr-FR"/>
              <a:pPr>
                <a:defRPr/>
              </a:pPr>
              <a:t>‹#›</a:t>
            </a:fld>
            <a:endParaRPr lang="fr-FR" dirty="0"/>
          </a:p>
        </p:txBody>
      </p:sp>
    </p:spTree>
  </p:cSld>
  <p:clrMapOvr>
    <a:masterClrMapping/>
  </p:clrMapOvr>
  <p:transition spd="slow" advClick="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Espace réservé de la date 3"/>
          <p:cNvSpPr>
            <a:spLocks noGrp="1"/>
          </p:cNvSpPr>
          <p:nvPr>
            <p:ph type="dt" sz="half" idx="10"/>
          </p:nvPr>
        </p:nvSpPr>
        <p:spPr/>
        <p:txBody>
          <a:bodyPr/>
          <a:lstStyle>
            <a:lvl1pPr>
              <a:defRPr/>
            </a:lvl1pPr>
          </a:lstStyle>
          <a:p>
            <a:pPr>
              <a:defRPr/>
            </a:pPr>
            <a:fld id="{4C657B73-C997-44B4-8295-172C73B977B3}" type="datetimeFigureOut">
              <a:rPr lang="fr-FR"/>
              <a:pPr>
                <a:defRPr/>
              </a:pPr>
              <a:t>29/05/2020</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5"/>
          <p:cNvSpPr>
            <a:spLocks noGrp="1"/>
          </p:cNvSpPr>
          <p:nvPr>
            <p:ph type="sldNum" sz="quarter" idx="12"/>
          </p:nvPr>
        </p:nvSpPr>
        <p:spPr/>
        <p:txBody>
          <a:bodyPr/>
          <a:lstStyle>
            <a:lvl1pPr>
              <a:defRPr/>
            </a:lvl1pPr>
          </a:lstStyle>
          <a:p>
            <a:pPr>
              <a:defRPr/>
            </a:pPr>
            <a:fld id="{406B2D9F-5486-4071-8E62-F31F51DB6D1D}" type="slidenum">
              <a:rPr lang="fr-FR"/>
              <a:pPr>
                <a:defRPr/>
              </a:pPr>
              <a:t>‹#›</a:t>
            </a:fld>
            <a:endParaRPr lang="fr-FR" dirty="0"/>
          </a:p>
        </p:txBody>
      </p:sp>
    </p:spTree>
  </p:cSld>
  <p:clrMapOvr>
    <a:masterClrMapping/>
  </p:clrMapOvr>
  <p:transition spd="slow" advClick="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Espace réservé de la date 3"/>
          <p:cNvSpPr>
            <a:spLocks noGrp="1"/>
          </p:cNvSpPr>
          <p:nvPr>
            <p:ph type="dt" sz="half" idx="10"/>
          </p:nvPr>
        </p:nvSpPr>
        <p:spPr/>
        <p:txBody>
          <a:bodyPr/>
          <a:lstStyle>
            <a:lvl1pPr>
              <a:defRPr/>
            </a:lvl1pPr>
          </a:lstStyle>
          <a:p>
            <a:pPr>
              <a:defRPr/>
            </a:pPr>
            <a:fld id="{D96EA5BB-817D-40D8-BC06-0F1F18FCDC97}" type="datetimeFigureOut">
              <a:rPr lang="fr-FR"/>
              <a:pPr>
                <a:defRPr/>
              </a:pPr>
              <a:t>29/05/2020</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dirty="0"/>
          </a:p>
        </p:txBody>
      </p:sp>
      <p:sp>
        <p:nvSpPr>
          <p:cNvPr id="7" name="Espace réservé du numéro de diapositive 5"/>
          <p:cNvSpPr>
            <a:spLocks noGrp="1"/>
          </p:cNvSpPr>
          <p:nvPr>
            <p:ph type="sldNum" sz="quarter" idx="12"/>
          </p:nvPr>
        </p:nvSpPr>
        <p:spPr/>
        <p:txBody>
          <a:bodyPr/>
          <a:lstStyle>
            <a:lvl1pPr>
              <a:defRPr/>
            </a:lvl1pPr>
          </a:lstStyle>
          <a:p>
            <a:pPr>
              <a:defRPr/>
            </a:pPr>
            <a:fld id="{55BE9FCD-E2DA-4A04-89A0-5069F5183548}" type="slidenum">
              <a:rPr lang="fr-FR"/>
              <a:pPr>
                <a:defRPr/>
              </a:pPr>
              <a:t>‹#›</a:t>
            </a:fld>
            <a:endParaRPr lang="fr-FR" dirty="0"/>
          </a:p>
        </p:txBody>
      </p:sp>
    </p:spTree>
  </p:cSld>
  <p:clrMapOvr>
    <a:masterClrMapping/>
  </p:clrMapOvr>
  <p:transition spd="slow" advClick="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Click to edit Master title style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Espace réservé de la date 3"/>
          <p:cNvSpPr>
            <a:spLocks noGrp="1"/>
          </p:cNvSpPr>
          <p:nvPr>
            <p:ph type="dt" sz="half" idx="10"/>
          </p:nvPr>
        </p:nvSpPr>
        <p:spPr/>
        <p:txBody>
          <a:bodyPr/>
          <a:lstStyle>
            <a:lvl1pPr>
              <a:defRPr/>
            </a:lvl1pPr>
          </a:lstStyle>
          <a:p>
            <a:pPr>
              <a:defRPr/>
            </a:pPr>
            <a:fld id="{BE29C766-7873-4C62-8E86-E5F05874F747}" type="datetimeFigureOut">
              <a:rPr lang="fr-FR"/>
              <a:pPr>
                <a:defRPr/>
              </a:pPr>
              <a:t>29/05/2020</a:t>
            </a:fld>
            <a:endParaRPr lang="fr-FR" dirty="0"/>
          </a:p>
        </p:txBody>
      </p:sp>
      <p:sp>
        <p:nvSpPr>
          <p:cNvPr id="8" name="Espace réservé du pied de page 4"/>
          <p:cNvSpPr>
            <a:spLocks noGrp="1"/>
          </p:cNvSpPr>
          <p:nvPr>
            <p:ph type="ftr" sz="quarter" idx="11"/>
          </p:nvPr>
        </p:nvSpPr>
        <p:spPr/>
        <p:txBody>
          <a:bodyPr/>
          <a:lstStyle>
            <a:lvl1pPr>
              <a:defRPr/>
            </a:lvl1pPr>
          </a:lstStyle>
          <a:p>
            <a:pPr>
              <a:defRPr/>
            </a:pPr>
            <a:endParaRPr lang="fr-FR" dirty="0"/>
          </a:p>
        </p:txBody>
      </p:sp>
      <p:sp>
        <p:nvSpPr>
          <p:cNvPr id="9" name="Espace réservé du numéro de diapositive 5"/>
          <p:cNvSpPr>
            <a:spLocks noGrp="1"/>
          </p:cNvSpPr>
          <p:nvPr>
            <p:ph type="sldNum" sz="quarter" idx="12"/>
          </p:nvPr>
        </p:nvSpPr>
        <p:spPr/>
        <p:txBody>
          <a:bodyPr/>
          <a:lstStyle>
            <a:lvl1pPr>
              <a:defRPr/>
            </a:lvl1pPr>
          </a:lstStyle>
          <a:p>
            <a:pPr>
              <a:defRPr/>
            </a:pPr>
            <a:fld id="{1973559A-DE4A-4A53-8CBD-FED588FBF4E5}" type="slidenum">
              <a:rPr lang="fr-FR"/>
              <a:pPr>
                <a:defRPr/>
              </a:pPr>
              <a:t>‹#›</a:t>
            </a:fld>
            <a:endParaRPr lang="fr-FR" dirty="0"/>
          </a:p>
        </p:txBody>
      </p:sp>
    </p:spTree>
  </p:cSld>
  <p:clrMapOvr>
    <a:masterClrMapping/>
  </p:clrMapOvr>
  <p:transition spd="slow" advClick="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e la date 3"/>
          <p:cNvSpPr>
            <a:spLocks noGrp="1"/>
          </p:cNvSpPr>
          <p:nvPr>
            <p:ph type="dt" sz="half" idx="10"/>
          </p:nvPr>
        </p:nvSpPr>
        <p:spPr/>
        <p:txBody>
          <a:bodyPr/>
          <a:lstStyle>
            <a:lvl1pPr>
              <a:defRPr/>
            </a:lvl1pPr>
          </a:lstStyle>
          <a:p>
            <a:pPr>
              <a:defRPr/>
            </a:pPr>
            <a:fld id="{9AF3107D-A7D3-45D4-B445-67A6BB81402B}" type="datetimeFigureOut">
              <a:rPr lang="fr-FR"/>
              <a:pPr>
                <a:defRPr/>
              </a:pPr>
              <a:t>29/05/2020</a:t>
            </a:fld>
            <a:endParaRPr lang="fr-FR" dirty="0"/>
          </a:p>
        </p:txBody>
      </p:sp>
      <p:sp>
        <p:nvSpPr>
          <p:cNvPr id="4" name="Espace réservé du pied de page 4"/>
          <p:cNvSpPr>
            <a:spLocks noGrp="1"/>
          </p:cNvSpPr>
          <p:nvPr>
            <p:ph type="ftr" sz="quarter" idx="11"/>
          </p:nvPr>
        </p:nvSpPr>
        <p:spPr/>
        <p:txBody>
          <a:bodyPr/>
          <a:lstStyle>
            <a:lvl1pPr>
              <a:defRPr/>
            </a:lvl1pPr>
          </a:lstStyle>
          <a:p>
            <a:pPr>
              <a:defRPr/>
            </a:pPr>
            <a:endParaRPr lang="fr-FR" dirty="0"/>
          </a:p>
        </p:txBody>
      </p:sp>
      <p:sp>
        <p:nvSpPr>
          <p:cNvPr id="5" name="Espace réservé du numéro de diapositive 5"/>
          <p:cNvSpPr>
            <a:spLocks noGrp="1"/>
          </p:cNvSpPr>
          <p:nvPr>
            <p:ph type="sldNum" sz="quarter" idx="12"/>
          </p:nvPr>
        </p:nvSpPr>
        <p:spPr/>
        <p:txBody>
          <a:bodyPr/>
          <a:lstStyle>
            <a:lvl1pPr>
              <a:defRPr/>
            </a:lvl1pPr>
          </a:lstStyle>
          <a:p>
            <a:pPr>
              <a:defRPr/>
            </a:pPr>
            <a:fld id="{4B14D618-BC03-4511-9B2F-8382A4BF3A35}" type="slidenum">
              <a:rPr lang="fr-FR"/>
              <a:pPr>
                <a:defRPr/>
              </a:pPr>
              <a:t>‹#›</a:t>
            </a:fld>
            <a:endParaRPr lang="fr-FR" dirty="0"/>
          </a:p>
        </p:txBody>
      </p:sp>
    </p:spTree>
  </p:cSld>
  <p:clrMapOvr>
    <a:masterClrMapping/>
  </p:clrMapOvr>
  <p:transition spd="slow" advClick="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E542B34C-C004-422A-82D6-1808DF0BA2DE}" type="datetimeFigureOut">
              <a:rPr lang="fr-FR"/>
              <a:pPr>
                <a:defRPr/>
              </a:pPr>
              <a:t>29/05/2020</a:t>
            </a:fld>
            <a:endParaRPr lang="fr-FR" dirty="0"/>
          </a:p>
        </p:txBody>
      </p:sp>
      <p:sp>
        <p:nvSpPr>
          <p:cNvPr id="3" name="Espace réservé du pied de page 4"/>
          <p:cNvSpPr>
            <a:spLocks noGrp="1"/>
          </p:cNvSpPr>
          <p:nvPr>
            <p:ph type="ftr" sz="quarter" idx="11"/>
          </p:nvPr>
        </p:nvSpPr>
        <p:spPr/>
        <p:txBody>
          <a:bodyPr/>
          <a:lstStyle>
            <a:lvl1pPr>
              <a:defRPr/>
            </a:lvl1pPr>
          </a:lstStyle>
          <a:p>
            <a:pPr>
              <a:defRPr/>
            </a:pPr>
            <a:endParaRPr lang="fr-FR" dirty="0"/>
          </a:p>
        </p:txBody>
      </p:sp>
      <p:sp>
        <p:nvSpPr>
          <p:cNvPr id="4" name="Espace réservé du numéro de diapositive 5"/>
          <p:cNvSpPr>
            <a:spLocks noGrp="1"/>
          </p:cNvSpPr>
          <p:nvPr>
            <p:ph type="sldNum" sz="quarter" idx="12"/>
          </p:nvPr>
        </p:nvSpPr>
        <p:spPr/>
        <p:txBody>
          <a:bodyPr/>
          <a:lstStyle>
            <a:lvl1pPr>
              <a:defRPr/>
            </a:lvl1pPr>
          </a:lstStyle>
          <a:p>
            <a:pPr>
              <a:defRPr/>
            </a:pPr>
            <a:fld id="{507D5AE0-8BD6-4902-900D-CAE1E030FDC4}" type="slidenum">
              <a:rPr lang="fr-FR"/>
              <a:pPr>
                <a:defRPr/>
              </a:pPr>
              <a:t>‹#›</a:t>
            </a:fld>
            <a:endParaRPr lang="fr-FR" dirty="0"/>
          </a:p>
        </p:txBody>
      </p:sp>
    </p:spTree>
  </p:cSld>
  <p:clrMapOvr>
    <a:masterClrMapping/>
  </p:clrMapOvr>
  <p:transition spd="slow" advClick="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8B81F2FE-557C-4D68-B382-46AEB97526DD}" type="datetimeFigureOut">
              <a:rPr lang="fr-FR"/>
              <a:pPr>
                <a:defRPr/>
              </a:pPr>
              <a:t>29/05/2020</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dirty="0"/>
          </a:p>
        </p:txBody>
      </p:sp>
      <p:sp>
        <p:nvSpPr>
          <p:cNvPr id="7" name="Espace réservé du numéro de diapositive 5"/>
          <p:cNvSpPr>
            <a:spLocks noGrp="1"/>
          </p:cNvSpPr>
          <p:nvPr>
            <p:ph type="sldNum" sz="quarter" idx="12"/>
          </p:nvPr>
        </p:nvSpPr>
        <p:spPr/>
        <p:txBody>
          <a:bodyPr/>
          <a:lstStyle>
            <a:lvl1pPr>
              <a:defRPr/>
            </a:lvl1pPr>
          </a:lstStyle>
          <a:p>
            <a:pPr>
              <a:defRPr/>
            </a:pPr>
            <a:fld id="{D63DDE99-4BF7-443A-A32B-C43C2B038AA8}" type="slidenum">
              <a:rPr lang="fr-FR"/>
              <a:pPr>
                <a:defRPr/>
              </a:pPr>
              <a:t>‹#›</a:t>
            </a:fld>
            <a:endParaRPr lang="fr-FR" dirty="0"/>
          </a:p>
        </p:txBody>
      </p:sp>
    </p:spTree>
  </p:cSld>
  <p:clrMapOvr>
    <a:masterClrMapping/>
  </p:clrMapOvr>
  <p:transition spd="slow" advClick="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fr-FR" noProof="0" dirty="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Espace réservé de la date 3"/>
          <p:cNvSpPr>
            <a:spLocks noGrp="1"/>
          </p:cNvSpPr>
          <p:nvPr>
            <p:ph type="dt" sz="half" idx="10"/>
          </p:nvPr>
        </p:nvSpPr>
        <p:spPr/>
        <p:txBody>
          <a:bodyPr/>
          <a:lstStyle>
            <a:lvl1pPr>
              <a:defRPr/>
            </a:lvl1pPr>
          </a:lstStyle>
          <a:p>
            <a:pPr>
              <a:defRPr/>
            </a:pPr>
            <a:fld id="{A6B79559-CE03-4318-BAB6-9A1DDF25FD54}" type="datetimeFigureOut">
              <a:rPr lang="fr-FR"/>
              <a:pPr>
                <a:defRPr/>
              </a:pPr>
              <a:t>29/05/2020</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dirty="0"/>
          </a:p>
        </p:txBody>
      </p:sp>
      <p:sp>
        <p:nvSpPr>
          <p:cNvPr id="7" name="Espace réservé du numéro de diapositive 5"/>
          <p:cNvSpPr>
            <a:spLocks noGrp="1"/>
          </p:cNvSpPr>
          <p:nvPr>
            <p:ph type="sldNum" sz="quarter" idx="12"/>
          </p:nvPr>
        </p:nvSpPr>
        <p:spPr/>
        <p:txBody>
          <a:bodyPr/>
          <a:lstStyle>
            <a:lvl1pPr>
              <a:defRPr/>
            </a:lvl1pPr>
          </a:lstStyle>
          <a:p>
            <a:pPr>
              <a:defRPr/>
            </a:pPr>
            <a:fld id="{65A86CAB-19F2-4502-AB30-F3BAAADB4F22}" type="slidenum">
              <a:rPr lang="fr-FR"/>
              <a:pPr>
                <a:defRPr/>
              </a:pPr>
              <a:t>‹#›</a:t>
            </a:fld>
            <a:endParaRPr lang="fr-FR" dirty="0"/>
          </a:p>
        </p:txBody>
      </p:sp>
    </p:spTree>
  </p:cSld>
  <p:clrMapOvr>
    <a:masterClrMapping/>
  </p:clrMapOvr>
  <p:transition spd="slow" advClick="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Click to edit Master title style</a:t>
            </a:r>
            <a:endParaRPr lang="fr-FR"/>
          </a:p>
        </p:txBody>
      </p:sp>
      <p:sp>
        <p:nvSpPr>
          <p:cNvPr id="3" name="Espace réservé du texte vertical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3A12C3F3-986D-4D54-8045-6AB88A51F054}" type="datetimeFigureOut">
              <a:rPr lang="fr-FR"/>
              <a:pPr>
                <a:defRPr/>
              </a:pPr>
              <a:t>29/05/2020</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5"/>
          <p:cNvSpPr>
            <a:spLocks noGrp="1"/>
          </p:cNvSpPr>
          <p:nvPr>
            <p:ph type="sldNum" sz="quarter" idx="12"/>
          </p:nvPr>
        </p:nvSpPr>
        <p:spPr/>
        <p:txBody>
          <a:bodyPr/>
          <a:lstStyle>
            <a:lvl1pPr>
              <a:defRPr/>
            </a:lvl1pPr>
          </a:lstStyle>
          <a:p>
            <a:pPr>
              <a:defRPr/>
            </a:pPr>
            <a:fld id="{812C34AE-04D9-49F1-A61F-CED65C72C485}" type="slidenum">
              <a:rPr lang="fr-FR"/>
              <a:pPr>
                <a:defRPr/>
              </a:pPr>
              <a:t>‹#›</a:t>
            </a:fld>
            <a:endParaRPr lang="fr-FR" dirty="0"/>
          </a:p>
        </p:txBody>
      </p:sp>
    </p:spTree>
  </p:cSld>
  <p:clrMapOvr>
    <a:masterClrMapping/>
  </p:clrMapOvr>
  <p:transition spd="slow" advClick="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Click to edit Master title style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Espace réservé de la date 3"/>
          <p:cNvSpPr>
            <a:spLocks noGrp="1"/>
          </p:cNvSpPr>
          <p:nvPr>
            <p:ph type="dt" sz="half" idx="10"/>
          </p:nvPr>
        </p:nvSpPr>
        <p:spPr/>
        <p:txBody>
          <a:bodyPr/>
          <a:lstStyle>
            <a:lvl1pPr>
              <a:defRPr/>
            </a:lvl1pPr>
          </a:lstStyle>
          <a:p>
            <a:pPr>
              <a:defRPr/>
            </a:pPr>
            <a:fld id="{D84687E8-DAA1-4A0B-A2AF-4CE5DDD73DEE}" type="datetimeFigureOut">
              <a:rPr lang="fr-FR"/>
              <a:pPr>
                <a:defRPr/>
              </a:pPr>
              <a:t>29/05/2020</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dirty="0"/>
          </a:p>
        </p:txBody>
      </p:sp>
      <p:sp>
        <p:nvSpPr>
          <p:cNvPr id="6" name="Espace réservé du numéro de diapositive 5"/>
          <p:cNvSpPr>
            <a:spLocks noGrp="1"/>
          </p:cNvSpPr>
          <p:nvPr>
            <p:ph type="sldNum" sz="quarter" idx="12"/>
          </p:nvPr>
        </p:nvSpPr>
        <p:spPr/>
        <p:txBody>
          <a:bodyPr/>
          <a:lstStyle>
            <a:lvl1pPr>
              <a:defRPr/>
            </a:lvl1pPr>
          </a:lstStyle>
          <a:p>
            <a:pPr>
              <a:defRPr/>
            </a:pPr>
            <a:fld id="{C758AABC-8AD0-4A4C-829C-0B1D032D0232}" type="slidenum">
              <a:rPr lang="fr-FR"/>
              <a:pPr>
                <a:defRPr/>
              </a:pPr>
              <a:t>‹#›</a:t>
            </a:fld>
            <a:endParaRPr lang="fr-FR" dirty="0"/>
          </a:p>
        </p:txBody>
      </p:sp>
    </p:spTree>
  </p:cSld>
  <p:clrMapOvr>
    <a:masterClrMapping/>
  </p:clrMapOvr>
  <p:transition spd="slow" advClick="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A539861B-E3FD-4781-84C2-277C990484C9}" type="datetimeFigureOut">
              <a:rPr lang="fr-FR"/>
              <a:pPr>
                <a:defRPr/>
              </a:pPr>
              <a:t>29/05/2020</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1A77EFC9-F264-4221-9D35-B72D93D3A52B}" type="slidenum">
              <a:rPr lang="fr-FR"/>
              <a:pPr>
                <a:defRPr/>
              </a:pPr>
              <a:t>‹#›</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dissolve/>
  </p:transition>
  <p:txStyles>
    <p:titleStyle>
      <a:lvl1pPr algn="ctr" rtl="1" eaLnBrk="1" fontAlgn="base" hangingPunct="1">
        <a:spcBef>
          <a:spcPct val="0"/>
        </a:spcBef>
        <a:spcAft>
          <a:spcPct val="0"/>
        </a:spcAft>
        <a:defRPr sz="4400" kern="1200">
          <a:solidFill>
            <a:schemeClr val="tx1"/>
          </a:solidFill>
          <a:latin typeface="+mj-lt"/>
          <a:ea typeface="+mj-ea"/>
          <a:cs typeface="+mj-cs"/>
        </a:defRPr>
      </a:lvl1pPr>
      <a:lvl2pPr algn="ctr" rtl="1" eaLnBrk="1" fontAlgn="base" hangingPunct="1">
        <a:spcBef>
          <a:spcPct val="0"/>
        </a:spcBef>
        <a:spcAft>
          <a:spcPct val="0"/>
        </a:spcAft>
        <a:defRPr sz="4400">
          <a:solidFill>
            <a:schemeClr val="tx1"/>
          </a:solidFill>
          <a:latin typeface="Calibri" pitchFamily="34" charset="0"/>
        </a:defRPr>
      </a:lvl2pPr>
      <a:lvl3pPr algn="ctr" rtl="1" eaLnBrk="1" fontAlgn="base" hangingPunct="1">
        <a:spcBef>
          <a:spcPct val="0"/>
        </a:spcBef>
        <a:spcAft>
          <a:spcPct val="0"/>
        </a:spcAft>
        <a:defRPr sz="4400">
          <a:solidFill>
            <a:schemeClr val="tx1"/>
          </a:solidFill>
          <a:latin typeface="Calibri" pitchFamily="34" charset="0"/>
        </a:defRPr>
      </a:lvl3pPr>
      <a:lvl4pPr algn="ctr" rtl="1" eaLnBrk="1" fontAlgn="base" hangingPunct="1">
        <a:spcBef>
          <a:spcPct val="0"/>
        </a:spcBef>
        <a:spcAft>
          <a:spcPct val="0"/>
        </a:spcAft>
        <a:defRPr sz="4400">
          <a:solidFill>
            <a:schemeClr val="tx1"/>
          </a:solidFill>
          <a:latin typeface="Calibri" pitchFamily="34" charset="0"/>
        </a:defRPr>
      </a:lvl4pPr>
      <a:lvl5pPr algn="ctr" rtl="1" eaLnBrk="1" fontAlgn="base" hangingPunct="1">
        <a:spcBef>
          <a:spcPct val="0"/>
        </a:spcBef>
        <a:spcAft>
          <a:spcPct val="0"/>
        </a:spcAft>
        <a:defRPr sz="4400">
          <a:solidFill>
            <a:schemeClr val="tx1"/>
          </a:solidFill>
          <a:latin typeface="Calibri" pitchFamily="34" charset="0"/>
        </a:defRPr>
      </a:lvl5pPr>
      <a:lvl6pPr marL="457200" algn="ctr" rtl="1" eaLnBrk="1" fontAlgn="base" hangingPunct="1">
        <a:spcBef>
          <a:spcPct val="0"/>
        </a:spcBef>
        <a:spcAft>
          <a:spcPct val="0"/>
        </a:spcAft>
        <a:defRPr sz="4400">
          <a:solidFill>
            <a:schemeClr val="tx1"/>
          </a:solidFill>
          <a:latin typeface="Calibri" pitchFamily="34" charset="0"/>
        </a:defRPr>
      </a:lvl6pPr>
      <a:lvl7pPr marL="914400" algn="ctr" rtl="1" eaLnBrk="1" fontAlgn="base" hangingPunct="1">
        <a:spcBef>
          <a:spcPct val="0"/>
        </a:spcBef>
        <a:spcAft>
          <a:spcPct val="0"/>
        </a:spcAft>
        <a:defRPr sz="4400">
          <a:solidFill>
            <a:schemeClr val="tx1"/>
          </a:solidFill>
          <a:latin typeface="Calibri" pitchFamily="34" charset="0"/>
        </a:defRPr>
      </a:lvl7pPr>
      <a:lvl8pPr marL="1371600" algn="ctr" rtl="1" eaLnBrk="1" fontAlgn="base" hangingPunct="1">
        <a:spcBef>
          <a:spcPct val="0"/>
        </a:spcBef>
        <a:spcAft>
          <a:spcPct val="0"/>
        </a:spcAft>
        <a:defRPr sz="4400">
          <a:solidFill>
            <a:schemeClr val="tx1"/>
          </a:solidFill>
          <a:latin typeface="Calibri" pitchFamily="34" charset="0"/>
        </a:defRPr>
      </a:lvl8pPr>
      <a:lvl9pPr marL="1828800" algn="ctr" rtl="1" eaLnBrk="1" fontAlgn="base" hangingPunct="1">
        <a:spcBef>
          <a:spcPct val="0"/>
        </a:spcBef>
        <a:spcAft>
          <a:spcPct val="0"/>
        </a:spcAft>
        <a:defRPr sz="4400">
          <a:solidFill>
            <a:schemeClr val="tx1"/>
          </a:solidFill>
          <a:latin typeface="Calibri" pitchFamily="34" charset="0"/>
        </a:defRPr>
      </a:lvl9pPr>
    </p:titleStyle>
    <p:bodyStyle>
      <a:lvl1pPr marL="342900" indent="-342900" algn="r" rtl="1"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r" rtl="1"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r" rtl="1"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r" rtl="1"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r" rtl="1"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re 1"/>
          <p:cNvSpPr>
            <a:spLocks noGrp="1"/>
          </p:cNvSpPr>
          <p:nvPr>
            <p:ph type="ctrTitle"/>
          </p:nvPr>
        </p:nvSpPr>
        <p:spPr>
          <a:xfrm>
            <a:off x="714348" y="1714488"/>
            <a:ext cx="7630616" cy="3357586"/>
          </a:xfrm>
        </p:spPr>
        <p:txBody>
          <a:bodyPr/>
          <a:lstStyle/>
          <a:p>
            <a:pPr>
              <a:lnSpc>
                <a:spcPct val="150000"/>
              </a:lnSpc>
            </a:pPr>
            <a:r>
              <a:rPr lang="fa-IR" sz="7200" b="1" dirty="0" smtClean="0">
                <a:solidFill>
                  <a:srgbClr val="FFFF00"/>
                </a:solidFill>
                <a:latin typeface="FreesiaUPC" pitchFamily="34" charset="-34"/>
                <a:cs typeface="B Titr" pitchFamily="2" charset="-78"/>
              </a:rPr>
              <a:t>هزینه یابی هدف</a:t>
            </a:r>
            <a:endParaRPr lang="fr-FR" sz="7200" b="1" dirty="0" smtClean="0">
              <a:solidFill>
                <a:srgbClr val="FFFF00"/>
              </a:solidFill>
              <a:latin typeface="FreesiaUPC" pitchFamily="34" charset="-34"/>
              <a:cs typeface="B Titr" pitchFamily="2" charset="-78"/>
            </a:endParaRPr>
          </a:p>
        </p:txBody>
      </p:sp>
      <p:sp>
        <p:nvSpPr>
          <p:cNvPr id="2051" name="Sous-titre 2"/>
          <p:cNvSpPr>
            <a:spLocks noGrp="1"/>
          </p:cNvSpPr>
          <p:nvPr>
            <p:ph type="subTitle" idx="1"/>
          </p:nvPr>
        </p:nvSpPr>
        <p:spPr>
          <a:xfrm>
            <a:off x="1357290" y="714356"/>
            <a:ext cx="6400800" cy="950354"/>
          </a:xfrm>
        </p:spPr>
        <p:txBody>
          <a:bodyPr/>
          <a:lstStyle/>
          <a:p>
            <a:r>
              <a:rPr lang="fa-IR" dirty="0" smtClean="0">
                <a:solidFill>
                  <a:schemeClr val="bg1">
                    <a:lumMod val="75000"/>
                  </a:schemeClr>
                </a:solidFill>
                <a:latin typeface="Andalus" pitchFamily="18" charset="-78"/>
                <a:cs typeface="Andalus" pitchFamily="18" charset="-78"/>
              </a:rPr>
              <a:t>به نام خداوند یگانه</a:t>
            </a:r>
            <a:endParaRPr lang="fr-FR" dirty="0" smtClean="0">
              <a:solidFill>
                <a:schemeClr val="bg1">
                  <a:lumMod val="75000"/>
                </a:schemeClr>
              </a:solidFill>
              <a:latin typeface="Andalus" pitchFamily="18" charset="-78"/>
              <a:cs typeface="Andalus" pitchFamily="18" charset="-78"/>
            </a:endParaRPr>
          </a:p>
        </p:txBody>
      </p:sp>
    </p:spTree>
  </p:cSld>
  <p:clrMapOvr>
    <a:masterClrMapping/>
  </p:clrMapOvr>
  <p:transition spd="slow" advClick="0">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5400" dirty="0" smtClean="0">
                <a:solidFill>
                  <a:srgbClr val="FFFF00"/>
                </a:solidFill>
                <a:cs typeface="B Titr" pitchFamily="2" charset="-78"/>
              </a:rPr>
              <a:t>تعریف هزینه یابی هدف</a:t>
            </a:r>
            <a:endParaRPr lang="en-US" sz="5400" dirty="0" smtClean="0">
              <a:solidFill>
                <a:srgbClr val="FFFF00"/>
              </a:solidFill>
              <a:cs typeface="B Titr" pitchFamily="2" charset="-78"/>
            </a:endParaRPr>
          </a:p>
        </p:txBody>
      </p:sp>
      <p:sp>
        <p:nvSpPr>
          <p:cNvPr id="4" name="Content Placeholder 3"/>
          <p:cNvSpPr>
            <a:spLocks noGrp="1"/>
          </p:cNvSpPr>
          <p:nvPr>
            <p:ph idx="1"/>
          </p:nvPr>
        </p:nvSpPr>
        <p:spPr>
          <a:xfrm>
            <a:off x="285720" y="1928802"/>
            <a:ext cx="8572560" cy="4643470"/>
          </a:xfrm>
        </p:spPr>
        <p:txBody>
          <a:bodyPr/>
          <a:lstStyle/>
          <a:p>
            <a:pPr lvl="0" algn="just"/>
            <a:r>
              <a:rPr lang="fa-IR" sz="2000" b="1" dirty="0" smtClean="0">
                <a:solidFill>
                  <a:srgbClr val="CC0066"/>
                </a:solidFill>
                <a:cs typeface="B Nazanin" pitchFamily="2" charset="-78"/>
              </a:rPr>
              <a:t>ساکاری ( 2002)</a:t>
            </a:r>
            <a:endParaRPr lang="en-US" sz="2000" b="1" dirty="0" smtClean="0">
              <a:solidFill>
                <a:srgbClr val="CC0066"/>
              </a:solidFill>
              <a:cs typeface="B Nazanin" pitchFamily="2" charset="-78"/>
            </a:endParaRPr>
          </a:p>
          <a:p>
            <a:pPr algn="just">
              <a:buNone/>
            </a:pPr>
            <a:r>
              <a:rPr lang="fa-IR" sz="2000" dirty="0" smtClean="0">
                <a:cs typeface="B Nazanin" pitchFamily="2" charset="-78"/>
              </a:rPr>
              <a:t>هزینه یابی هدف </a:t>
            </a:r>
            <a:r>
              <a:rPr lang="fa-IR" sz="2100" dirty="0" smtClean="0">
                <a:cs typeface="B Nazanin" pitchFamily="2" charset="-78"/>
              </a:rPr>
              <a:t>می تواند به عنوان ابزار مدیریت بهای تمام شده تعریف شود که از طریق کمک به بخش های تولید، مهندسی، تحقیق و طراحی، بازاریابی و حسابداری منجر به کاهش بهای تمام شده کل یک محصول در چرخه ی عمر آن شود .</a:t>
            </a:r>
            <a:endParaRPr lang="en-US" sz="2100" dirty="0" smtClean="0">
              <a:cs typeface="B Nazanin" pitchFamily="2" charset="-78"/>
            </a:endParaRPr>
          </a:p>
          <a:p>
            <a:pPr lvl="0" algn="just"/>
            <a:r>
              <a:rPr lang="fa-IR" sz="2100" b="1" dirty="0" smtClean="0">
                <a:solidFill>
                  <a:srgbClr val="CC0066"/>
                </a:solidFill>
                <a:cs typeface="B Nazanin" pitchFamily="2" charset="-78"/>
              </a:rPr>
              <a:t>کوپر ( 2000 )</a:t>
            </a:r>
            <a:endParaRPr lang="en-US" sz="2100" b="1" dirty="0" smtClean="0">
              <a:solidFill>
                <a:srgbClr val="CC0066"/>
              </a:solidFill>
              <a:cs typeface="B Nazanin" pitchFamily="2" charset="-78"/>
            </a:endParaRPr>
          </a:p>
          <a:p>
            <a:pPr algn="just">
              <a:buNone/>
            </a:pPr>
            <a:r>
              <a:rPr lang="fa-IR" sz="2100" dirty="0" smtClean="0">
                <a:cs typeface="B Nazanin" pitchFamily="2" charset="-78"/>
              </a:rPr>
              <a:t>هدف هزینه یابی هدف تعیین بهای تمام شده ی محصولی است به نحوی که با فروش آن ، حاشیه سود مورد نظر عاید شود .</a:t>
            </a:r>
            <a:endParaRPr lang="en-US" sz="2100" dirty="0" smtClean="0">
              <a:cs typeface="B Nazanin" pitchFamily="2" charset="-78"/>
            </a:endParaRPr>
          </a:p>
          <a:p>
            <a:pPr lvl="0" algn="just"/>
            <a:r>
              <a:rPr lang="fa-IR" sz="2100" b="1" dirty="0" smtClean="0">
                <a:solidFill>
                  <a:srgbClr val="CC0066"/>
                </a:solidFill>
                <a:cs typeface="B Nazanin" pitchFamily="2" charset="-78"/>
              </a:rPr>
              <a:t>هارواث (2005)</a:t>
            </a:r>
            <a:endParaRPr lang="en-US" sz="2100" b="1" dirty="0" smtClean="0">
              <a:solidFill>
                <a:srgbClr val="CC0066"/>
              </a:solidFill>
              <a:cs typeface="B Nazanin" pitchFamily="2" charset="-78"/>
            </a:endParaRPr>
          </a:p>
          <a:p>
            <a:pPr algn="just">
              <a:buNone/>
            </a:pPr>
            <a:r>
              <a:rPr lang="fa-IR" sz="2100" dirty="0" smtClean="0">
                <a:cs typeface="B Nazanin" pitchFamily="2" charset="-78"/>
              </a:rPr>
              <a:t>به نمایندگی از اتحادیه بین المللی بنگاه های تولیدی پیشرفته معتقد است هزینه یابی هدف مجموعه ای از ابزارها و روش های مدیریتی برای پیشبرد اهداف بهای تمام شده در مراحل طراحی و برنامه ریزی محصوصلات جدید است تا مبنایی را برای کنترل در بخش های مختلف عملیات بنگاه اقتصادی فراهم کند و اطمینان را به وجود آورد که محصوصلات مزبور اهداف سودآوری موردنظر را تأمین می کنند .</a:t>
            </a:r>
            <a:endParaRPr lang="en-US" sz="2100" dirty="0" smtClean="0">
              <a:cs typeface="B Nazanin" pitchFamily="2" charset="-78"/>
            </a:endParaRPr>
          </a:p>
          <a:p>
            <a:pPr algn="just">
              <a:lnSpc>
                <a:spcPct val="150000"/>
              </a:lnSpc>
              <a:buNone/>
            </a:pPr>
            <a:endParaRPr lang="fa-IR" sz="2000" dirty="0" smtClean="0">
              <a:cs typeface="B Nazanin" pitchFamily="2" charset="-78"/>
            </a:endParaRPr>
          </a:p>
          <a:p>
            <a:pPr algn="just">
              <a:buNone/>
            </a:pPr>
            <a:endParaRPr lang="en-US" sz="1800" dirty="0" smtClean="0">
              <a:cs typeface="B Nazanin" pitchFamily="2" charset="-78"/>
            </a:endParaRPr>
          </a:p>
          <a:p>
            <a:pPr>
              <a:buNone/>
            </a:pPr>
            <a:endParaRPr lang="en-US" dirty="0"/>
          </a:p>
        </p:txBody>
      </p:sp>
    </p:spTree>
  </p:cSld>
  <p:clrMapOvr>
    <a:masterClrMapping/>
  </p:clrMapOvr>
  <p:transition spd="slow" advClick="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5400" dirty="0" smtClean="0">
                <a:solidFill>
                  <a:srgbClr val="FFFF00"/>
                </a:solidFill>
                <a:cs typeface="B Titr" pitchFamily="2" charset="-78"/>
              </a:rPr>
              <a:t>تعریف هزینه یابی هدف</a:t>
            </a:r>
            <a:endParaRPr lang="en-US" sz="5400" dirty="0">
              <a:solidFill>
                <a:srgbClr val="FFFF00"/>
              </a:solidFill>
              <a:cs typeface="B Titr" pitchFamily="2" charset="-78"/>
            </a:endParaRPr>
          </a:p>
        </p:txBody>
      </p:sp>
      <p:sp>
        <p:nvSpPr>
          <p:cNvPr id="4" name="Content Placeholder 3"/>
          <p:cNvSpPr>
            <a:spLocks noGrp="1"/>
          </p:cNvSpPr>
          <p:nvPr>
            <p:ph idx="1"/>
          </p:nvPr>
        </p:nvSpPr>
        <p:spPr>
          <a:xfrm>
            <a:off x="142844" y="1857364"/>
            <a:ext cx="8643998" cy="4429156"/>
          </a:xfrm>
        </p:spPr>
        <p:txBody>
          <a:bodyPr/>
          <a:lstStyle/>
          <a:p>
            <a:pPr lvl="0" algn="just">
              <a:lnSpc>
                <a:spcPct val="150000"/>
              </a:lnSpc>
              <a:buNone/>
            </a:pPr>
            <a:r>
              <a:rPr lang="fa-IR" sz="1800" dirty="0" smtClean="0"/>
              <a:t>- </a:t>
            </a:r>
            <a:r>
              <a:rPr lang="fa-IR" sz="1800" dirty="0" smtClean="0">
                <a:cs typeface="B Nazanin" pitchFamily="2" charset="-78"/>
              </a:rPr>
              <a:t>اغلب، هزینه یابی هدف در شرکت هایی که دارای فرآیند تولید گسسته ،چرخه ی عمرمحصول نسبتاً کوتاه و مدل تغییرات منظم هستند رایج است در سال 1992 میلادی در کشورهای صنعتی در منابع اتومبیل ( 100 درصد ) ، منابع الکترونیک ( 88/5درصد )</a:t>
            </a:r>
            <a:endParaRPr lang="en-US" sz="1800" dirty="0" smtClean="0">
              <a:cs typeface="B Nazanin" pitchFamily="2" charset="-78"/>
            </a:endParaRPr>
          </a:p>
          <a:p>
            <a:pPr lvl="0" algn="just">
              <a:lnSpc>
                <a:spcPct val="150000"/>
              </a:lnSpc>
            </a:pPr>
            <a:r>
              <a:rPr lang="fa-IR" sz="2000" b="1" dirty="0" smtClean="0">
                <a:solidFill>
                  <a:srgbClr val="CC0066"/>
                </a:solidFill>
                <a:cs typeface="B Nazanin" pitchFamily="2" charset="-78"/>
              </a:rPr>
              <a:t>کاتو ( 2006 )</a:t>
            </a:r>
            <a:endParaRPr lang="en-US" sz="2000" b="1" dirty="0" smtClean="0">
              <a:solidFill>
                <a:srgbClr val="CC0066"/>
              </a:solidFill>
              <a:cs typeface="B Nazanin" pitchFamily="2" charset="-78"/>
            </a:endParaRPr>
          </a:p>
          <a:p>
            <a:pPr lvl="0" algn="just">
              <a:lnSpc>
                <a:spcPct val="150000"/>
              </a:lnSpc>
              <a:buNone/>
            </a:pPr>
            <a:r>
              <a:rPr lang="fa-IR" sz="1800" dirty="0" smtClean="0">
                <a:cs typeface="B Nazanin" pitchFamily="2" charset="-78"/>
              </a:rPr>
              <a:t>در حقیقت هزینه یابی هدف ، تکنیک تعریف به خای تمام شده نیست ، بلکه برنامه ی جامع کاهش بهای تمام شده است که قبل از طراحی اولین محصول شروع می شود ضمن اینکه همه ی نیازهای مشتریان مانند کیفیت و .... حفظ شده</a:t>
            </a:r>
            <a:endParaRPr lang="en-US" sz="1800" dirty="0" smtClean="0">
              <a:cs typeface="B Nazanin" pitchFamily="2" charset="-78"/>
            </a:endParaRPr>
          </a:p>
          <a:p>
            <a:pPr lvl="0" algn="just">
              <a:lnSpc>
                <a:spcPct val="150000"/>
              </a:lnSpc>
            </a:pPr>
            <a:r>
              <a:rPr lang="fa-IR" sz="2000" b="1" dirty="0" smtClean="0">
                <a:solidFill>
                  <a:srgbClr val="CC0066"/>
                </a:solidFill>
                <a:cs typeface="B Nazanin" pitchFamily="2" charset="-78"/>
              </a:rPr>
              <a:t>بل ( 2005 )</a:t>
            </a:r>
            <a:endParaRPr lang="en-US" sz="2000" b="1" dirty="0" smtClean="0">
              <a:solidFill>
                <a:srgbClr val="CC0066"/>
              </a:solidFill>
              <a:cs typeface="B Nazanin" pitchFamily="2" charset="-78"/>
            </a:endParaRPr>
          </a:p>
          <a:p>
            <a:pPr algn="just">
              <a:lnSpc>
                <a:spcPct val="150000"/>
              </a:lnSpc>
              <a:buNone/>
            </a:pPr>
            <a:r>
              <a:rPr lang="fa-IR" sz="1800" dirty="0" smtClean="0">
                <a:cs typeface="B Nazanin" pitchFamily="2" charset="-78"/>
              </a:rPr>
              <a:t>هزینه یابی هدف سیستم برنامه ریزی سود و مدیریت هزینه است که در آن قیمت مبناست ، بر مشتریان تأکید اساسی         می شود تمرکز بر مرحله طراحی قرار دارد .</a:t>
            </a: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buNone/>
            </a:pPr>
            <a:endParaRPr lang="en-US" sz="1800" dirty="0" smtClean="0">
              <a:cs typeface="B Nazanin" pitchFamily="2" charset="-78"/>
            </a:endParaRPr>
          </a:p>
          <a:p>
            <a:pPr>
              <a:buNone/>
            </a:pPr>
            <a:endParaRPr lang="en-US" dirty="0"/>
          </a:p>
        </p:txBody>
      </p:sp>
    </p:spTree>
  </p:cSld>
  <p:clrMapOvr>
    <a:masterClrMapping/>
  </p:clrMapOvr>
  <p:transition spd="slow" advClick="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5400" dirty="0" smtClean="0">
                <a:solidFill>
                  <a:srgbClr val="FFFF00"/>
                </a:solidFill>
                <a:cs typeface="B Titr" pitchFamily="2" charset="-78"/>
              </a:rPr>
              <a:t>تعریف هزینه یابی هدف</a:t>
            </a:r>
            <a:endParaRPr lang="en-US" sz="5400" dirty="0">
              <a:solidFill>
                <a:srgbClr val="FFFF00"/>
              </a:solidFill>
              <a:cs typeface="B Titr" pitchFamily="2" charset="-78"/>
            </a:endParaRPr>
          </a:p>
        </p:txBody>
      </p:sp>
      <p:sp>
        <p:nvSpPr>
          <p:cNvPr id="4" name="Content Placeholder 3"/>
          <p:cNvSpPr>
            <a:spLocks noGrp="1"/>
          </p:cNvSpPr>
          <p:nvPr>
            <p:ph idx="1"/>
          </p:nvPr>
        </p:nvSpPr>
        <p:spPr>
          <a:xfrm>
            <a:off x="214282" y="2143116"/>
            <a:ext cx="8429684" cy="4429156"/>
          </a:xfrm>
        </p:spPr>
        <p:txBody>
          <a:bodyPr/>
          <a:lstStyle/>
          <a:p>
            <a:pPr>
              <a:lnSpc>
                <a:spcPct val="150000"/>
              </a:lnSpc>
              <a:buNone/>
            </a:pPr>
            <a:r>
              <a:rPr lang="fa-IR" sz="2300" b="1" dirty="0" smtClean="0">
                <a:cs typeface="B Nazanin" pitchFamily="2" charset="-78"/>
              </a:rPr>
              <a:t>در این تعریف شش اصل برای رسیدن به هزینه یابی هدف مطرح شده است :</a:t>
            </a:r>
            <a:endParaRPr lang="en-US" sz="2300" b="1" dirty="0" smtClean="0">
              <a:cs typeface="B Nazanin" pitchFamily="2" charset="-78"/>
            </a:endParaRPr>
          </a:p>
          <a:p>
            <a:pPr>
              <a:lnSpc>
                <a:spcPct val="150000"/>
              </a:lnSpc>
              <a:buNone/>
            </a:pPr>
            <a:r>
              <a:rPr lang="fa-IR" sz="2300" b="1" dirty="0" smtClean="0">
                <a:solidFill>
                  <a:srgbClr val="CC0066"/>
                </a:solidFill>
                <a:cs typeface="B Nazanin" pitchFamily="2" charset="-78"/>
              </a:rPr>
              <a:t>اصل اول : </a:t>
            </a:r>
            <a:r>
              <a:rPr lang="fa-IR" sz="2300" dirty="0" smtClean="0">
                <a:cs typeface="B Nazanin" pitchFamily="2" charset="-78"/>
              </a:rPr>
              <a:t>مبنا بودن قیمت بازار</a:t>
            </a:r>
            <a:endParaRPr lang="en-US" sz="2300" dirty="0" smtClean="0">
              <a:cs typeface="B Nazanin" pitchFamily="2" charset="-78"/>
            </a:endParaRPr>
          </a:p>
          <a:p>
            <a:pPr>
              <a:lnSpc>
                <a:spcPct val="150000"/>
              </a:lnSpc>
              <a:buNone/>
            </a:pPr>
            <a:r>
              <a:rPr lang="fa-IR" sz="2300" b="1" dirty="0" smtClean="0">
                <a:solidFill>
                  <a:srgbClr val="CC0066"/>
                </a:solidFill>
                <a:cs typeface="B Nazanin" pitchFamily="2" charset="-78"/>
              </a:rPr>
              <a:t>اصل دوم : </a:t>
            </a:r>
            <a:r>
              <a:rPr lang="fa-IR" sz="2300" dirty="0" smtClean="0">
                <a:cs typeface="B Nazanin" pitchFamily="2" charset="-78"/>
              </a:rPr>
              <a:t>تمرکز بر مشتری</a:t>
            </a:r>
            <a:endParaRPr lang="en-US" sz="2300" dirty="0" smtClean="0">
              <a:cs typeface="B Nazanin" pitchFamily="2" charset="-78"/>
            </a:endParaRPr>
          </a:p>
          <a:p>
            <a:pPr>
              <a:lnSpc>
                <a:spcPct val="150000"/>
              </a:lnSpc>
              <a:buNone/>
            </a:pPr>
            <a:r>
              <a:rPr lang="fa-IR" sz="2300" b="1" dirty="0" smtClean="0">
                <a:solidFill>
                  <a:srgbClr val="CC0066"/>
                </a:solidFill>
                <a:cs typeface="B Nazanin" pitchFamily="2" charset="-78"/>
              </a:rPr>
              <a:t>اصل سوم : </a:t>
            </a:r>
            <a:r>
              <a:rPr lang="fa-IR" sz="2300" dirty="0" smtClean="0">
                <a:cs typeface="B Nazanin" pitchFamily="2" charset="-78"/>
              </a:rPr>
              <a:t>تمرکز بر طراحی</a:t>
            </a:r>
            <a:endParaRPr lang="en-US" sz="2300" dirty="0" smtClean="0">
              <a:cs typeface="B Nazanin" pitchFamily="2" charset="-78"/>
            </a:endParaRPr>
          </a:p>
          <a:p>
            <a:pPr>
              <a:lnSpc>
                <a:spcPct val="150000"/>
              </a:lnSpc>
              <a:buNone/>
            </a:pPr>
            <a:r>
              <a:rPr lang="fa-IR" sz="2300" b="1" dirty="0" smtClean="0">
                <a:solidFill>
                  <a:srgbClr val="CC0066"/>
                </a:solidFill>
                <a:cs typeface="B Nazanin" pitchFamily="2" charset="-78"/>
              </a:rPr>
              <a:t>اصل چهارم : </a:t>
            </a:r>
            <a:r>
              <a:rPr lang="fa-IR" sz="2300" dirty="0" smtClean="0">
                <a:cs typeface="B Nazanin" pitchFamily="2" charset="-78"/>
              </a:rPr>
              <a:t>مشارکت بخش های تخصصی بنگاه های اقتصادی</a:t>
            </a:r>
            <a:endParaRPr lang="en-US" sz="2300" dirty="0" smtClean="0">
              <a:cs typeface="B Nazanin" pitchFamily="2" charset="-78"/>
            </a:endParaRPr>
          </a:p>
          <a:p>
            <a:pPr>
              <a:lnSpc>
                <a:spcPct val="150000"/>
              </a:lnSpc>
              <a:buNone/>
            </a:pPr>
            <a:r>
              <a:rPr lang="fa-IR" sz="2300" b="1" dirty="0" smtClean="0">
                <a:solidFill>
                  <a:srgbClr val="CC0066"/>
                </a:solidFill>
                <a:cs typeface="B Nazanin" pitchFamily="2" charset="-78"/>
              </a:rPr>
              <a:t>اصل پنجم : </a:t>
            </a:r>
            <a:r>
              <a:rPr lang="fa-IR" sz="2300" dirty="0" smtClean="0">
                <a:cs typeface="B Nazanin" pitchFamily="2" charset="-78"/>
              </a:rPr>
              <a:t>جهت گیری در چارچوب چرخه ی عمر</a:t>
            </a:r>
            <a:endParaRPr lang="en-US" sz="2300" dirty="0" smtClean="0">
              <a:cs typeface="B Nazanin" pitchFamily="2" charset="-78"/>
            </a:endParaRPr>
          </a:p>
          <a:p>
            <a:pPr>
              <a:lnSpc>
                <a:spcPct val="150000"/>
              </a:lnSpc>
              <a:buNone/>
            </a:pPr>
            <a:r>
              <a:rPr lang="fa-IR" sz="2300" b="1" dirty="0" smtClean="0">
                <a:solidFill>
                  <a:srgbClr val="CC0066"/>
                </a:solidFill>
                <a:cs typeface="B Nazanin" pitchFamily="2" charset="-78"/>
              </a:rPr>
              <a:t>اصل ششم : </a:t>
            </a:r>
            <a:r>
              <a:rPr lang="fa-IR" sz="2300" dirty="0" smtClean="0">
                <a:cs typeface="B Nazanin" pitchFamily="2" charset="-78"/>
              </a:rPr>
              <a:t>مشارکت در زنجیره ی ارزش</a:t>
            </a:r>
            <a:endParaRPr lang="en-US" sz="2300" dirty="0" smtClean="0">
              <a:cs typeface="B Nazanin" pitchFamily="2" charset="-78"/>
            </a:endParaRPr>
          </a:p>
          <a:p>
            <a:pPr>
              <a:buNone/>
            </a:pPr>
            <a:endParaRPr lang="en-US" dirty="0"/>
          </a:p>
        </p:txBody>
      </p:sp>
    </p:spTree>
  </p:cSld>
  <p:clrMapOvr>
    <a:masterClrMapping/>
  </p:clrMapOvr>
  <p:transition spd="slow" advClick="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800" dirty="0" smtClean="0">
                <a:solidFill>
                  <a:srgbClr val="FFFF00"/>
                </a:solidFill>
                <a:cs typeface="B Titr" pitchFamily="2" charset="-78"/>
              </a:rPr>
              <a:t>اصل اول مبنا بودن قیمت بازار </a:t>
            </a:r>
            <a:endParaRPr lang="en-US" sz="4800" dirty="0">
              <a:solidFill>
                <a:srgbClr val="FFFF00"/>
              </a:solidFill>
              <a:cs typeface="B Titr" pitchFamily="2" charset="-78"/>
            </a:endParaRPr>
          </a:p>
        </p:txBody>
      </p:sp>
      <p:sp>
        <p:nvSpPr>
          <p:cNvPr id="4" name="Content Placeholder 3"/>
          <p:cNvSpPr>
            <a:spLocks noGrp="1"/>
          </p:cNvSpPr>
          <p:nvPr>
            <p:ph idx="1"/>
          </p:nvPr>
        </p:nvSpPr>
        <p:spPr>
          <a:xfrm>
            <a:off x="214282" y="2143116"/>
            <a:ext cx="8643998" cy="4286280"/>
          </a:xfrm>
        </p:spPr>
        <p:txBody>
          <a:bodyPr/>
          <a:lstStyle/>
          <a:p>
            <a:pPr marL="0" algn="justLow">
              <a:lnSpc>
                <a:spcPct val="150000"/>
              </a:lnSpc>
              <a:buNone/>
            </a:pPr>
            <a:r>
              <a:rPr lang="fa-IR" sz="2200" dirty="0" smtClean="0">
                <a:cs typeface="B Nazanin" pitchFamily="2" charset="-78"/>
              </a:rPr>
              <a:t>سیستم هزینه یابی هدف، هزینه یابی را برمبنای برآورد قیمت محصول در بازار و تعیین میزان سود مورد انتظار و کسر این دو مقدار از یکدیگر ، انجام می دهد .</a:t>
            </a:r>
            <a:endParaRPr lang="en-US" sz="2200" dirty="0" smtClean="0">
              <a:cs typeface="B Nazanin" pitchFamily="2" charset="-78"/>
            </a:endParaRPr>
          </a:p>
          <a:p>
            <a:pPr marL="0" algn="justLow">
              <a:lnSpc>
                <a:spcPct val="150000"/>
              </a:lnSpc>
              <a:buNone/>
            </a:pPr>
            <a:r>
              <a:rPr lang="fa-IR" sz="2200" dirty="0" smtClean="0">
                <a:cs typeface="B Nazanin" pitchFamily="2" charset="-78"/>
              </a:rPr>
              <a:t>حدود مجاز هزینه را برای دستیابی به سود مشخص براساس قیمت بازار برآورد می کند .</a:t>
            </a:r>
          </a:p>
          <a:p>
            <a:pPr marL="0" algn="l">
              <a:lnSpc>
                <a:spcPct val="150000"/>
              </a:lnSpc>
              <a:buNone/>
            </a:pPr>
            <a:r>
              <a:rPr lang="en-US" sz="2300" dirty="0" smtClean="0">
                <a:solidFill>
                  <a:srgbClr val="CC0066"/>
                </a:solidFill>
                <a:cs typeface="B Nazanin" pitchFamily="2" charset="-78"/>
              </a:rPr>
              <a:t>	</a:t>
            </a:r>
            <a:r>
              <a:rPr lang="fa-IR" sz="2300" dirty="0" smtClean="0">
                <a:solidFill>
                  <a:srgbClr val="CC0066"/>
                </a:solidFill>
                <a:cs typeface="B Nazanin" pitchFamily="2" charset="-78"/>
              </a:rPr>
              <a:t> ( سود - قیمت = هزینه)</a:t>
            </a:r>
            <a:r>
              <a:rPr lang="en-US" sz="2300" dirty="0" smtClean="0">
                <a:solidFill>
                  <a:srgbClr val="CC0066"/>
                </a:solidFill>
                <a:cs typeface="B Nazanin" pitchFamily="2" charset="-78"/>
              </a:rPr>
              <a:t> </a:t>
            </a:r>
            <a:r>
              <a:rPr lang="en-US" sz="2300" dirty="0" smtClean="0">
                <a:solidFill>
                  <a:srgbClr val="CC0066"/>
                </a:solidFill>
                <a:latin typeface="Times New Roman" pitchFamily="18" charset="0"/>
                <a:cs typeface="Times New Roman" pitchFamily="18" charset="0"/>
              </a:rPr>
              <a:t>C = p – q </a:t>
            </a:r>
          </a:p>
          <a:p>
            <a:pPr algn="justLow">
              <a:lnSpc>
                <a:spcPct val="150000"/>
              </a:lnSpc>
              <a:buNone/>
            </a:pPr>
            <a:r>
              <a:rPr lang="fa-IR" sz="2200" dirty="0" smtClean="0">
                <a:cs typeface="B Nazanin" pitchFamily="2" charset="-78"/>
              </a:rPr>
              <a:t>معمولاً در اوضاع رقابتی ، قیمت تحت کنترل بازار است .</a:t>
            </a:r>
            <a:endParaRPr lang="en-US" sz="2200" dirty="0" smtClean="0">
              <a:cs typeface="B Nazanin" pitchFamily="2" charset="-78"/>
            </a:endParaRPr>
          </a:p>
          <a:p>
            <a:pPr algn="justLow">
              <a:lnSpc>
                <a:spcPct val="150000"/>
              </a:lnSpc>
              <a:buNone/>
            </a:pPr>
            <a:r>
              <a:rPr lang="fa-IR" sz="2200" dirty="0" smtClean="0">
                <a:cs typeface="B Nazanin" pitchFamily="2" charset="-78"/>
              </a:rPr>
              <a:t>سود مورد انتظار براساس نیازهای عالی بنگاه اقتصادی یا صنعت مربوط تعیین می شود .</a:t>
            </a:r>
            <a:endParaRPr lang="en-US" sz="2200" dirty="0" smtClean="0">
              <a:cs typeface="B Nazanin" pitchFamily="2" charset="-78"/>
            </a:endParaRPr>
          </a:p>
          <a:p>
            <a:pPr algn="justLow">
              <a:lnSpc>
                <a:spcPct val="150000"/>
              </a:lnSpc>
              <a:buNone/>
            </a:pPr>
            <a:r>
              <a:rPr lang="fa-IR" sz="2200" dirty="0" smtClean="0">
                <a:cs typeface="B Nazanin" pitchFamily="2" charset="-78"/>
              </a:rPr>
              <a:t>قیمت های بازار تعیین کننده ی برنامه های سود و تولید هستند .</a:t>
            </a:r>
            <a:endParaRPr lang="en-US" sz="2200" dirty="0" smtClean="0">
              <a:cs typeface="B Nazanin" pitchFamily="2" charset="-78"/>
            </a:endParaRPr>
          </a:p>
          <a:p>
            <a:pPr algn="just">
              <a:buNone/>
            </a:pPr>
            <a:endParaRPr lang="en-US" sz="1800" dirty="0" smtClean="0">
              <a:cs typeface="B Nazanin" pitchFamily="2" charset="-78"/>
            </a:endParaRPr>
          </a:p>
          <a:p>
            <a:pPr>
              <a:buNone/>
            </a:pPr>
            <a:endParaRPr lang="en-US" dirty="0"/>
          </a:p>
        </p:txBody>
      </p:sp>
    </p:spTree>
  </p:cSld>
  <p:clrMapOvr>
    <a:masterClrMapping/>
  </p:clrMapOvr>
  <p:transition spd="slow"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800" dirty="0" smtClean="0">
                <a:solidFill>
                  <a:srgbClr val="FFFF00"/>
                </a:solidFill>
                <a:cs typeface="B Titr" pitchFamily="2" charset="-78"/>
              </a:rPr>
              <a:t>اصل دوم : تمرکز بر مشتری </a:t>
            </a:r>
            <a:endParaRPr lang="en-US" sz="4800"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4429156"/>
          </a:xfrm>
        </p:spPr>
        <p:txBody>
          <a:bodyPr/>
          <a:lstStyle/>
          <a:p>
            <a:pPr marL="0" algn="just">
              <a:lnSpc>
                <a:spcPct val="150000"/>
              </a:lnSpc>
              <a:buNone/>
            </a:pPr>
            <a:r>
              <a:rPr lang="fa-IR" sz="2100" dirty="0" smtClean="0">
                <a:cs typeface="B Nazanin" pitchFamily="2" charset="-78"/>
              </a:rPr>
              <a:t>انتظارات مشتری درباره ی کیفیت ، هزینه و زمان به صورت هم زمان در تصمیم گیری های فرآیند و محصول لحاظ می شود . هزینه یابی هدف نمی تواند با نادیده گرفتن نیازهای مشتریان، کاهش کارکردهای محصول ، کاهش قابلیت اطمینان و اتکا به محصول و یا تأخیر در ارائه ی آن به بازار به هدف خود برسد .</a:t>
            </a:r>
            <a:endParaRPr lang="en-US" sz="2100" dirty="0" smtClean="0">
              <a:cs typeface="B Nazanin" pitchFamily="2" charset="-78"/>
            </a:endParaRPr>
          </a:p>
          <a:p>
            <a:pPr marL="0" algn="just">
              <a:lnSpc>
                <a:spcPct val="150000"/>
              </a:lnSpc>
              <a:buNone/>
            </a:pPr>
            <a:r>
              <a:rPr lang="fa-IR" sz="2100" dirty="0" smtClean="0">
                <a:cs typeface="B Nazanin" pitchFamily="2" charset="-78"/>
              </a:rPr>
              <a:t>هنگامی ویژگی های محصول و پیشرفت های کارکردی آن مفید است که :</a:t>
            </a:r>
            <a:endParaRPr lang="en-US" sz="2100" dirty="0" smtClean="0">
              <a:cs typeface="B Nazanin" pitchFamily="2" charset="-78"/>
            </a:endParaRPr>
          </a:p>
          <a:p>
            <a:pPr marL="0" lvl="0" algn="just">
              <a:lnSpc>
                <a:spcPct val="150000"/>
              </a:lnSpc>
              <a:buFont typeface="Wingdings" pitchFamily="2" charset="2"/>
              <a:buChar char="ü"/>
            </a:pPr>
            <a:r>
              <a:rPr lang="fa-IR" sz="2100" dirty="0" smtClean="0">
                <a:cs typeface="B Nazanin" pitchFamily="2" charset="-78"/>
              </a:rPr>
              <a:t>انتظارات مشتری را برآورد کند</a:t>
            </a:r>
            <a:endParaRPr lang="en-US" sz="2100" dirty="0" smtClean="0">
              <a:cs typeface="B Nazanin" pitchFamily="2" charset="-78"/>
            </a:endParaRPr>
          </a:p>
          <a:p>
            <a:pPr marL="0" lvl="0" algn="just">
              <a:lnSpc>
                <a:spcPct val="150000"/>
              </a:lnSpc>
              <a:buFont typeface="Wingdings" pitchFamily="2" charset="2"/>
              <a:buChar char="ü"/>
            </a:pPr>
            <a:r>
              <a:rPr lang="fa-IR" sz="2100" dirty="0" smtClean="0">
                <a:cs typeface="B Nazanin" pitchFamily="2" charset="-78"/>
              </a:rPr>
              <a:t>مشتری از پرداخت بهای آن راضی باشد</a:t>
            </a:r>
            <a:endParaRPr lang="en-US" sz="2100" dirty="0" smtClean="0">
              <a:cs typeface="B Nazanin" pitchFamily="2" charset="-78"/>
            </a:endParaRPr>
          </a:p>
          <a:p>
            <a:pPr marL="0">
              <a:lnSpc>
                <a:spcPct val="150000"/>
              </a:lnSpc>
              <a:buFont typeface="Wingdings" pitchFamily="2" charset="2"/>
              <a:buChar char="ü"/>
            </a:pPr>
            <a:r>
              <a:rPr lang="fa-IR" sz="2100" dirty="0" smtClean="0">
                <a:cs typeface="B Nazanin" pitchFamily="2" charset="-78"/>
              </a:rPr>
              <a:t>به سهم بازار شرکت یا حجم فروش آن بیفزاید </a:t>
            </a:r>
            <a:r>
              <a:rPr lang="fa-IR" sz="2000" dirty="0" smtClean="0"/>
              <a:t>.</a:t>
            </a:r>
            <a:endParaRPr lang="en-US" sz="2000" dirty="0" smtClean="0"/>
          </a:p>
          <a:p>
            <a:pPr algn="just">
              <a:lnSpc>
                <a:spcPct val="150000"/>
              </a:lnSpc>
              <a:buNone/>
            </a:pPr>
            <a:endParaRPr lang="en-US" sz="2000" dirty="0" smtClean="0">
              <a:cs typeface="B Nazanin" pitchFamily="2" charset="-78"/>
            </a:endParaRPr>
          </a:p>
          <a:p>
            <a:pPr>
              <a:buNone/>
            </a:pPr>
            <a:endParaRPr lang="en-US" dirty="0"/>
          </a:p>
        </p:txBody>
      </p:sp>
    </p:spTree>
  </p:cSld>
  <p:clrMapOvr>
    <a:masterClrMapping/>
  </p:clrMapOvr>
  <p:transition spd="slow"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800" b="1" dirty="0" smtClean="0">
                <a:solidFill>
                  <a:srgbClr val="FFFF00"/>
                </a:solidFill>
                <a:cs typeface="B Titr" pitchFamily="2" charset="-78"/>
              </a:rPr>
              <a:t>اصل سوم : تمرکز بر طراحی</a:t>
            </a:r>
            <a:endParaRPr lang="en-US" sz="4800" b="1" dirty="0" smtClean="0">
              <a:solidFill>
                <a:srgbClr val="FFFF00"/>
              </a:solidFill>
              <a:cs typeface="B Titr" pitchFamily="2" charset="-78"/>
            </a:endParaRPr>
          </a:p>
        </p:txBody>
      </p:sp>
      <p:sp>
        <p:nvSpPr>
          <p:cNvPr id="4" name="Content Placeholder 3"/>
          <p:cNvSpPr>
            <a:spLocks noGrp="1"/>
          </p:cNvSpPr>
          <p:nvPr>
            <p:ph idx="1"/>
          </p:nvPr>
        </p:nvSpPr>
        <p:spPr>
          <a:xfrm>
            <a:off x="214282" y="2071678"/>
            <a:ext cx="8643998" cy="4429156"/>
          </a:xfrm>
        </p:spPr>
        <p:txBody>
          <a:bodyPr/>
          <a:lstStyle/>
          <a:p>
            <a:pPr marL="0" algn="justLow">
              <a:lnSpc>
                <a:spcPct val="150000"/>
              </a:lnSpc>
              <a:buNone/>
            </a:pPr>
            <a:r>
              <a:rPr lang="fa-IR" sz="2000" dirty="0" smtClean="0">
                <a:cs typeface="B Nazanin" pitchFamily="2" charset="-78"/>
              </a:rPr>
              <a:t>سیستم هزینه یابی هدف، طراحی فرآیندها و محصولات را به عنوان کلید مدیریت هزینه درنظر می گیرد در این سیستم زمان زیادی صرف مرحله ی طراحی و کاهش زمان ارائه محصول به بازار می شود. </a:t>
            </a:r>
            <a:endParaRPr lang="en-US" sz="2000" dirty="0" smtClean="0">
              <a:cs typeface="B Nazanin" pitchFamily="2" charset="-78"/>
            </a:endParaRPr>
          </a:p>
          <a:p>
            <a:pPr marL="0" algn="justLow">
              <a:lnSpc>
                <a:spcPct val="150000"/>
              </a:lnSpc>
              <a:buNone/>
            </a:pPr>
            <a:r>
              <a:rPr lang="fa-IR" sz="2000" dirty="0" smtClean="0">
                <a:cs typeface="B Nazanin" pitchFamily="2" charset="-78"/>
              </a:rPr>
              <a:t>این موضوع باعث حدف تغییرات پرهزینه و زمان بری می شود که بر اثر غفلت در مرحله ی طراحی ، ممکن است در آینده رخ دهد . </a:t>
            </a:r>
            <a:endParaRPr lang="en-US" sz="2000" dirty="0" smtClean="0">
              <a:cs typeface="B Nazanin" pitchFamily="2" charset="-78"/>
            </a:endParaRPr>
          </a:p>
          <a:p>
            <a:pPr marL="0" algn="justLow">
              <a:lnSpc>
                <a:spcPct val="150000"/>
              </a:lnSpc>
              <a:buNone/>
            </a:pPr>
            <a:r>
              <a:rPr lang="fa-IR" sz="2000" dirty="0" smtClean="0">
                <a:cs typeface="B Nazanin" pitchFamily="2" charset="-78"/>
              </a:rPr>
              <a:t>درحالت مقایسه می توان گفت ابزارهای سیستم سنتی کاهش هزینه توجه زیادی به صرف مقیاس ،        منحنی های یادگیری و کاهش ضایعات می کنند که همه در مرحله تولید منجر به کاهش هزینه می شود . </a:t>
            </a:r>
          </a:p>
          <a:p>
            <a:pPr marL="0" algn="justLow">
              <a:lnSpc>
                <a:spcPct val="150000"/>
              </a:lnSpc>
              <a:buNone/>
            </a:pPr>
            <a:r>
              <a:rPr lang="fa-IR" sz="2000" b="1" dirty="0" smtClean="0">
                <a:cs typeface="B Nazanin" pitchFamily="2" charset="-78"/>
              </a:rPr>
              <a:t>در حالی که یستم هزینه یابی هدف :</a:t>
            </a:r>
            <a:endParaRPr lang="en-US" sz="2000" b="1" dirty="0" smtClean="0">
              <a:cs typeface="B Nazanin" pitchFamily="2" charset="-78"/>
            </a:endParaRPr>
          </a:p>
          <a:p>
            <a:pPr>
              <a:buNone/>
            </a:pPr>
            <a:r>
              <a:rPr lang="fa-IR" sz="2000" b="1" dirty="0" smtClean="0">
                <a:solidFill>
                  <a:srgbClr val="CC0066"/>
                </a:solidFill>
                <a:cs typeface="B Nazanin" pitchFamily="2" charset="-78"/>
              </a:rPr>
              <a:t>الف) </a:t>
            </a:r>
            <a:r>
              <a:rPr lang="fa-IR" sz="2000" dirty="0" smtClean="0">
                <a:cs typeface="B Nazanin" pitchFamily="2" charset="-78"/>
              </a:rPr>
              <a:t>هزینه ها را از قبل کنترل می کند ، یعنی هزینه ها به جای کنترل پس از وقوع ، پیشگیری می شوند .</a:t>
            </a: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800" b="1" dirty="0" smtClean="0">
                <a:solidFill>
                  <a:srgbClr val="FFFF00"/>
                </a:solidFill>
                <a:cs typeface="B Titr" pitchFamily="2" charset="-78"/>
              </a:rPr>
              <a:t>اصل سوم : تمرکز بر طراحی</a:t>
            </a:r>
            <a:endParaRPr lang="en-US" sz="4800" dirty="0">
              <a:solidFill>
                <a:srgbClr val="FFFF00"/>
              </a:solidFill>
              <a:cs typeface="B Titr" pitchFamily="2" charset="-78"/>
            </a:endParaRPr>
          </a:p>
        </p:txBody>
      </p:sp>
      <p:sp>
        <p:nvSpPr>
          <p:cNvPr id="4" name="Content Placeholder 3"/>
          <p:cNvSpPr>
            <a:spLocks noGrp="1"/>
          </p:cNvSpPr>
          <p:nvPr>
            <p:ph idx="1"/>
          </p:nvPr>
        </p:nvSpPr>
        <p:spPr>
          <a:xfrm>
            <a:off x="214282" y="2000240"/>
            <a:ext cx="8643998" cy="4572032"/>
          </a:xfrm>
        </p:spPr>
        <p:txBody>
          <a:bodyPr/>
          <a:lstStyle/>
          <a:p>
            <a:pPr marL="0" algn="justLow">
              <a:lnSpc>
                <a:spcPct val="150000"/>
              </a:lnSpc>
              <a:buNone/>
            </a:pPr>
            <a:r>
              <a:rPr lang="fa-IR" sz="2000" dirty="0" smtClean="0">
                <a:cs typeface="B Nazanin" pitchFamily="2" charset="-78"/>
              </a:rPr>
              <a:t>   </a:t>
            </a:r>
            <a:r>
              <a:rPr lang="fa-IR" sz="2000" b="1" dirty="0" smtClean="0">
                <a:cs typeface="B Nazanin" pitchFamily="2" charset="-78"/>
              </a:rPr>
              <a:t> </a:t>
            </a:r>
            <a:r>
              <a:rPr lang="fa-IR" sz="2100" b="1" dirty="0" smtClean="0">
                <a:solidFill>
                  <a:srgbClr val="CC0066"/>
                </a:solidFill>
                <a:cs typeface="B Nazanin" pitchFamily="2" charset="-78"/>
              </a:rPr>
              <a:t>ب) </a:t>
            </a:r>
            <a:r>
              <a:rPr lang="fa-IR" sz="2100" dirty="0" smtClean="0">
                <a:cs typeface="B Nazanin" pitchFamily="2" charset="-78"/>
              </a:rPr>
              <a:t>موجب مشارکت مهندسان در بررسی تاثیر هزینه ها بر محصول ، فرآیند و فن آوری طراحی      می شود. همه تصمیم های مهندسی قبل از ایتن که در طراحی وارد شود ازطریق شاخص های ارزشمندی و تجزیه و تحلیل ارزش برای مشتری ، غربال می شود یعنی شرایط بازار و وضعیت فن آوری ترکیب می شوند .</a:t>
            </a:r>
            <a:endParaRPr lang="en-US" sz="2100" dirty="0" smtClean="0">
              <a:cs typeface="B Nazanin" pitchFamily="2" charset="-78"/>
            </a:endParaRPr>
          </a:p>
          <a:p>
            <a:pPr marL="0" algn="justLow">
              <a:lnSpc>
                <a:spcPct val="150000"/>
              </a:lnSpc>
              <a:buNone/>
            </a:pPr>
            <a:r>
              <a:rPr lang="fa-IR" sz="2100" dirty="0" smtClean="0">
                <a:solidFill>
                  <a:srgbClr val="CC0066"/>
                </a:solidFill>
                <a:cs typeface="B Nazanin" pitchFamily="2" charset="-78"/>
              </a:rPr>
              <a:t>    </a:t>
            </a:r>
            <a:r>
              <a:rPr lang="fa-IR" sz="2100" b="1" dirty="0" smtClean="0">
                <a:solidFill>
                  <a:srgbClr val="CC0066"/>
                </a:solidFill>
                <a:cs typeface="B Nazanin" pitchFamily="2" charset="-78"/>
              </a:rPr>
              <a:t>ج) </a:t>
            </a:r>
            <a:r>
              <a:rPr lang="fa-IR" sz="2100" dirty="0" smtClean="0">
                <a:cs typeface="B Nazanin" pitchFamily="2" charset="-78"/>
              </a:rPr>
              <a:t>منجر به مشارکت همه ی بخش های تخصصی کارخانه در بررسی طراحی ها می شود بنابراین ، تغییرات محصوصل و مهندسی آن قبل ازتولید انجام می شود در حالی که در سیستم های هزینه یابی سنتی موضوع برعکس است </a:t>
            </a:r>
            <a:endParaRPr lang="en-US" sz="2100" dirty="0" smtClean="0">
              <a:cs typeface="B Nazanin" pitchFamily="2" charset="-78"/>
            </a:endParaRPr>
          </a:p>
          <a:p>
            <a:pPr marL="0" algn="justLow">
              <a:lnSpc>
                <a:spcPct val="150000"/>
              </a:lnSpc>
              <a:buNone/>
            </a:pPr>
            <a:r>
              <a:rPr lang="fa-IR" sz="2100" dirty="0" smtClean="0">
                <a:cs typeface="B Nazanin" pitchFamily="2" charset="-78"/>
              </a:rPr>
              <a:t>   </a:t>
            </a:r>
            <a:r>
              <a:rPr lang="fa-IR" sz="2100" b="1" dirty="0" smtClean="0">
                <a:cs typeface="B Nazanin" pitchFamily="2" charset="-78"/>
              </a:rPr>
              <a:t> </a:t>
            </a:r>
            <a:r>
              <a:rPr lang="fa-IR" sz="2100" b="1" dirty="0" smtClean="0">
                <a:solidFill>
                  <a:srgbClr val="CC0066"/>
                </a:solidFill>
                <a:cs typeface="B Nazanin" pitchFamily="2" charset="-78"/>
              </a:rPr>
              <a:t>د) </a:t>
            </a:r>
            <a:r>
              <a:rPr lang="fa-IR" sz="2100" dirty="0" smtClean="0">
                <a:cs typeface="B Nazanin" pitchFamily="2" charset="-78"/>
              </a:rPr>
              <a:t>مهندسی همزمان محصولات و فرآیندها را به جای فرآیند طراحی سنتی ( متوالی ) تشویق می کند. </a:t>
            </a:r>
            <a:endParaRPr lang="en-US" sz="21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200" dirty="0" smtClean="0">
                <a:solidFill>
                  <a:srgbClr val="FFFF00"/>
                </a:solidFill>
                <a:cs typeface="B Titr" pitchFamily="2" charset="-78"/>
              </a:rPr>
              <a:t>اصل چهارم : مشارکت بخش های تخصصی بنگاه اقتصادی </a:t>
            </a:r>
            <a:endParaRPr lang="en-US" sz="3200" dirty="0">
              <a:solidFill>
                <a:srgbClr val="FFFF00"/>
              </a:solidFill>
              <a:cs typeface="B Titr" pitchFamily="2" charset="-78"/>
            </a:endParaRPr>
          </a:p>
        </p:txBody>
      </p:sp>
      <p:sp>
        <p:nvSpPr>
          <p:cNvPr id="4" name="Content Placeholder 3"/>
          <p:cNvSpPr>
            <a:spLocks noGrp="1"/>
          </p:cNvSpPr>
          <p:nvPr>
            <p:ph idx="1"/>
          </p:nvPr>
        </p:nvSpPr>
        <p:spPr>
          <a:xfrm>
            <a:off x="214282" y="2143116"/>
            <a:ext cx="8501122" cy="4071966"/>
          </a:xfrm>
        </p:spPr>
        <p:txBody>
          <a:bodyPr/>
          <a:lstStyle/>
          <a:p>
            <a:pPr marL="0" algn="justLow">
              <a:lnSpc>
                <a:spcPct val="150000"/>
              </a:lnSpc>
              <a:buNone/>
            </a:pPr>
            <a:r>
              <a:rPr lang="fa-IR" sz="2000" dirty="0" smtClean="0">
                <a:cs typeface="B Nazanin" pitchFamily="2" charset="-78"/>
              </a:rPr>
              <a:t>سیستم هزینه یابی هدف از تیم های تولید و فرآیند ( که اعضای آن بخش های طراحی ، مهندسی تولید ، فروش و بازاریابی ، تامین مواد ، حسابداری صنعتی ، خدمات و پشتیبان است ) وذی نفعان برون سازمانی نظیر فروشندگان مواد اولیه ، مشتریان و توزیع کنندگان کالا استفاده می کند .</a:t>
            </a:r>
            <a:endParaRPr lang="en-US" sz="2000" dirty="0" smtClean="0">
              <a:cs typeface="B Nazanin" pitchFamily="2" charset="-78"/>
            </a:endParaRPr>
          </a:p>
          <a:p>
            <a:pPr marL="0" algn="justLow">
              <a:lnSpc>
                <a:spcPct val="150000"/>
              </a:lnSpc>
              <a:buNone/>
            </a:pPr>
            <a:r>
              <a:rPr lang="fa-IR" sz="2000" u="sng" dirty="0" smtClean="0">
                <a:cs typeface="B Nazanin" pitchFamily="2" charset="-78"/>
              </a:rPr>
              <a:t>مشارکت بین وظیفهی</a:t>
            </a:r>
            <a:r>
              <a:rPr lang="fa-IR" sz="2000" dirty="0" smtClean="0">
                <a:cs typeface="B Nazanin" pitchFamily="2" charset="-78"/>
              </a:rPr>
              <a:t> به کمک کاهش بازنگری طراحی و تغییرات مهندسی ، زمان ارائه محصول به بازار را کاهش می دهد . </a:t>
            </a:r>
            <a:endParaRPr lang="en-US" sz="2000" dirty="0" smtClean="0">
              <a:cs typeface="B Nazanin" pitchFamily="2" charset="-78"/>
            </a:endParaRPr>
          </a:p>
          <a:p>
            <a:pPr marL="0" algn="justLow">
              <a:lnSpc>
                <a:spcPct val="150000"/>
              </a:lnSpc>
              <a:buNone/>
            </a:pPr>
            <a:r>
              <a:rPr lang="fa-IR" sz="2000" dirty="0" smtClean="0">
                <a:cs typeface="B Nazanin" pitchFamily="2" charset="-78"/>
              </a:rPr>
              <a:t>کاهش زمان ارایه ی محصوب به بازار ، ارتباط تنگاتنگی با کاهش هزینه و افزایش دارد زیر ، تیم های مزبور در برابر کل محصوب مسئولیت دارند ، و در چرخه ی تولید محصول مشکلات به سرعت شناسایی و اصلاح  می شوند </a:t>
            </a:r>
            <a:r>
              <a:rPr lang="fa-IR" sz="2000" dirty="0" smtClean="0"/>
              <a:t>.</a:t>
            </a:r>
            <a:endParaRPr lang="en-US" sz="2000" dirty="0" smtClean="0"/>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b="1" dirty="0" smtClean="0">
                <a:solidFill>
                  <a:srgbClr val="FFFF00"/>
                </a:solidFill>
                <a:cs typeface="B Titr" pitchFamily="2" charset="-78"/>
              </a:rPr>
              <a:t>اصل پنجم : جهت گیری درچارچوب چرخه ی عمر</a:t>
            </a:r>
            <a:endParaRPr lang="en-US" sz="3600" b="1" dirty="0" smtClean="0">
              <a:solidFill>
                <a:srgbClr val="FFFF00"/>
              </a:solidFill>
              <a:cs typeface="B Titr" pitchFamily="2" charset="-78"/>
            </a:endParaRPr>
          </a:p>
        </p:txBody>
      </p:sp>
      <p:sp>
        <p:nvSpPr>
          <p:cNvPr id="4" name="Content Placeholder 3"/>
          <p:cNvSpPr>
            <a:spLocks noGrp="1"/>
          </p:cNvSpPr>
          <p:nvPr>
            <p:ph idx="1"/>
          </p:nvPr>
        </p:nvSpPr>
        <p:spPr>
          <a:xfrm>
            <a:off x="214282" y="2071678"/>
            <a:ext cx="8643998" cy="4429156"/>
          </a:xfrm>
        </p:spPr>
        <p:txBody>
          <a:bodyPr/>
          <a:lstStyle/>
          <a:p>
            <a:pPr marL="0" algn="just">
              <a:lnSpc>
                <a:spcPct val="150000"/>
              </a:lnSpc>
              <a:buNone/>
            </a:pPr>
            <a:r>
              <a:rPr lang="fa-IR" sz="2100" dirty="0" smtClean="0">
                <a:cs typeface="B Nazanin" pitchFamily="2" charset="-78"/>
              </a:rPr>
              <a:t>هدف اصلی هزینه یابی هدف هزینه های متعلق به یک محصول در سراسر چرخه ی عمر آن از قبیل خرید ، عملیات تولید ، تعمیر و نگهداری ، توزیع و کاهش آن برای مشتری است این اصل به دو نکته مهم زیر توجه می کند :</a:t>
            </a:r>
            <a:endParaRPr lang="en-US" sz="2100" dirty="0" smtClean="0">
              <a:cs typeface="B Nazanin" pitchFamily="2" charset="-78"/>
            </a:endParaRPr>
          </a:p>
          <a:p>
            <a:pPr marL="0" algn="just">
              <a:lnSpc>
                <a:spcPct val="150000"/>
              </a:lnSpc>
              <a:buNone/>
            </a:pPr>
            <a:r>
              <a:rPr lang="fa-IR" sz="2100" b="1" dirty="0" smtClean="0">
                <a:solidFill>
                  <a:srgbClr val="CC0066"/>
                </a:solidFill>
                <a:cs typeface="B Nazanin" pitchFamily="2" charset="-78"/>
              </a:rPr>
              <a:t>الف ) </a:t>
            </a:r>
            <a:r>
              <a:rPr lang="fa-IR" sz="2100" dirty="0" smtClean="0">
                <a:cs typeface="B Nazanin" pitchFamily="2" charset="-78"/>
              </a:rPr>
              <a:t>از دیگاه مشتری توجه به چرخه ی عمر محصول به معنای به حداقل رساندن هزینه های دوران مالکیت و بهره برداری از محصول است یعنی کاهش هزینه های عملیات تولید ، استفاده و تعمیر است .</a:t>
            </a:r>
            <a:endParaRPr lang="en-US" sz="2100" dirty="0" smtClean="0">
              <a:cs typeface="B Nazanin" pitchFamily="2" charset="-78"/>
            </a:endParaRPr>
          </a:p>
          <a:p>
            <a:pPr marL="0" algn="just">
              <a:lnSpc>
                <a:spcPct val="150000"/>
              </a:lnSpc>
              <a:buNone/>
            </a:pPr>
            <a:r>
              <a:rPr lang="fa-IR" sz="2100" b="1" dirty="0" smtClean="0">
                <a:solidFill>
                  <a:srgbClr val="CC0066"/>
                </a:solidFill>
                <a:cs typeface="B Nazanin" pitchFamily="2" charset="-78"/>
              </a:rPr>
              <a:t>ب) </a:t>
            </a:r>
            <a:r>
              <a:rPr lang="fa-IR" sz="2100" dirty="0" smtClean="0">
                <a:cs typeface="B Nazanin" pitchFamily="2" charset="-78"/>
              </a:rPr>
              <a:t>از دیگاه تولید کننده توجه به چرخه ی عمرمحصول به معنای به حداقل رساندن هزینه های تکوین ، تولید ، بازاریابی ، توزیع ، پشتیابی و خدمات است .</a:t>
            </a:r>
            <a:endParaRPr lang="en-US" sz="2100" dirty="0" smtClean="0">
              <a:cs typeface="B Nazanin" pitchFamily="2" charset="-78"/>
            </a:endParaRPr>
          </a:p>
          <a:p>
            <a:pPr algn="just">
              <a:lnSpc>
                <a:spcPct val="150000"/>
              </a:lnSpc>
              <a:buNone/>
            </a:pPr>
            <a:endParaRPr lang="en-US" sz="21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dirty="0" smtClean="0">
                <a:solidFill>
                  <a:srgbClr val="FFFF00"/>
                </a:solidFill>
                <a:cs typeface="B Titr" pitchFamily="2" charset="-78"/>
              </a:rPr>
              <a:t>اصل ششم : مشارکت در زنجیره ی ارزش</a:t>
            </a:r>
            <a:endParaRPr lang="en-US" sz="3600" dirty="0" smtClean="0">
              <a:solidFill>
                <a:srgbClr val="FFFF00"/>
              </a:solidFill>
              <a:cs typeface="B Titr" pitchFamily="2" charset="-78"/>
            </a:endParaRPr>
          </a:p>
        </p:txBody>
      </p:sp>
      <p:sp>
        <p:nvSpPr>
          <p:cNvPr id="4" name="Content Placeholder 3"/>
          <p:cNvSpPr>
            <a:spLocks noGrp="1"/>
          </p:cNvSpPr>
          <p:nvPr>
            <p:ph idx="1"/>
          </p:nvPr>
        </p:nvSpPr>
        <p:spPr>
          <a:xfrm>
            <a:off x="214282" y="1928802"/>
            <a:ext cx="8643998" cy="4786346"/>
          </a:xfrm>
        </p:spPr>
        <p:txBody>
          <a:bodyPr/>
          <a:lstStyle/>
          <a:p>
            <a:pPr marL="0" algn="just">
              <a:lnSpc>
                <a:spcPct val="150000"/>
              </a:lnSpc>
              <a:buNone/>
            </a:pPr>
            <a:r>
              <a:rPr lang="fa-IR" sz="2100" dirty="0" smtClean="0">
                <a:cs typeface="B Nazanin" pitchFamily="2" charset="-78"/>
              </a:rPr>
              <a:t>هزینه یابی هدف در برگیرنده همه عناصر زنجیره ی ارزش است و فعالیت های آن در راستای کاهش هزینه در سراسر این زنجیره با برقراری یک ارتباط مستحکم با همه اعضا و پدید آوردن سازمانی با قلمرو گسترده است .</a:t>
            </a:r>
            <a:endParaRPr lang="en-US" sz="2100" dirty="0" smtClean="0">
              <a:cs typeface="B Nazanin" pitchFamily="2" charset="-78"/>
            </a:endParaRPr>
          </a:p>
          <a:p>
            <a:pPr marL="0" algn="just">
              <a:lnSpc>
                <a:spcPct val="150000"/>
              </a:lnSpc>
              <a:buNone/>
            </a:pPr>
            <a:r>
              <a:rPr lang="fa-IR" sz="2100" dirty="0" smtClean="0">
                <a:cs typeface="B Nazanin" pitchFamily="2" charset="-78"/>
              </a:rPr>
              <a:t>اشتراک در تعاریف ارائه شده در سه موضوع : </a:t>
            </a:r>
            <a:endParaRPr lang="en-US" sz="2100" dirty="0" smtClean="0">
              <a:cs typeface="B Nazanin" pitchFamily="2" charset="-78"/>
            </a:endParaRPr>
          </a:p>
          <a:p>
            <a:pPr marL="0" lvl="0" algn="just">
              <a:lnSpc>
                <a:spcPct val="150000"/>
              </a:lnSpc>
              <a:buNone/>
            </a:pPr>
            <a:r>
              <a:rPr lang="fa-IR" sz="2100" b="1" dirty="0" smtClean="0">
                <a:solidFill>
                  <a:srgbClr val="C00000"/>
                </a:solidFill>
                <a:cs typeface="B Nazanin" pitchFamily="2" charset="-78"/>
              </a:rPr>
              <a:t>1-</a:t>
            </a:r>
            <a:r>
              <a:rPr lang="fa-IR" sz="2100" dirty="0" smtClean="0">
                <a:cs typeface="B Nazanin" pitchFamily="2" charset="-78"/>
              </a:rPr>
              <a:t> اهمیت تعیین قیمت سود وهدف قبل از محاسبه بهای تمام شده هدف تاکید می کنند </a:t>
            </a:r>
          </a:p>
          <a:p>
            <a:pPr marL="0" lvl="0" algn="just">
              <a:lnSpc>
                <a:spcPct val="150000"/>
              </a:lnSpc>
              <a:buNone/>
            </a:pPr>
            <a:r>
              <a:rPr lang="fa-IR" sz="2100" b="1" dirty="0" smtClean="0">
                <a:solidFill>
                  <a:srgbClr val="C00000"/>
                </a:solidFill>
                <a:cs typeface="B Nazanin" pitchFamily="2" charset="-78"/>
              </a:rPr>
              <a:t>2-</a:t>
            </a:r>
            <a:r>
              <a:rPr lang="fa-IR" sz="2100" dirty="0" smtClean="0">
                <a:cs typeface="B Nazanin" pitchFamily="2" charset="-78"/>
              </a:rPr>
              <a:t> برای کاهش هزینه ها در طرل چرخهعمر محصول ، براهمیت برنامه ریزی اولیه بهای تمام شده تاکید می کنند .</a:t>
            </a:r>
          </a:p>
          <a:p>
            <a:pPr marL="0" lvl="0" algn="just">
              <a:lnSpc>
                <a:spcPct val="150000"/>
              </a:lnSpc>
              <a:buNone/>
            </a:pPr>
            <a:r>
              <a:rPr lang="fa-IR" sz="2100" b="1" dirty="0" smtClean="0">
                <a:solidFill>
                  <a:srgbClr val="C00000"/>
                </a:solidFill>
                <a:cs typeface="B Nazanin" pitchFamily="2" charset="-78"/>
              </a:rPr>
              <a:t>3-</a:t>
            </a:r>
            <a:r>
              <a:rPr lang="fa-IR" sz="2100" dirty="0" smtClean="0">
                <a:cs typeface="B Nazanin" pitchFamily="2" charset="-78"/>
              </a:rPr>
              <a:t> و ضرورت وجود یک تیم با نقش های سازمانی متفاوت برای موفقیت اجرای هزینه یابی هدف تاکید می کنند .</a:t>
            </a:r>
            <a:endParaRPr lang="en-US" sz="21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000" dirty="0" smtClean="0">
                <a:solidFill>
                  <a:srgbClr val="FFFF00"/>
                </a:solidFill>
                <a:cs typeface="B Titr" pitchFamily="2" charset="-78"/>
              </a:rPr>
              <a:t/>
            </a:r>
            <a:br>
              <a:rPr lang="fa-IR" sz="4000" dirty="0" smtClean="0">
                <a:solidFill>
                  <a:srgbClr val="FFFF00"/>
                </a:solidFill>
                <a:cs typeface="B Titr" pitchFamily="2" charset="-78"/>
              </a:rPr>
            </a:br>
            <a:r>
              <a:rPr lang="fa-IR" sz="4000" dirty="0" smtClean="0">
                <a:solidFill>
                  <a:srgbClr val="FFFF00"/>
                </a:solidFill>
                <a:cs typeface="B Titr" pitchFamily="2" charset="-78"/>
              </a:rPr>
              <a:t>تفاوت هزینه یابی سنتی و هزینه یابی هدف</a:t>
            </a:r>
            <a:r>
              <a:rPr lang="en-US" sz="4000" dirty="0" smtClean="0">
                <a:solidFill>
                  <a:srgbClr val="FFFF00"/>
                </a:solidFill>
                <a:cs typeface="B Titr" pitchFamily="2" charset="-78"/>
              </a:rPr>
              <a:t/>
            </a:r>
            <a:br>
              <a:rPr lang="en-US" sz="4000" dirty="0" smtClean="0">
                <a:solidFill>
                  <a:srgbClr val="FFFF00"/>
                </a:solidFill>
                <a:cs typeface="B Titr" pitchFamily="2" charset="-78"/>
              </a:rPr>
            </a:br>
            <a:endParaRPr lang="en-US" sz="4000" dirty="0">
              <a:solidFill>
                <a:srgbClr val="FFFF00"/>
              </a:solidFill>
              <a:cs typeface="B Titr" pitchFamily="2" charset="-78"/>
            </a:endParaRPr>
          </a:p>
        </p:txBody>
      </p:sp>
      <p:sp>
        <p:nvSpPr>
          <p:cNvPr id="4" name="Content Placeholder 3"/>
          <p:cNvSpPr>
            <a:spLocks noGrp="1"/>
          </p:cNvSpPr>
          <p:nvPr>
            <p:ph idx="1"/>
          </p:nvPr>
        </p:nvSpPr>
        <p:spPr>
          <a:xfrm>
            <a:off x="214282" y="2143116"/>
            <a:ext cx="8643998" cy="4214842"/>
          </a:xfrm>
        </p:spPr>
        <p:txBody>
          <a:bodyPr/>
          <a:lstStyle/>
          <a:p>
            <a:pPr marL="0" algn="justLow">
              <a:lnSpc>
                <a:spcPct val="150000"/>
              </a:lnSpc>
              <a:buNone/>
            </a:pPr>
            <a:r>
              <a:rPr lang="fa-IR" sz="2000" dirty="0" smtClean="0">
                <a:cs typeface="B Nazanin" pitchFamily="2" charset="-78"/>
              </a:rPr>
              <a:t>در برنامه ریزی سود و هزینه که ناشی از طرز تفکر در مورد مدیریت و کنترل است رویکرد سنتی بهای تمام شده به علاوه درصدی سود ، از نگرش بسته نشات میگیرد این نگرش ، عمل متقابل بین سازمان و محیط آن و بررسی بسیاری ازمتغیرها را در تحلیل رفتار سیستم نادیده می گیرد و پس از مشاهده نتایج واقعی ، نسبت به اصلاح فعالیت ها اقدام میکند .در مقابل ، سیستم هزینه یابی هدف ، یک سیستم باز است که اهمیت سازگاری سازمان با محیط خود را مورد توجه قرازر می دهد و فعالیت های اصلاحی قبل از وقوع نتایج واقعی صورت میگیرد. باید توجه داشت که تئوری سیستم های بسته ، برای محیط های قابل پیش بینی و ثابت اجرا می شود لذا برای تغییرات پویای امروزی و محیط های تجاری پیش </a:t>
            </a:r>
            <a:r>
              <a:rPr lang="fa-IR" sz="2000" smtClean="0">
                <a:cs typeface="B Nazanin" pitchFamily="2" charset="-78"/>
              </a:rPr>
              <a:t>بینی ناپذیر و </a:t>
            </a:r>
            <a:r>
              <a:rPr lang="fa-IR" sz="2000" dirty="0" smtClean="0">
                <a:cs typeface="B Nazanin" pitchFamily="2" charset="-78"/>
              </a:rPr>
              <a:t>رقابتی مناسب نیست.</a:t>
            </a:r>
          </a:p>
          <a:p>
            <a:pPr marL="0" lvl="0" algn="justLow">
              <a:lnSpc>
                <a:spcPct val="150000"/>
              </a:lnSpc>
              <a:buFont typeface="Wingdings" pitchFamily="2" charset="2"/>
              <a:buChar char="ü"/>
            </a:pPr>
            <a:r>
              <a:rPr lang="fa-IR" sz="2000" dirty="0" smtClean="0">
                <a:cs typeface="B Nazanin" pitchFamily="2" charset="-78"/>
              </a:rPr>
              <a:t>در روش سنتی هزینه ها قیمت فروش را مشخص می کند در صورتی که در هزینه یابی هدف این قیمت فروش است که هزینه ها را مشخص می کند .</a:t>
            </a:r>
            <a:endParaRPr lang="en-US" sz="2000" dirty="0" smtClean="0">
              <a:cs typeface="B Nazanin" pitchFamily="2" charset="-78"/>
            </a:endParaRPr>
          </a:p>
          <a:p>
            <a:pPr marL="0" algn="justLow">
              <a:lnSpc>
                <a:spcPct val="150000"/>
              </a:lnSpc>
              <a:buNone/>
            </a:pPr>
            <a:endParaRPr lang="en-US" sz="2000" dirty="0" smtClean="0">
              <a:cs typeface="B Nazanin" pitchFamily="2" charset="-78"/>
            </a:endParaRPr>
          </a:p>
          <a:p>
            <a:pPr lvl="0" algn="just">
              <a:lnSpc>
                <a:spcPct val="150000"/>
              </a:lnSpc>
              <a:buNone/>
            </a:pPr>
            <a:endParaRPr lang="fa-IR" sz="1800" dirty="0" smtClean="0">
              <a:cs typeface="B Nazanin" pitchFamily="2" charset="-78"/>
            </a:endParaRPr>
          </a:p>
          <a:p>
            <a:pPr lvl="0" algn="just">
              <a:buFont typeface="+mj-lt"/>
              <a:buAutoNum type="arabicPeriod"/>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4000" dirty="0" smtClean="0">
                <a:solidFill>
                  <a:srgbClr val="FFFF00"/>
                </a:solidFill>
                <a:cs typeface="B Titr" pitchFamily="2" charset="-78"/>
              </a:rPr>
              <a:t/>
            </a:r>
            <a:br>
              <a:rPr lang="fa-IR" sz="4000" dirty="0" smtClean="0">
                <a:solidFill>
                  <a:srgbClr val="FFFF00"/>
                </a:solidFill>
                <a:cs typeface="B Titr" pitchFamily="2" charset="-78"/>
              </a:rPr>
            </a:br>
            <a:r>
              <a:rPr lang="fa-IR" sz="4000" dirty="0" smtClean="0">
                <a:solidFill>
                  <a:srgbClr val="FFFF00"/>
                </a:solidFill>
                <a:cs typeface="B Titr" pitchFamily="2" charset="-78"/>
              </a:rPr>
              <a:t>تفاوت هزینه یابی سنتی و هزینه یابی هدف</a:t>
            </a:r>
            <a:r>
              <a:rPr lang="en-US" sz="4000" dirty="0" smtClean="0">
                <a:solidFill>
                  <a:srgbClr val="FFFF00"/>
                </a:solidFill>
                <a:cs typeface="B Titr" pitchFamily="2" charset="-78"/>
              </a:rPr>
              <a:t/>
            </a:r>
            <a:br>
              <a:rPr lang="en-US" sz="4000" dirty="0" smtClean="0">
                <a:solidFill>
                  <a:srgbClr val="FFFF00"/>
                </a:solidFill>
                <a:cs typeface="B Titr" pitchFamily="2" charset="-78"/>
              </a:rPr>
            </a:br>
            <a:endParaRPr lang="en-US" sz="4000"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4500594"/>
          </a:xfrm>
        </p:spPr>
        <p:txBody>
          <a:bodyPr/>
          <a:lstStyle/>
          <a:p>
            <a:pPr lvl="0" algn="just">
              <a:lnSpc>
                <a:spcPct val="150000"/>
              </a:lnSpc>
              <a:buFont typeface="Wingdings" pitchFamily="2" charset="2"/>
              <a:buChar char="ü"/>
            </a:pPr>
            <a:r>
              <a:rPr lang="fa-IR" sz="1800" dirty="0" smtClean="0">
                <a:cs typeface="B Nazanin" pitchFamily="2" charset="-78"/>
              </a:rPr>
              <a:t>در روش سنتی برای کاهش هزینه ها به ضایعات و عدم کارایی توجه می شود.اما در هزینه یابی هدف طراحی ، عامل با اهمیتی در کاهش هزینه هاست .</a:t>
            </a:r>
            <a:endParaRPr lang="en-US" sz="1800" dirty="0" smtClean="0">
              <a:cs typeface="B Nazanin" pitchFamily="2" charset="-78"/>
            </a:endParaRPr>
          </a:p>
          <a:p>
            <a:pPr lvl="0" algn="just">
              <a:lnSpc>
                <a:spcPct val="150000"/>
              </a:lnSpc>
              <a:buFont typeface="Wingdings" pitchFamily="2" charset="2"/>
              <a:buChar char="ü"/>
            </a:pPr>
            <a:r>
              <a:rPr lang="fa-IR" sz="1800" dirty="0" smtClean="0">
                <a:cs typeface="B Nazanin" pitchFamily="2" charset="-78"/>
              </a:rPr>
              <a:t>در روش سنتی ، مشتری درکاهش هزینه ها دخالتی ندارند اما در هزینه یابی هدف، داده های مشتریان به عنوان راهنمایی برای کاهش هزینه ها محسوب می شود.</a:t>
            </a:r>
            <a:endParaRPr lang="en-US" sz="1800" dirty="0" smtClean="0">
              <a:cs typeface="B Nazanin" pitchFamily="2" charset="-78"/>
            </a:endParaRPr>
          </a:p>
          <a:p>
            <a:pPr lvl="0" algn="just">
              <a:lnSpc>
                <a:spcPct val="150000"/>
              </a:lnSpc>
              <a:buFont typeface="Wingdings" pitchFamily="2" charset="2"/>
              <a:buChar char="ü"/>
            </a:pPr>
            <a:r>
              <a:rPr lang="fa-IR" sz="1800" dirty="0" smtClean="0">
                <a:cs typeface="B Nazanin" pitchFamily="2" charset="-78"/>
              </a:rPr>
              <a:t>در روش سنتی به کار و فعالیت گروهی و مهارت های چندگانه توجهی نمی شود.اما در هزینه یابی هدف وجودکار و فعالیتهای گروهی و مهارتهای چندگانه و آموزش های ضمن کار ، بسیار مورد توجه است.</a:t>
            </a:r>
            <a:endParaRPr lang="en-US" sz="1800" dirty="0" smtClean="0">
              <a:cs typeface="B Nazanin" pitchFamily="2" charset="-78"/>
            </a:endParaRPr>
          </a:p>
          <a:p>
            <a:pPr lvl="0" algn="just">
              <a:lnSpc>
                <a:spcPct val="150000"/>
              </a:lnSpc>
              <a:buFont typeface="Wingdings" pitchFamily="2" charset="2"/>
              <a:buChar char="ü"/>
            </a:pPr>
            <a:r>
              <a:rPr lang="fa-IR" sz="1800" dirty="0" smtClean="0">
                <a:cs typeface="B Nazanin" pitchFamily="2" charset="-78"/>
              </a:rPr>
              <a:t>در روش سنتی از مهندسی ارزش استفاده نمی شود اما در هزینه یابی هدف کاربرد مهندسی ارزش به عنوان پیش نیازی برای این سیستم ، محسوب می شود.</a:t>
            </a:r>
            <a:endParaRPr lang="en-US" sz="1800" dirty="0" smtClean="0">
              <a:cs typeface="B Nazanin" pitchFamily="2" charset="-78"/>
            </a:endParaRPr>
          </a:p>
          <a:p>
            <a:pPr lvl="0" algn="just">
              <a:lnSpc>
                <a:spcPct val="150000"/>
              </a:lnSpc>
              <a:buFont typeface="Wingdings" pitchFamily="2" charset="2"/>
              <a:buChar char="ü"/>
            </a:pPr>
            <a:r>
              <a:rPr lang="fa-IR" sz="1800" dirty="0" smtClean="0">
                <a:cs typeface="B Nazanin" pitchFamily="2" charset="-78"/>
              </a:rPr>
              <a:t>درروش سنتی ، تأمین کنندگان مواد و قطعات ، پس از طراحی محصول مشارکت میکنند، در صورتی که در هزینه یابی هدف ، تامین کنندگان مواد و قطعات قبلا طراحی محصول مشارکت می کنند.</a:t>
            </a: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b="1" dirty="0" smtClean="0">
                <a:solidFill>
                  <a:srgbClr val="FFFF00"/>
                </a:solidFill>
                <a:cs typeface="B Titr" pitchFamily="2" charset="-78"/>
              </a:rPr>
              <a:t/>
            </a:r>
            <a:br>
              <a:rPr lang="fa-IR" b="1" dirty="0" smtClean="0">
                <a:solidFill>
                  <a:srgbClr val="FFFF00"/>
                </a:solidFill>
                <a:cs typeface="B Titr" pitchFamily="2" charset="-78"/>
              </a:rPr>
            </a:br>
            <a:r>
              <a:rPr lang="fa-IR" b="1" dirty="0" smtClean="0">
                <a:solidFill>
                  <a:srgbClr val="FFFF00"/>
                </a:solidFill>
                <a:cs typeface="B Titr" pitchFamily="2" charset="-78"/>
              </a:rPr>
              <a:t>عناصر هزینه یابی هدف </a:t>
            </a:r>
            <a:r>
              <a:rPr lang="en-US" dirty="0" smtClean="0">
                <a:solidFill>
                  <a:srgbClr val="FFFF00"/>
                </a:solidFill>
                <a:cs typeface="B Titr" pitchFamily="2" charset="-78"/>
              </a:rPr>
              <a:t/>
            </a:r>
            <a:br>
              <a:rPr lang="en-US" dirty="0" smtClean="0">
                <a:solidFill>
                  <a:srgbClr val="FFFF00"/>
                </a:solidFill>
                <a:cs typeface="B Titr" pitchFamily="2" charset="-78"/>
              </a:rPr>
            </a:br>
            <a:endParaRPr lang="en-US"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4572032"/>
          </a:xfrm>
        </p:spPr>
        <p:txBody>
          <a:bodyPr/>
          <a:lstStyle/>
          <a:p>
            <a:pPr>
              <a:buNone/>
            </a:pPr>
            <a:r>
              <a:rPr lang="fa-IR" sz="2000" b="1" dirty="0" smtClean="0">
                <a:solidFill>
                  <a:srgbClr val="CC0066"/>
                </a:solidFill>
                <a:cs typeface="B Nazanin" pitchFamily="2" charset="-78"/>
              </a:rPr>
              <a:t>الف ) بهای تمام شده هدف مبتنی بر قیمت</a:t>
            </a:r>
            <a:endParaRPr lang="en-US" sz="2000" b="1" dirty="0" smtClean="0">
              <a:solidFill>
                <a:srgbClr val="CC0066"/>
              </a:solidFill>
              <a:cs typeface="B Nazanin" pitchFamily="2" charset="-78"/>
            </a:endParaRPr>
          </a:p>
          <a:p>
            <a:pPr marL="0" algn="just">
              <a:lnSpc>
                <a:spcPct val="150000"/>
              </a:lnSpc>
              <a:buNone/>
            </a:pPr>
            <a:r>
              <a:rPr lang="fa-IR" sz="1800" dirty="0" smtClean="0">
                <a:cs typeface="B Nazanin" pitchFamily="2" charset="-78"/>
              </a:rPr>
              <a:t>...... معتقدند منطق هزینه یابی هدف ساده است.</a:t>
            </a:r>
            <a:endParaRPr lang="en-US" sz="1800" dirty="0" smtClean="0">
              <a:cs typeface="B Nazanin" pitchFamily="2" charset="-78"/>
            </a:endParaRPr>
          </a:p>
          <a:p>
            <a:pPr marL="0" algn="just">
              <a:lnSpc>
                <a:spcPct val="150000"/>
              </a:lnSpc>
              <a:buNone/>
            </a:pPr>
            <a:r>
              <a:rPr lang="fa-IR" sz="1800" dirty="0" smtClean="0">
                <a:cs typeface="B Nazanin" pitchFamily="2" charset="-78"/>
              </a:rPr>
              <a:t>شرکتی کار خود را با پیش نیاز بازار شروع می کند و نقشه ای از طبقات مشتریان وکشش طبقات مزبور ترسیم می کند سپس بر میزان کشش بازار و طبقات مشتریان متمرکز می شود تا تعیین کند چه سطحی از کیفیت و کارکرد در هر طبقه موفق خواهد بود و مشتریان نیز راضی به پرداخت چه قیمتی ( قیمت هدف ) برای محصول خود خواهد بود. در مرحله بعد شرکت محصول مورد نظر را طراحی و فرایندی را برای تولید این محصول انتخاب می کنند که شرکت به سود مورد نظر و قیمت هدف برساند .</a:t>
            </a:r>
            <a:endParaRPr lang="en-US" sz="1800" dirty="0" smtClean="0">
              <a:cs typeface="B Nazanin" pitchFamily="2" charset="-78"/>
            </a:endParaRPr>
          </a:p>
          <a:p>
            <a:pPr marL="0" algn="just">
              <a:lnSpc>
                <a:spcPct val="150000"/>
              </a:lnSpc>
              <a:buNone/>
            </a:pPr>
            <a:r>
              <a:rPr lang="fa-IR" sz="1800" dirty="0" smtClean="0">
                <a:cs typeface="B Nazanin" pitchFamily="2" charset="-78"/>
              </a:rPr>
              <a:t>بهای تمام شده هدف بهای تمام شده ای است که امکان تحقق سود مورد انتظار شرکت را بافرض فروش محصول بهقیمت هدف ، فراهم می کند.</a:t>
            </a:r>
            <a:endParaRPr lang="en-US" sz="1800" dirty="0" smtClean="0">
              <a:cs typeface="B Nazanin" pitchFamily="2" charset="-78"/>
            </a:endParaRPr>
          </a:p>
          <a:p>
            <a:pPr lvl="0" algn="just">
              <a:buFont typeface="+mj-lt"/>
              <a:buAutoNum type="arabicPeriod"/>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dirty="0" smtClean="0">
                <a:solidFill>
                  <a:srgbClr val="FFFF00"/>
                </a:solidFill>
                <a:cs typeface="B Titr" pitchFamily="2" charset="-78"/>
              </a:rPr>
              <a:t>عناصر هزینه یابی هدف</a:t>
            </a:r>
            <a:endParaRPr lang="en-US"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4214842"/>
          </a:xfrm>
        </p:spPr>
        <p:txBody>
          <a:bodyPr/>
          <a:lstStyle/>
          <a:p>
            <a:pPr>
              <a:buNone/>
            </a:pPr>
            <a:r>
              <a:rPr lang="fa-IR" sz="2000" b="1" dirty="0" smtClean="0">
                <a:solidFill>
                  <a:srgbClr val="CC0066"/>
                </a:solidFill>
                <a:cs typeface="B Nazanin" pitchFamily="2" charset="-78"/>
              </a:rPr>
              <a:t>ب) برنامه ریزی اولیه بهای تمام شده </a:t>
            </a:r>
            <a:endParaRPr lang="en-US" sz="2000" b="1" dirty="0" smtClean="0">
              <a:solidFill>
                <a:srgbClr val="CC0066"/>
              </a:solidFill>
              <a:cs typeface="B Nazanin" pitchFamily="2" charset="-78"/>
            </a:endParaRPr>
          </a:p>
          <a:p>
            <a:pPr marL="0">
              <a:lnSpc>
                <a:spcPct val="150000"/>
              </a:lnSpc>
              <a:buNone/>
            </a:pPr>
            <a:r>
              <a:rPr lang="fa-IR" sz="2000" dirty="0" smtClean="0">
                <a:cs typeface="B Nazanin" pitchFamily="2" charset="-78"/>
              </a:rPr>
              <a:t>مزیت اصلی تکنیک هزینه یابی هدف این است که شرکت در مجبور می کند تا قیمت سود و بهای تمام شده محصولات خود را زودتر از شرکت های رقیب برنامه ریزی کند. برای تخصیص بهای تمام شده هدف سه روش وجود دارد :</a:t>
            </a:r>
            <a:endParaRPr lang="en-US" sz="2000" dirty="0" smtClean="0">
              <a:cs typeface="B Nazanin" pitchFamily="2" charset="-78"/>
            </a:endParaRPr>
          </a:p>
          <a:p>
            <a:pPr marL="0" lvl="0">
              <a:lnSpc>
                <a:spcPct val="150000"/>
              </a:lnSpc>
              <a:buNone/>
            </a:pPr>
            <a:r>
              <a:rPr lang="fa-IR" sz="2000" dirty="0" smtClean="0">
                <a:cs typeface="B Nazanin" pitchFamily="2" charset="-78"/>
              </a:rPr>
              <a:t>1-  روش تخصیص بهای تمام شده به اجزای محصول</a:t>
            </a:r>
            <a:endParaRPr lang="en-US" sz="2000" dirty="0" smtClean="0">
              <a:cs typeface="B Nazanin" pitchFamily="2" charset="-78"/>
            </a:endParaRPr>
          </a:p>
          <a:p>
            <a:pPr marL="0" lvl="0">
              <a:lnSpc>
                <a:spcPct val="150000"/>
              </a:lnSpc>
              <a:buNone/>
            </a:pPr>
            <a:r>
              <a:rPr lang="fa-IR" sz="2000" dirty="0" smtClean="0">
                <a:cs typeface="B Nazanin" pitchFamily="2" charset="-78"/>
              </a:rPr>
              <a:t>2- روش تخصیص کارکردی بهای تمام شده</a:t>
            </a:r>
            <a:endParaRPr lang="en-US" sz="2000" dirty="0" smtClean="0">
              <a:cs typeface="B Nazanin" pitchFamily="2" charset="-78"/>
            </a:endParaRPr>
          </a:p>
          <a:p>
            <a:pPr marL="0" lvl="0">
              <a:lnSpc>
                <a:spcPct val="150000"/>
              </a:lnSpc>
              <a:buNone/>
            </a:pPr>
            <a:r>
              <a:rPr lang="fa-IR" sz="2000" dirty="0" smtClean="0">
                <a:cs typeface="B Nazanin" pitchFamily="2" charset="-78"/>
              </a:rPr>
              <a:t>در این روش سعی بر این است که بهای تمام شده هدف به ویژگی هایی از محصول تخصیص یابد که به طور مستقیم نیازهای مشتریان را تامین می کنند تفاوت این روش با روش قبلی در این است که به جای توجه به اجزای تشکیل دهنده ی محصول به کارکردها  و ویژگی های محصول ...............</a:t>
            </a:r>
            <a:endParaRPr lang="en-US" sz="2000" dirty="0" smtClean="0">
              <a:cs typeface="B Nazanin" pitchFamily="2" charset="-78"/>
            </a:endParaRPr>
          </a:p>
          <a:p>
            <a:pPr lvl="0" algn="just">
              <a:lnSpc>
                <a:spcPct val="150000"/>
              </a:lnSpc>
              <a:buNone/>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dirty="0" smtClean="0">
                <a:solidFill>
                  <a:srgbClr val="FFFF00"/>
                </a:solidFill>
                <a:cs typeface="B Titr" pitchFamily="2" charset="-78"/>
              </a:rPr>
              <a:t>عناصر هزینه یابی هدف</a:t>
            </a:r>
            <a:endParaRPr lang="en-US" dirty="0">
              <a:solidFill>
                <a:srgbClr val="FFFF00"/>
              </a:solidFill>
              <a:cs typeface="B Titr" pitchFamily="2" charset="-78"/>
            </a:endParaRPr>
          </a:p>
        </p:txBody>
      </p:sp>
      <p:sp>
        <p:nvSpPr>
          <p:cNvPr id="4" name="Content Placeholder 3"/>
          <p:cNvSpPr>
            <a:spLocks noGrp="1"/>
          </p:cNvSpPr>
          <p:nvPr>
            <p:ph idx="1"/>
          </p:nvPr>
        </p:nvSpPr>
        <p:spPr>
          <a:xfrm>
            <a:off x="142844" y="1928802"/>
            <a:ext cx="8643998" cy="4786346"/>
          </a:xfrm>
        </p:spPr>
        <p:txBody>
          <a:bodyPr/>
          <a:lstStyle/>
          <a:p>
            <a:pPr>
              <a:buNone/>
            </a:pPr>
            <a:r>
              <a:rPr lang="fa-IR" sz="2000" b="1" dirty="0" smtClean="0">
                <a:solidFill>
                  <a:srgbClr val="CC0066"/>
                </a:solidFill>
                <a:cs typeface="B Nazanin" pitchFamily="2" charset="-78"/>
              </a:rPr>
              <a:t>مهندسی ارزش </a:t>
            </a:r>
            <a:endParaRPr lang="en-US" sz="2000" b="1" dirty="0" smtClean="0">
              <a:solidFill>
                <a:srgbClr val="CC0066"/>
              </a:solidFill>
              <a:cs typeface="B Nazanin" pitchFamily="2" charset="-78"/>
            </a:endParaRPr>
          </a:p>
          <a:p>
            <a:pPr marL="0" algn="just">
              <a:lnSpc>
                <a:spcPct val="150000"/>
              </a:lnSpc>
              <a:buNone/>
            </a:pPr>
            <a:r>
              <a:rPr lang="fa-IR" sz="1800" dirty="0" smtClean="0">
                <a:cs typeface="B Nazanin" pitchFamily="2" charset="-78"/>
              </a:rPr>
              <a:t>مفهوم ساده ی مهندسی ارزش - یا تجزیه و تحلیل ارزش-کاهش بهای تمام شده برآوردی و رسیدن به اهی تمام شده هدف است. مهندسی ارزش فرآیند است که در آن هریک از اجزاری محصول برای تعیین چگونگی کاهش بهای تمام شده به دقت بررسی می شوند در حالی که کارکرد کلی ، کیفیت و عملکرد محصول تغییری نمی کند.</a:t>
            </a:r>
            <a:endParaRPr lang="en-US" sz="1800" dirty="0" smtClean="0">
              <a:cs typeface="B Nazanin" pitchFamily="2" charset="-78"/>
            </a:endParaRPr>
          </a:p>
          <a:p>
            <a:pPr marL="0" algn="just">
              <a:lnSpc>
                <a:spcPct val="150000"/>
              </a:lnSpc>
              <a:buNone/>
            </a:pPr>
            <a:r>
              <a:rPr lang="fa-IR" sz="1800" dirty="0" smtClean="0">
                <a:cs typeface="B Nazanin" pitchFamily="2" charset="-78"/>
              </a:rPr>
              <a:t>برای مثال ، مهندسی ارزش بررسی می کند که آیا امکان کاهش تعداد اجزای تشکیل دهنده ی محصول وجود دارد؟ و یا میتواند فرآیند محصول را آسان تر کرد؟</a:t>
            </a:r>
            <a:endParaRPr lang="en-US" sz="1800" dirty="0" smtClean="0">
              <a:cs typeface="B Nazanin" pitchFamily="2" charset="-78"/>
            </a:endParaRPr>
          </a:p>
          <a:p>
            <a:pPr marL="0" algn="just">
              <a:lnSpc>
                <a:spcPct val="150000"/>
              </a:lnSpc>
              <a:buFont typeface="Wingdings" pitchFamily="2" charset="2"/>
              <a:buChar char="ü"/>
            </a:pPr>
            <a:r>
              <a:rPr lang="fa-IR" sz="1800" dirty="0" smtClean="0">
                <a:cs typeface="B Nazanin" pitchFamily="2" charset="-78"/>
              </a:rPr>
              <a:t>نمونه های از تغییرات ناشی از مهندسی ارزش </a:t>
            </a:r>
            <a:endParaRPr lang="en-US" sz="1800" dirty="0" smtClean="0">
              <a:cs typeface="B Nazanin" pitchFamily="2" charset="-78"/>
            </a:endParaRPr>
          </a:p>
          <a:p>
            <a:pPr marL="0" lvl="0" algn="just">
              <a:lnSpc>
                <a:spcPct val="150000"/>
              </a:lnSpc>
              <a:buFont typeface="Wingdings" pitchFamily="2" charset="2"/>
              <a:buChar char="ü"/>
            </a:pPr>
            <a:r>
              <a:rPr lang="fa-IR" sz="1800" dirty="0" smtClean="0">
                <a:cs typeface="B Nazanin" pitchFamily="2" charset="-78"/>
              </a:rPr>
              <a:t>تغییردرکیفیت ودرجه ی مواد اولیه </a:t>
            </a:r>
            <a:endParaRPr lang="en-US" sz="1800" dirty="0" smtClean="0">
              <a:cs typeface="B Nazanin" pitchFamily="2" charset="-78"/>
            </a:endParaRPr>
          </a:p>
          <a:p>
            <a:pPr marL="0" lvl="0" algn="just">
              <a:lnSpc>
                <a:spcPct val="150000"/>
              </a:lnSpc>
              <a:buFont typeface="Wingdings" pitchFamily="2" charset="2"/>
              <a:buChar char="ü"/>
            </a:pPr>
            <a:r>
              <a:rPr lang="fa-IR" sz="1800" dirty="0" smtClean="0">
                <a:cs typeface="B Nazanin" pitchFamily="2" charset="-78"/>
              </a:rPr>
              <a:t>کاهش تعداد اجزای یک قطعه</a:t>
            </a:r>
            <a:endParaRPr lang="en-US" sz="1800" dirty="0" smtClean="0">
              <a:cs typeface="B Nazanin" pitchFamily="2" charset="-78"/>
            </a:endParaRPr>
          </a:p>
          <a:p>
            <a:pPr marL="0" lvl="0" algn="just">
              <a:lnSpc>
                <a:spcPct val="150000"/>
              </a:lnSpc>
              <a:buFont typeface="Wingdings" pitchFamily="2" charset="2"/>
              <a:buChar char="ü"/>
            </a:pPr>
            <a:r>
              <a:rPr lang="fa-IR" sz="1800" dirty="0" smtClean="0">
                <a:cs typeface="B Nazanin" pitchFamily="2" charset="-78"/>
              </a:rPr>
              <a:t>تغییردر روش تولید</a:t>
            </a:r>
            <a:endParaRPr lang="en-US" sz="1800" dirty="0" smtClean="0">
              <a:cs typeface="B Nazanin" pitchFamily="2" charset="-78"/>
            </a:endParaRPr>
          </a:p>
          <a:p>
            <a:pPr marL="0" lvl="0" algn="just">
              <a:lnSpc>
                <a:spcPct val="150000"/>
              </a:lnSpc>
              <a:buFont typeface="Wingdings" pitchFamily="2" charset="2"/>
              <a:buChar char="ü"/>
            </a:pPr>
            <a:r>
              <a:rPr lang="fa-IR" sz="1800" dirty="0" smtClean="0">
                <a:cs typeface="B Nazanin" pitchFamily="2" charset="-78"/>
              </a:rPr>
              <a:t>استفاده از قطعات مشترک به جای قطعات اختصاصی منحصر به فرد</a:t>
            </a:r>
            <a:endParaRPr lang="en-US" sz="1800" dirty="0" smtClean="0">
              <a:cs typeface="B Nazanin" pitchFamily="2" charset="-78"/>
            </a:endParaRPr>
          </a:p>
          <a:p>
            <a:pPr lvl="0" algn="just">
              <a:buFont typeface="+mj-lt"/>
              <a:buAutoNum type="arabicPeriod"/>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dirty="0" smtClean="0">
                <a:solidFill>
                  <a:srgbClr val="FFFF00"/>
                </a:solidFill>
                <a:cs typeface="B Titr" pitchFamily="2" charset="-78"/>
              </a:rPr>
              <a:t>عناصر هزینه یابی هدف</a:t>
            </a:r>
            <a:endParaRPr lang="en-US" sz="3600" b="1"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3857652"/>
          </a:xfrm>
        </p:spPr>
        <p:txBody>
          <a:bodyPr/>
          <a:lstStyle/>
          <a:p>
            <a:pPr>
              <a:lnSpc>
                <a:spcPct val="150000"/>
              </a:lnSpc>
              <a:buNone/>
            </a:pPr>
            <a:r>
              <a:rPr lang="fa-IR" sz="2000" b="1" dirty="0" smtClean="0">
                <a:solidFill>
                  <a:srgbClr val="CC0066"/>
                </a:solidFill>
                <a:cs typeface="B Nazanin" pitchFamily="2" charset="-78"/>
              </a:rPr>
              <a:t>ج</a:t>
            </a:r>
            <a:r>
              <a:rPr lang="fa-IR" sz="2200" b="1" dirty="0" smtClean="0">
                <a:solidFill>
                  <a:srgbClr val="CC0066"/>
                </a:solidFill>
                <a:cs typeface="B Nazanin" pitchFamily="2" charset="-78"/>
              </a:rPr>
              <a:t>) مشارکت بخش های مختلف بنگاه اقتصادی</a:t>
            </a:r>
            <a:endParaRPr lang="en-US" sz="2200" b="1" dirty="0" smtClean="0">
              <a:solidFill>
                <a:srgbClr val="CC0066"/>
              </a:solidFill>
              <a:cs typeface="B Nazanin" pitchFamily="2" charset="-78"/>
            </a:endParaRPr>
          </a:p>
          <a:p>
            <a:pPr marL="0" algn="justLow">
              <a:lnSpc>
                <a:spcPct val="150000"/>
              </a:lnSpc>
              <a:buNone/>
            </a:pPr>
            <a:r>
              <a:rPr lang="fa-IR" sz="2200" dirty="0" smtClean="0">
                <a:cs typeface="B Nazanin" pitchFamily="2" charset="-78"/>
              </a:rPr>
              <a:t>هزینه یابی هدف تمرین مشارکت و همکاری گروهی بخش های مختلف سازمان است و ضرورتاً فعالیتی چند وظیفه ای است، کاربرد هزینه یابی هدف مستلزم اجزای همزمان تکنیک های بازاریابی و مهارت های اقتصادی است .</a:t>
            </a:r>
            <a:endParaRPr lang="en-US" sz="2200" dirty="0" smtClean="0">
              <a:cs typeface="B Nazanin" pitchFamily="2" charset="-78"/>
            </a:endParaRPr>
          </a:p>
          <a:p>
            <a:pPr algn="just">
              <a:lnSpc>
                <a:spcPct val="150000"/>
              </a:lnSpc>
              <a:buNone/>
            </a:pPr>
            <a:endParaRPr lang="en-US" sz="1900" dirty="0" smtClean="0">
              <a:cs typeface="B Nazanin" pitchFamily="2" charset="-78"/>
            </a:endParaRPr>
          </a:p>
          <a:p>
            <a:pPr lvl="0" algn="just">
              <a:buFont typeface="+mj-lt"/>
              <a:buAutoNum type="arabicPeriod"/>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dirty="0" smtClean="0">
                <a:solidFill>
                  <a:srgbClr val="FFFF00"/>
                </a:solidFill>
                <a:cs typeface="B Titr" pitchFamily="2" charset="-78"/>
              </a:rPr>
              <a:t>عناصر هزینه یابی هدف</a:t>
            </a:r>
            <a:endParaRPr lang="en-US" sz="3600" b="1" dirty="0">
              <a:solidFill>
                <a:srgbClr val="FFFF00"/>
              </a:solidFill>
              <a:cs typeface="B Titr" pitchFamily="2" charset="-78"/>
            </a:endParaRPr>
          </a:p>
        </p:txBody>
      </p:sp>
      <p:sp>
        <p:nvSpPr>
          <p:cNvPr id="4" name="Content Placeholder 3"/>
          <p:cNvSpPr>
            <a:spLocks noGrp="1"/>
          </p:cNvSpPr>
          <p:nvPr>
            <p:ph idx="1"/>
          </p:nvPr>
        </p:nvSpPr>
        <p:spPr>
          <a:xfrm>
            <a:off x="214282" y="2071678"/>
            <a:ext cx="8643998" cy="3857652"/>
          </a:xfrm>
        </p:spPr>
        <p:txBody>
          <a:bodyPr/>
          <a:lstStyle/>
          <a:p>
            <a:pPr>
              <a:lnSpc>
                <a:spcPct val="150000"/>
              </a:lnSpc>
              <a:buNone/>
            </a:pPr>
            <a:r>
              <a:rPr lang="fa-IR" sz="2000" b="1" dirty="0" smtClean="0">
                <a:solidFill>
                  <a:srgbClr val="CC0066"/>
                </a:solidFill>
                <a:cs typeface="B Nazanin" pitchFamily="2" charset="-78"/>
              </a:rPr>
              <a:t>ج</a:t>
            </a:r>
            <a:r>
              <a:rPr lang="fa-IR" sz="2200" b="1" dirty="0" smtClean="0">
                <a:solidFill>
                  <a:srgbClr val="CC0066"/>
                </a:solidFill>
                <a:cs typeface="B Nazanin" pitchFamily="2" charset="-78"/>
              </a:rPr>
              <a:t>) مشارکت بخش های مختلف بنگاه اقتصادی</a:t>
            </a:r>
            <a:endParaRPr lang="en-US" sz="2200" b="1" dirty="0" smtClean="0">
              <a:solidFill>
                <a:srgbClr val="CC0066"/>
              </a:solidFill>
              <a:cs typeface="B Nazanin" pitchFamily="2" charset="-78"/>
            </a:endParaRPr>
          </a:p>
          <a:p>
            <a:pPr marL="0" algn="justLow">
              <a:lnSpc>
                <a:spcPct val="150000"/>
              </a:lnSpc>
              <a:buNone/>
            </a:pPr>
            <a:r>
              <a:rPr lang="fa-IR" sz="2200" dirty="0" smtClean="0">
                <a:cs typeface="B Nazanin" pitchFamily="2" charset="-78"/>
              </a:rPr>
              <a:t>هزینه یابی هدف تمرین مشارکت و همکاری گروهی بخش های مختلف سازمان است و ضرورتاً فعالیتی چند وظیفه ای است، کاربرد هزینه یابی هدف مستلزم اجزای همزمان تکنیک های بازاریابی و مهارت های اقتصادی است .</a:t>
            </a:r>
            <a:endParaRPr lang="en-US" sz="2200" dirty="0" smtClean="0">
              <a:cs typeface="B Nazanin" pitchFamily="2" charset="-78"/>
            </a:endParaRPr>
          </a:p>
          <a:p>
            <a:pPr algn="just">
              <a:lnSpc>
                <a:spcPct val="150000"/>
              </a:lnSpc>
              <a:buNone/>
            </a:pPr>
            <a:endParaRPr lang="en-US" sz="1900" dirty="0" smtClean="0">
              <a:cs typeface="B Nazanin" pitchFamily="2" charset="-78"/>
            </a:endParaRPr>
          </a:p>
          <a:p>
            <a:pPr lvl="0" algn="just">
              <a:buFont typeface="+mj-lt"/>
              <a:buAutoNum type="arabicPeriod"/>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dirty="0" smtClean="0">
                <a:solidFill>
                  <a:srgbClr val="FFFF00"/>
                </a:solidFill>
                <a:cs typeface="B Titr" pitchFamily="2" charset="-78"/>
              </a:rPr>
              <a:t>مراحل اجرای هزینه یابی هدف </a:t>
            </a:r>
            <a:endParaRPr lang="en-US" sz="3600" dirty="0" smtClean="0">
              <a:solidFill>
                <a:srgbClr val="FFFF00"/>
              </a:solidFill>
              <a:cs typeface="B Titr" pitchFamily="2" charset="-78"/>
            </a:endParaRPr>
          </a:p>
        </p:txBody>
      </p:sp>
      <p:sp>
        <p:nvSpPr>
          <p:cNvPr id="4" name="Content Placeholder 3"/>
          <p:cNvSpPr>
            <a:spLocks noGrp="1"/>
          </p:cNvSpPr>
          <p:nvPr>
            <p:ph idx="1"/>
          </p:nvPr>
        </p:nvSpPr>
        <p:spPr>
          <a:xfrm>
            <a:off x="214282" y="2071678"/>
            <a:ext cx="8643998" cy="4429156"/>
          </a:xfrm>
        </p:spPr>
        <p:txBody>
          <a:bodyPr/>
          <a:lstStyle/>
          <a:p>
            <a:pPr>
              <a:buNone/>
            </a:pPr>
            <a:r>
              <a:rPr lang="fa-IR" sz="2000" dirty="0" smtClean="0"/>
              <a:t> </a:t>
            </a:r>
            <a:r>
              <a:rPr lang="fa-IR" sz="1800" b="1" dirty="0" smtClean="0">
                <a:solidFill>
                  <a:srgbClr val="CC0066"/>
                </a:solidFill>
                <a:cs typeface="B Nazanin" pitchFamily="2" charset="-78"/>
              </a:rPr>
              <a:t>1- برنامه ریزی محصول </a:t>
            </a:r>
            <a:endParaRPr lang="en-US" sz="1800" b="1" dirty="0" smtClean="0">
              <a:solidFill>
                <a:srgbClr val="CC0066"/>
              </a:solidFill>
              <a:cs typeface="B Nazanin" pitchFamily="2" charset="-78"/>
            </a:endParaRPr>
          </a:p>
          <a:p>
            <a:pPr lvl="0">
              <a:buFont typeface="Wingdings" pitchFamily="2" charset="2"/>
              <a:buChar char="ü"/>
            </a:pPr>
            <a:r>
              <a:rPr lang="fa-IR" sz="1800" dirty="0" smtClean="0">
                <a:cs typeface="B Nazanin" pitchFamily="2" charset="-78"/>
              </a:rPr>
              <a:t>تصویر کلی محصول</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ویژگی های محصول</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برنامه ریزی طراحی محصول</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قیمت هدف و میزان محصول </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سود هدف و بهای تمام شده هدف</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بهای تمام شده ی برآوردی</a:t>
            </a:r>
          </a:p>
          <a:p>
            <a:pPr lvl="0">
              <a:buNone/>
            </a:pPr>
            <a:r>
              <a:rPr lang="fa-IR" sz="1800" b="1" dirty="0" smtClean="0">
                <a:solidFill>
                  <a:srgbClr val="CC0066"/>
                </a:solidFill>
                <a:cs typeface="B Nazanin" pitchFamily="2" charset="-78"/>
              </a:rPr>
              <a:t>2- طراحی محصول</a:t>
            </a:r>
            <a:endParaRPr lang="en-US" sz="1800" b="1" dirty="0" smtClean="0">
              <a:solidFill>
                <a:srgbClr val="CC0066"/>
              </a:solidFill>
              <a:cs typeface="B Nazanin" pitchFamily="2" charset="-78"/>
            </a:endParaRPr>
          </a:p>
          <a:p>
            <a:pPr lvl="0">
              <a:buFont typeface="Wingdings" pitchFamily="2" charset="2"/>
              <a:buChar char="ü"/>
            </a:pPr>
            <a:r>
              <a:rPr lang="fa-IR" sz="1800" dirty="0" smtClean="0">
                <a:cs typeface="B Nazanin" pitchFamily="2" charset="-78"/>
              </a:rPr>
              <a:t>تخصیص بهای تمام شده یهدف بهاجزای تشکیل دهنده ی محصول</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طراحی کلی</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طراحی جزئیات</a:t>
            </a:r>
            <a:endParaRPr lang="en-US" sz="1800" dirty="0" smtClean="0">
              <a:cs typeface="B Nazanin" pitchFamily="2" charset="-78"/>
            </a:endParaRPr>
          </a:p>
          <a:p>
            <a:pPr lvl="0">
              <a:buFont typeface="Wingdings" pitchFamily="2" charset="2"/>
              <a:buChar char="ü"/>
            </a:pPr>
            <a:r>
              <a:rPr lang="fa-IR" sz="1800" dirty="0" smtClean="0">
                <a:cs typeface="B Nazanin" pitchFamily="2" charset="-78"/>
              </a:rPr>
              <a:t>قالب بندی </a:t>
            </a:r>
          </a:p>
          <a:p>
            <a:pPr lvl="0">
              <a:buFont typeface="Wingdings" pitchFamily="2" charset="2"/>
              <a:buChar char="ü"/>
            </a:pPr>
            <a:r>
              <a:rPr lang="fa-IR" sz="1800" dirty="0" smtClean="0">
                <a:cs typeface="B Nazanin" pitchFamily="2" charset="-78"/>
              </a:rPr>
              <a:t>پیش تولید</a:t>
            </a:r>
          </a:p>
          <a:p>
            <a:pPr lvl="0">
              <a:lnSpc>
                <a:spcPct val="150000"/>
              </a:lnSpc>
              <a:buFont typeface="Wingdings" pitchFamily="2" charset="2"/>
              <a:buChar char="ü"/>
            </a:pPr>
            <a:endParaRPr lang="en-US" sz="1800" dirty="0" smtClean="0">
              <a:cs typeface="B Nazanin" pitchFamily="2" charset="-78"/>
            </a:endParaRPr>
          </a:p>
          <a:p>
            <a:pPr lvl="0" algn="just">
              <a:lnSpc>
                <a:spcPct val="150000"/>
              </a:lnSpc>
              <a:buNone/>
            </a:pPr>
            <a:endParaRPr lang="en-US" sz="2000" dirty="0" smtClean="0">
              <a:cs typeface="B Nazanin" pitchFamily="2" charset="-78"/>
            </a:endParaRPr>
          </a:p>
          <a:p>
            <a:pPr lvl="0" algn="just">
              <a:buNone/>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457200" y="214298"/>
            <a:ext cx="8229600" cy="1143000"/>
          </a:xfrm>
        </p:spPr>
        <p:txBody>
          <a:bodyPr/>
          <a:lstStyle/>
          <a:p>
            <a:r>
              <a:rPr lang="fa-IR" sz="3600" dirty="0" smtClean="0">
                <a:solidFill>
                  <a:srgbClr val="FFFF00"/>
                </a:solidFill>
                <a:cs typeface="B Titr" pitchFamily="2" charset="-78"/>
              </a:rPr>
              <a:t>مراحل اجرای هزینه یابی هدف </a:t>
            </a:r>
            <a:endParaRPr lang="en-US" sz="3600" dirty="0" smtClean="0">
              <a:solidFill>
                <a:srgbClr val="FFFF00"/>
              </a:solidFill>
              <a:cs typeface="B Titr" pitchFamily="2" charset="-78"/>
            </a:endParaRPr>
          </a:p>
        </p:txBody>
      </p:sp>
      <p:sp>
        <p:nvSpPr>
          <p:cNvPr id="4" name="Content Placeholder 3"/>
          <p:cNvSpPr>
            <a:spLocks noGrp="1"/>
          </p:cNvSpPr>
          <p:nvPr>
            <p:ph idx="1"/>
          </p:nvPr>
        </p:nvSpPr>
        <p:spPr>
          <a:xfrm>
            <a:off x="214282" y="2071678"/>
            <a:ext cx="8643998" cy="4143404"/>
          </a:xfrm>
        </p:spPr>
        <p:txBody>
          <a:bodyPr/>
          <a:lstStyle/>
          <a:p>
            <a:pPr lvl="0">
              <a:lnSpc>
                <a:spcPct val="150000"/>
              </a:lnSpc>
              <a:buNone/>
            </a:pPr>
            <a:r>
              <a:rPr lang="fa-IR" sz="2000" b="1" dirty="0" smtClean="0">
                <a:solidFill>
                  <a:srgbClr val="CC0066"/>
                </a:solidFill>
                <a:cs typeface="B Nazanin" pitchFamily="2" charset="-78"/>
              </a:rPr>
              <a:t>3- پیش تولید </a:t>
            </a:r>
            <a:endParaRPr lang="en-US" sz="2000" b="1" dirty="0" smtClean="0">
              <a:solidFill>
                <a:srgbClr val="CC0066"/>
              </a:solidFill>
              <a:cs typeface="B Nazanin" pitchFamily="2" charset="-78"/>
            </a:endParaRPr>
          </a:p>
          <a:p>
            <a:pPr lvl="0">
              <a:lnSpc>
                <a:spcPct val="150000"/>
              </a:lnSpc>
              <a:buFont typeface="Wingdings" pitchFamily="2" charset="2"/>
              <a:buChar char="ü"/>
            </a:pPr>
            <a:r>
              <a:rPr lang="fa-IR" sz="2000" dirty="0" smtClean="0">
                <a:cs typeface="B Nazanin" pitchFamily="2" charset="-78"/>
              </a:rPr>
              <a:t>قیمتگذاری محصول</a:t>
            </a:r>
            <a:endParaRPr lang="en-US" sz="2000" dirty="0" smtClean="0">
              <a:cs typeface="B Nazanin" pitchFamily="2" charset="-78"/>
            </a:endParaRPr>
          </a:p>
          <a:p>
            <a:pPr lvl="0">
              <a:lnSpc>
                <a:spcPct val="150000"/>
              </a:lnSpc>
              <a:buFont typeface="Wingdings" pitchFamily="2" charset="2"/>
              <a:buChar char="ü"/>
            </a:pPr>
            <a:r>
              <a:rPr lang="fa-IR" sz="2000" dirty="0" smtClean="0">
                <a:cs typeface="B Nazanin" pitchFamily="2" charset="-78"/>
              </a:rPr>
              <a:t>استقرارفرآیندهای تولید</a:t>
            </a:r>
            <a:endParaRPr lang="en-US" sz="2000" dirty="0" smtClean="0">
              <a:cs typeface="B Nazanin" pitchFamily="2" charset="-78"/>
            </a:endParaRPr>
          </a:p>
          <a:p>
            <a:pPr lvl="0">
              <a:lnSpc>
                <a:spcPct val="150000"/>
              </a:lnSpc>
              <a:buFont typeface="Wingdings" pitchFamily="2" charset="2"/>
              <a:buChar char="ü"/>
            </a:pPr>
            <a:r>
              <a:rPr lang="fa-IR" sz="2000" dirty="0" smtClean="0">
                <a:cs typeface="B Nazanin" pitchFamily="2" charset="-78"/>
              </a:rPr>
              <a:t>اجزای آزمایشی</a:t>
            </a:r>
            <a:endParaRPr lang="en-US" sz="2000" dirty="0" smtClean="0">
              <a:cs typeface="B Nazanin" pitchFamily="2" charset="-78"/>
            </a:endParaRPr>
          </a:p>
          <a:p>
            <a:pPr>
              <a:lnSpc>
                <a:spcPct val="150000"/>
              </a:lnSpc>
              <a:buFont typeface="Wingdings" pitchFamily="2" charset="2"/>
              <a:buChar char="ü"/>
            </a:pPr>
            <a:r>
              <a:rPr lang="fa-IR" sz="2000" dirty="0" smtClean="0">
                <a:cs typeface="B Nazanin" pitchFamily="2" charset="-78"/>
              </a:rPr>
              <a:t>مقایسه بهای تمام شده برآوردی با بهای تمام شده هدف</a:t>
            </a:r>
            <a:endParaRPr lang="en-US" sz="2000" dirty="0" smtClean="0">
              <a:cs typeface="B Nazanin" pitchFamily="2" charset="-78"/>
            </a:endParaRPr>
          </a:p>
          <a:p>
            <a:pPr lvl="0">
              <a:lnSpc>
                <a:spcPct val="150000"/>
              </a:lnSpc>
              <a:buNone/>
            </a:pPr>
            <a:r>
              <a:rPr lang="fa-IR" sz="2000" b="1" dirty="0" smtClean="0">
                <a:solidFill>
                  <a:srgbClr val="CC0066"/>
                </a:solidFill>
                <a:cs typeface="B Nazanin" pitchFamily="2" charset="-78"/>
              </a:rPr>
              <a:t>4- تولید </a:t>
            </a:r>
            <a:endParaRPr lang="en-US" sz="2000" b="1" dirty="0" smtClean="0">
              <a:solidFill>
                <a:srgbClr val="CC0066"/>
              </a:solidFill>
              <a:cs typeface="B Nazanin" pitchFamily="2" charset="-78"/>
            </a:endParaRPr>
          </a:p>
          <a:p>
            <a:pPr lvl="0">
              <a:lnSpc>
                <a:spcPct val="150000"/>
              </a:lnSpc>
              <a:buFont typeface="Wingdings" pitchFamily="2" charset="2"/>
              <a:buChar char="ü"/>
            </a:pPr>
            <a:r>
              <a:rPr lang="fa-IR" sz="2000" dirty="0" smtClean="0">
                <a:cs typeface="B Nazanin" pitchFamily="2" charset="-78"/>
              </a:rPr>
              <a:t>مرحله حفظ و نگهداری بهای تمام شده</a:t>
            </a:r>
            <a:endParaRPr lang="en-US" sz="2000" dirty="0" smtClean="0">
              <a:cs typeface="B Nazanin" pitchFamily="2" charset="-78"/>
            </a:endParaRPr>
          </a:p>
          <a:p>
            <a:pPr marL="457200" indent="-457200">
              <a:lnSpc>
                <a:spcPct val="150000"/>
              </a:lnSpc>
              <a:buFont typeface="Wingdings" pitchFamily="2" charset="2"/>
              <a:buChar char="ü"/>
            </a:pPr>
            <a:r>
              <a:rPr lang="fa-IR" sz="2000" dirty="0" smtClean="0">
                <a:cs typeface="B Nazanin" pitchFamily="2" charset="-78"/>
              </a:rPr>
              <a:t>بهبود مستمر درصورت نیاز</a:t>
            </a:r>
            <a:endParaRPr lang="en-US" sz="2000" dirty="0" smtClean="0">
              <a:cs typeface="B Nazanin" pitchFamily="2" charset="-78"/>
            </a:endParaRPr>
          </a:p>
          <a:p>
            <a:pPr lvl="0">
              <a:buNone/>
            </a:pPr>
            <a:endParaRPr lang="en-US" sz="2000" dirty="0" smtClean="0"/>
          </a:p>
          <a:p>
            <a:pPr lvl="0" algn="just">
              <a:lnSpc>
                <a:spcPct val="150000"/>
              </a:lnSpc>
              <a:buNone/>
            </a:pPr>
            <a:endParaRPr lang="en-US" sz="2000" dirty="0" smtClean="0">
              <a:cs typeface="B Nazanin" pitchFamily="2" charset="-78"/>
            </a:endParaRPr>
          </a:p>
          <a:p>
            <a:pPr lvl="0" algn="just">
              <a:buNone/>
            </a:pPr>
            <a:endParaRPr lang="en-US" sz="1800" dirty="0" smtClean="0">
              <a:cs typeface="B Nazanin" pitchFamily="2" charset="-78"/>
            </a:endParaRPr>
          </a:p>
          <a:p>
            <a:pPr lvl="0" algn="just">
              <a:lnSpc>
                <a:spcPct val="150000"/>
              </a:lnSpc>
              <a:buNone/>
            </a:pPr>
            <a:endParaRPr lang="en-US" sz="1800" dirty="0" smtClean="0">
              <a:cs typeface="B Nazanin" pitchFamily="2" charset="-78"/>
            </a:endParaRPr>
          </a:p>
          <a:p>
            <a:pPr algn="just">
              <a:lnSpc>
                <a:spcPct val="150000"/>
              </a:lnSpc>
              <a:buNone/>
            </a:pPr>
            <a:endParaRPr lang="en-US" sz="1800" dirty="0" smtClean="0">
              <a:cs typeface="B Nazanin" pitchFamily="2" charset="-78"/>
            </a:endParaRPr>
          </a:p>
          <a:p>
            <a:pPr algn="just">
              <a:lnSpc>
                <a:spcPct val="150000"/>
              </a:lnSpc>
              <a:buNone/>
            </a:pPr>
            <a:endParaRPr lang="en-US" sz="2000" dirty="0">
              <a:cs typeface="B Nazanin" pitchFamily="2" charset="-78"/>
            </a:endParaRPr>
          </a:p>
        </p:txBody>
      </p:sp>
    </p:spTree>
  </p:cSld>
  <p:clrMapOvr>
    <a:masterClrMapping/>
  </p:clrMapOvr>
  <p:transition spd="slow" advClick="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1538" y="2214554"/>
            <a:ext cx="6929486" cy="415498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a-IR" sz="9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با تشكر</a:t>
            </a:r>
          </a:p>
          <a:p>
            <a:pPr algn="ctr"/>
            <a:r>
              <a:rPr lang="fa-IR" sz="7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پيروز و سربلند باشيد</a:t>
            </a:r>
          </a:p>
          <a:p>
            <a:pPr algn="ctr"/>
            <a:endParaRPr lang="en-US" sz="9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Tree>
  </p:cSld>
  <p:clrMapOvr>
    <a:masterClrMapping/>
  </p:clrMapOvr>
  <p:transition spd="slow" advClick="0">
    <p:dissolve/>
  </p:transition>
  <p:timing>
    <p:tnLst>
      <p:par>
        <p:cTn id="1" dur="indefinite" restart="never" nodeType="tmRoot"/>
      </p:par>
    </p:tnLst>
  </p:timing>
</p:sld>
</file>

<file path=ppt/theme/theme1.xml><?xml version="1.0" encoding="utf-8"?>
<a:theme xmlns:a="http://schemas.openxmlformats.org/drawingml/2006/main" name="11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110</Template>
  <TotalTime>2034</TotalTime>
  <Words>2033</Words>
  <Application>Microsoft Office PowerPoint</Application>
  <PresentationFormat>On-screen Show (4:3)</PresentationFormat>
  <Paragraphs>146</Paragraphs>
  <Slides>21</Slides>
  <Notes>0</Notes>
  <HiddenSlides>1</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110</vt:lpstr>
      <vt:lpstr>هزینه یابی هدف</vt:lpstr>
      <vt:lpstr>تعریف هزینه یابی هدف</vt:lpstr>
      <vt:lpstr>تعریف هزینه یابی هدف</vt:lpstr>
      <vt:lpstr>تعریف هزینه یابی هدف</vt:lpstr>
      <vt:lpstr>اصل اول مبنا بودن قیمت بازار </vt:lpstr>
      <vt:lpstr>اصل دوم : تمرکز بر مشتری </vt:lpstr>
      <vt:lpstr>اصل سوم : تمرکز بر طراحی</vt:lpstr>
      <vt:lpstr>اصل سوم : تمرکز بر طراحی</vt:lpstr>
      <vt:lpstr>اصل چهارم : مشارکت بخش های تخصصی بنگاه اقتصادی </vt:lpstr>
      <vt:lpstr>اصل پنجم : جهت گیری درچارچوب چرخه ی عمر</vt:lpstr>
      <vt:lpstr>اصل ششم : مشارکت در زنجیره ی ارزش</vt:lpstr>
      <vt:lpstr> تفاوت هزینه یابی سنتی و هزینه یابی هدف </vt:lpstr>
      <vt:lpstr> تفاوت هزینه یابی سنتی و هزینه یابی هدف </vt:lpstr>
      <vt:lpstr> عناصر هزینه یابی هدف  </vt:lpstr>
      <vt:lpstr>عناصر هزینه یابی هدف</vt:lpstr>
      <vt:lpstr>عناصر هزینه یابی هدف</vt:lpstr>
      <vt:lpstr>عناصر هزینه یابی هدف</vt:lpstr>
      <vt:lpstr>عناصر هزینه یابی هدف</vt:lpstr>
      <vt:lpstr>مراحل اجرای هزینه یابی هدف </vt:lpstr>
      <vt:lpstr>مراحل اجرای هزینه یابی هدف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ارائه یک الگو برای استقرار و ارزیابی مدیریت ریسک  شرکت پالایش نفت آبادان بر مبنای مدل تعالی EFQM</dc:title>
  <dc:creator>pclaptop</dc:creator>
  <cp:lastModifiedBy>Windows User</cp:lastModifiedBy>
  <cp:revision>219</cp:revision>
  <dcterms:created xsi:type="dcterms:W3CDTF">2012-05-06T17:49:29Z</dcterms:created>
  <dcterms:modified xsi:type="dcterms:W3CDTF">2020-05-29T00:46:29Z</dcterms:modified>
</cp:coreProperties>
</file>