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60" r:id="rId1"/>
  </p:sldMasterIdLst>
  <p:notesMasterIdLst>
    <p:notesMasterId r:id="rId21"/>
  </p:notesMasterIdLst>
  <p:handoutMasterIdLst>
    <p:handoutMasterId r:id="rId22"/>
  </p:handoutMasterIdLst>
  <p:sldIdLst>
    <p:sldId id="274" r:id="rId2"/>
    <p:sldId id="256" r:id="rId3"/>
    <p:sldId id="257" r:id="rId4"/>
    <p:sldId id="259" r:id="rId5"/>
    <p:sldId id="258" r:id="rId6"/>
    <p:sldId id="261" r:id="rId7"/>
    <p:sldId id="260" r:id="rId8"/>
    <p:sldId id="262" r:id="rId9"/>
    <p:sldId id="272" r:id="rId10"/>
    <p:sldId id="263" r:id="rId11"/>
    <p:sldId id="264" r:id="rId12"/>
    <p:sldId id="265" r:id="rId13"/>
    <p:sldId id="266" r:id="rId14"/>
    <p:sldId id="267" r:id="rId15"/>
    <p:sldId id="268" r:id="rId16"/>
    <p:sldId id="269" r:id="rId17"/>
    <p:sldId id="270" r:id="rId18"/>
    <p:sldId id="271" r:id="rId19"/>
    <p:sldId id="273" r:id="rId20"/>
  </p:sldIdLst>
  <p:sldSz cx="12192000" cy="6858000"/>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BEA1617-5640-4B62-BEE1-D7E23472D0F1}">
          <p14:sldIdLst>
            <p14:sldId id="274"/>
            <p14:sldId id="256"/>
            <p14:sldId id="257"/>
            <p14:sldId id="259"/>
            <p14:sldId id="258"/>
            <p14:sldId id="261"/>
            <p14:sldId id="260"/>
            <p14:sldId id="262"/>
            <p14:sldId id="272"/>
            <p14:sldId id="263"/>
            <p14:sldId id="264"/>
            <p14:sldId id="265"/>
            <p14:sldId id="266"/>
            <p14:sldId id="267"/>
            <p14:sldId id="268"/>
            <p14:sldId id="269"/>
            <p14:sldId id="270"/>
            <p14:sldId id="271"/>
            <p14:sldId id="273"/>
          </p14:sldIdLst>
        </p14:section>
      </p14:sectionLst>
    </p:ext>
    <p:ext uri="{EFAFB233-063F-42B5-8137-9DF3F51BA10A}">
      <p15:sldGuideLst xmlns:p15="http://schemas.microsoft.com/office/powerpoint/2012/main" xmlns="">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2019" autoAdjust="0"/>
    <p:restoredTop sz="94660"/>
  </p:normalViewPr>
  <p:slideViewPr>
    <p:cSldViewPr snapToGrid="0" showGuides="1">
      <p:cViewPr varScale="1">
        <p:scale>
          <a:sx n="74" d="100"/>
          <a:sy n="74" d="100"/>
        </p:scale>
        <p:origin x="-456" y="-9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86200" y="0"/>
            <a:ext cx="2971800" cy="458788"/>
          </a:xfrm>
          <a:prstGeom prst="rect">
            <a:avLst/>
          </a:prstGeom>
        </p:spPr>
        <p:txBody>
          <a:bodyPr vert="horz" lIns="91440" tIns="45720" rIns="91440" bIns="45720" rtlCol="1"/>
          <a:lstStyle>
            <a:lvl1pPr algn="r">
              <a:defRPr sz="1200"/>
            </a:lvl1pPr>
          </a:lstStyle>
          <a:p>
            <a:r>
              <a:rPr lang="fa-IR" smtClean="0"/>
              <a:t>ییی</a:t>
            </a:r>
            <a:endParaRPr lang="fa-IR"/>
          </a:p>
        </p:txBody>
      </p:sp>
      <p:sp>
        <p:nvSpPr>
          <p:cNvPr id="3" name="Date Placeholder 2"/>
          <p:cNvSpPr>
            <a:spLocks noGrp="1"/>
          </p:cNvSpPr>
          <p:nvPr>
            <p:ph type="dt" sz="quarter" idx="1"/>
          </p:nvPr>
        </p:nvSpPr>
        <p:spPr>
          <a:xfrm>
            <a:off x="1588" y="0"/>
            <a:ext cx="2971800" cy="458788"/>
          </a:xfrm>
          <a:prstGeom prst="rect">
            <a:avLst/>
          </a:prstGeom>
        </p:spPr>
        <p:txBody>
          <a:bodyPr vert="horz" lIns="91440" tIns="45720" rIns="91440" bIns="45720" rtlCol="1"/>
          <a:lstStyle>
            <a:lvl1pPr algn="l">
              <a:defRPr sz="1200"/>
            </a:lvl1pPr>
          </a:lstStyle>
          <a:p>
            <a:fld id="{BC4882B6-971D-4AB6-B047-582AD7145B63}" type="datetimeFigureOut">
              <a:rPr lang="fa-IR" smtClean="0"/>
              <a:t>23/10/1441</a:t>
            </a:fld>
            <a:endParaRPr lang="fa-IR"/>
          </a:p>
        </p:txBody>
      </p:sp>
      <p:sp>
        <p:nvSpPr>
          <p:cNvPr id="4" name="Footer Placeholder 3"/>
          <p:cNvSpPr>
            <a:spLocks noGrp="1"/>
          </p:cNvSpPr>
          <p:nvPr>
            <p:ph type="ftr" sz="quarter" idx="2"/>
          </p:nvPr>
        </p:nvSpPr>
        <p:spPr>
          <a:xfrm>
            <a:off x="3886200" y="8685213"/>
            <a:ext cx="2971800" cy="458787"/>
          </a:xfrm>
          <a:prstGeom prst="rect">
            <a:avLst/>
          </a:prstGeom>
        </p:spPr>
        <p:txBody>
          <a:bodyPr vert="horz" lIns="91440" tIns="45720" rIns="91440" bIns="45720" rtlCol="1" anchor="b"/>
          <a:lstStyle>
            <a:lvl1pPr algn="r">
              <a:defRPr sz="1200"/>
            </a:lvl1pPr>
          </a:lstStyle>
          <a:p>
            <a:endParaRPr lang="fa-IR"/>
          </a:p>
        </p:txBody>
      </p:sp>
      <p:sp>
        <p:nvSpPr>
          <p:cNvPr id="5" name="Slide Number Placeholder 4"/>
          <p:cNvSpPr>
            <a:spLocks noGrp="1"/>
          </p:cNvSpPr>
          <p:nvPr>
            <p:ph type="sldNum" sz="quarter" idx="3"/>
          </p:nvPr>
        </p:nvSpPr>
        <p:spPr>
          <a:xfrm>
            <a:off x="1588" y="8685213"/>
            <a:ext cx="2971800" cy="458787"/>
          </a:xfrm>
          <a:prstGeom prst="rect">
            <a:avLst/>
          </a:prstGeom>
        </p:spPr>
        <p:txBody>
          <a:bodyPr vert="horz" lIns="91440" tIns="45720" rIns="91440" bIns="45720" rtlCol="1" anchor="b"/>
          <a:lstStyle>
            <a:lvl1pPr algn="l">
              <a:defRPr sz="1200"/>
            </a:lvl1pPr>
          </a:lstStyle>
          <a:p>
            <a:fld id="{6AA1BFFE-0FBB-4A99-BB12-4DC6AE7A3AEF}" type="slidenum">
              <a:rPr lang="fa-IR" smtClean="0"/>
              <a:t>‹#›</a:t>
            </a:fld>
            <a:endParaRPr lang="fa-IR"/>
          </a:p>
        </p:txBody>
      </p:sp>
    </p:spTree>
    <p:extLst>
      <p:ext uri="{BB962C8B-B14F-4D97-AF65-F5344CB8AC3E}">
        <p14:creationId xmlns:p14="http://schemas.microsoft.com/office/powerpoint/2010/main" val="838827958"/>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86200" y="0"/>
            <a:ext cx="2971800" cy="458788"/>
          </a:xfrm>
          <a:prstGeom prst="rect">
            <a:avLst/>
          </a:prstGeom>
        </p:spPr>
        <p:txBody>
          <a:bodyPr vert="horz" lIns="91440" tIns="45720" rIns="91440" bIns="45720" rtlCol="1"/>
          <a:lstStyle>
            <a:lvl1pPr algn="r">
              <a:defRPr sz="1200"/>
            </a:lvl1pPr>
          </a:lstStyle>
          <a:p>
            <a:r>
              <a:rPr lang="fa-IR" smtClean="0"/>
              <a:t>ییی</a:t>
            </a:r>
            <a:endParaRPr lang="fa-IR"/>
          </a:p>
        </p:txBody>
      </p:sp>
      <p:sp>
        <p:nvSpPr>
          <p:cNvPr id="3" name="Date Placeholder 2"/>
          <p:cNvSpPr>
            <a:spLocks noGrp="1"/>
          </p:cNvSpPr>
          <p:nvPr>
            <p:ph type="dt" idx="1"/>
          </p:nvPr>
        </p:nvSpPr>
        <p:spPr>
          <a:xfrm>
            <a:off x="1588" y="0"/>
            <a:ext cx="2971800" cy="458788"/>
          </a:xfrm>
          <a:prstGeom prst="rect">
            <a:avLst/>
          </a:prstGeom>
        </p:spPr>
        <p:txBody>
          <a:bodyPr vert="horz" lIns="91440" tIns="45720" rIns="91440" bIns="45720" rtlCol="1"/>
          <a:lstStyle>
            <a:lvl1pPr algn="l">
              <a:defRPr sz="1200"/>
            </a:lvl1pPr>
          </a:lstStyle>
          <a:p>
            <a:fld id="{1D7A23B8-786C-4A70-8DF9-B9FDDA5326CD}" type="datetimeFigureOut">
              <a:rPr lang="fa-IR" smtClean="0"/>
              <a:t>23/10/1441</a:t>
            </a:fld>
            <a:endParaRPr lang="fa-IR"/>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1" anchor="ctr"/>
          <a:lstStyle/>
          <a:p>
            <a:endParaRPr lang="fa-IR"/>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1"/>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6" name="Footer Placeholder 5"/>
          <p:cNvSpPr>
            <a:spLocks noGrp="1"/>
          </p:cNvSpPr>
          <p:nvPr>
            <p:ph type="ftr" sz="quarter" idx="4"/>
          </p:nvPr>
        </p:nvSpPr>
        <p:spPr>
          <a:xfrm>
            <a:off x="3886200" y="8685213"/>
            <a:ext cx="2971800" cy="458787"/>
          </a:xfrm>
          <a:prstGeom prst="rect">
            <a:avLst/>
          </a:prstGeom>
        </p:spPr>
        <p:txBody>
          <a:bodyPr vert="horz" lIns="91440" tIns="45720" rIns="91440" bIns="45720" rtlCol="1" anchor="b"/>
          <a:lstStyle>
            <a:lvl1pPr algn="r">
              <a:defRPr sz="1200"/>
            </a:lvl1pPr>
          </a:lstStyle>
          <a:p>
            <a:endParaRPr lang="fa-IR"/>
          </a:p>
        </p:txBody>
      </p:sp>
      <p:sp>
        <p:nvSpPr>
          <p:cNvPr id="7" name="Slide Number Placeholder 6"/>
          <p:cNvSpPr>
            <a:spLocks noGrp="1"/>
          </p:cNvSpPr>
          <p:nvPr>
            <p:ph type="sldNum" sz="quarter" idx="5"/>
          </p:nvPr>
        </p:nvSpPr>
        <p:spPr>
          <a:xfrm>
            <a:off x="1588" y="8685213"/>
            <a:ext cx="2971800" cy="458787"/>
          </a:xfrm>
          <a:prstGeom prst="rect">
            <a:avLst/>
          </a:prstGeom>
        </p:spPr>
        <p:txBody>
          <a:bodyPr vert="horz" lIns="91440" tIns="45720" rIns="91440" bIns="45720" rtlCol="1" anchor="b"/>
          <a:lstStyle>
            <a:lvl1pPr algn="l">
              <a:defRPr sz="1200"/>
            </a:lvl1pPr>
          </a:lstStyle>
          <a:p>
            <a:fld id="{A81A58DD-D111-438E-9C8B-D0A79102280E}" type="slidenum">
              <a:rPr lang="fa-IR" smtClean="0"/>
              <a:t>‹#›</a:t>
            </a:fld>
            <a:endParaRPr lang="fa-IR"/>
          </a:p>
        </p:txBody>
      </p:sp>
    </p:spTree>
    <p:extLst>
      <p:ext uri="{BB962C8B-B14F-4D97-AF65-F5344CB8AC3E}">
        <p14:creationId xmlns:p14="http://schemas.microsoft.com/office/powerpoint/2010/main" val="1466431751"/>
      </p:ext>
    </p:extLst>
  </p:cSld>
  <p:clrMap bg1="lt1" tx1="dk1" bg2="lt2" tx2="dk2" accent1="accent1" accent2="accent2" accent3="accent3" accent4="accent4" accent5="accent5" accent6="accent6" hlink="hlink" folHlink="folHlink"/>
  <p:hf hdr="0" ftr="0" dt="0"/>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a-IR"/>
          </a:p>
        </p:txBody>
      </p:sp>
      <p:sp>
        <p:nvSpPr>
          <p:cNvPr id="4" name="Slide Number Placeholder 3"/>
          <p:cNvSpPr>
            <a:spLocks noGrp="1"/>
          </p:cNvSpPr>
          <p:nvPr>
            <p:ph type="sldNum" sz="quarter" idx="10"/>
          </p:nvPr>
        </p:nvSpPr>
        <p:spPr/>
        <p:txBody>
          <a:bodyPr/>
          <a:lstStyle/>
          <a:p>
            <a:fld id="{A81A58DD-D111-438E-9C8B-D0A79102280E}" type="slidenum">
              <a:rPr lang="fa-IR" smtClean="0"/>
              <a:t>3</a:t>
            </a:fld>
            <a:endParaRPr lang="fa-IR"/>
          </a:p>
        </p:txBody>
      </p:sp>
    </p:spTree>
    <p:extLst>
      <p:ext uri="{BB962C8B-B14F-4D97-AF65-F5344CB8AC3E}">
        <p14:creationId xmlns:p14="http://schemas.microsoft.com/office/powerpoint/2010/main" val="214682944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a-IR"/>
          </a:p>
        </p:txBody>
      </p:sp>
      <p:sp>
        <p:nvSpPr>
          <p:cNvPr id="4" name="Slide Number Placeholder 3"/>
          <p:cNvSpPr>
            <a:spLocks noGrp="1"/>
          </p:cNvSpPr>
          <p:nvPr>
            <p:ph type="sldNum" sz="quarter" idx="10"/>
          </p:nvPr>
        </p:nvSpPr>
        <p:spPr/>
        <p:txBody>
          <a:bodyPr/>
          <a:lstStyle/>
          <a:p>
            <a:fld id="{A81A58DD-D111-438E-9C8B-D0A79102280E}" type="slidenum">
              <a:rPr lang="fa-IR" smtClean="0"/>
              <a:t>11</a:t>
            </a:fld>
            <a:endParaRPr lang="fa-IR"/>
          </a:p>
        </p:txBody>
      </p:sp>
    </p:spTree>
    <p:extLst>
      <p:ext uri="{BB962C8B-B14F-4D97-AF65-F5344CB8AC3E}">
        <p14:creationId xmlns:p14="http://schemas.microsoft.com/office/powerpoint/2010/main" val="22267644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1" name="Freeform 6"/>
          <p:cNvSpPr/>
          <p:nvPr/>
        </p:nvSpPr>
        <p:spPr bwMode="auto">
          <a:xfrm>
            <a:off x="0" y="-3175"/>
            <a:ext cx="12192000" cy="5203825"/>
          </a:xfrm>
          <a:custGeom>
            <a:avLst/>
            <a:gdLst/>
            <a:ahLst/>
            <a:cxnLst/>
            <a:rect l="0" t="0" r="r" b="b"/>
            <a:pathLst>
              <a:path w="5760" h="3278">
                <a:moveTo>
                  <a:pt x="5760" y="0"/>
                </a:moveTo>
                <a:lnTo>
                  <a:pt x="0" y="0"/>
                </a:lnTo>
                <a:lnTo>
                  <a:pt x="0" y="3090"/>
                </a:lnTo>
                <a:lnTo>
                  <a:pt x="943" y="3090"/>
                </a:lnTo>
                <a:lnTo>
                  <a:pt x="1123" y="3270"/>
                </a:lnTo>
                <a:lnTo>
                  <a:pt x="1123" y="3270"/>
                </a:lnTo>
                <a:lnTo>
                  <a:pt x="1127" y="3272"/>
                </a:lnTo>
                <a:lnTo>
                  <a:pt x="1133" y="3275"/>
                </a:lnTo>
                <a:lnTo>
                  <a:pt x="1139" y="3278"/>
                </a:lnTo>
                <a:lnTo>
                  <a:pt x="1144" y="3278"/>
                </a:lnTo>
                <a:lnTo>
                  <a:pt x="1150" y="3278"/>
                </a:lnTo>
                <a:lnTo>
                  <a:pt x="1155" y="3275"/>
                </a:lnTo>
                <a:lnTo>
                  <a:pt x="1161" y="3272"/>
                </a:lnTo>
                <a:lnTo>
                  <a:pt x="1165" y="3270"/>
                </a:lnTo>
                <a:lnTo>
                  <a:pt x="1345" y="3090"/>
                </a:lnTo>
                <a:lnTo>
                  <a:pt x="5760" y="3090"/>
                </a:lnTo>
                <a:lnTo>
                  <a:pt x="5760" y="0"/>
                </a:lnTo>
                <a:close/>
              </a:path>
            </a:pathLst>
          </a:custGeom>
          <a:ln/>
          <a:effectLst/>
          <a:extLst>
            <a:ext uri="{91240B29-F687-4F45-9708-019B960494DF}">
              <a14:hiddenLine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810001" y="1449147"/>
            <a:ext cx="10572000" cy="2971051"/>
          </a:xfrm>
        </p:spPr>
        <p:txBody>
          <a:bodyPr/>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810001" y="5280847"/>
            <a:ext cx="10572000" cy="434974"/>
          </a:xfrm>
        </p:spPr>
        <p:txBody>
          <a:bodyPr anchor="t"/>
          <a:lstStyle>
            <a:lvl1pPr marL="0" indent="0" algn="l">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12ECED7C-0F09-454B-A364-C0813DB2A057}" type="datetimeFigureOut">
              <a:rPr lang="fa-IR" smtClean="0"/>
              <a:t>23/10/1441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979A1FEC-E985-4F85-B327-79163D140E22}" type="slidenum">
              <a:rPr lang="fa-IR" smtClean="0"/>
              <a:t>‹#›</a:t>
            </a:fld>
            <a:endParaRPr lang="fa-IR"/>
          </a:p>
        </p:txBody>
      </p:sp>
    </p:spTree>
    <p:extLst>
      <p:ext uri="{BB962C8B-B14F-4D97-AF65-F5344CB8AC3E}">
        <p14:creationId xmlns:p14="http://schemas.microsoft.com/office/powerpoint/2010/main" val="41867205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11"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10000" y="447188"/>
            <a:ext cx="10571998" cy="970450"/>
          </a:xfrm>
        </p:spPr>
        <p:txBody>
          <a:bodyPr/>
          <a:lstStyle/>
          <a:p>
            <a:r>
              <a:rPr lang="en-US" smtClean="0"/>
              <a:t>Click to edit Master title style</a:t>
            </a:r>
            <a:endParaRPr lang="en-US" dirty="0"/>
          </a:p>
        </p:txBody>
      </p:sp>
      <p:sp>
        <p:nvSpPr>
          <p:cNvPr id="3" name="Content Placeholder 2"/>
          <p:cNvSpPr>
            <a:spLocks noGrp="1"/>
          </p:cNvSpPr>
          <p:nvPr>
            <p:ph idx="1"/>
          </p:nvPr>
        </p:nvSpPr>
        <p:spPr>
          <a:xfrm>
            <a:off x="818712" y="2222287"/>
            <a:ext cx="10554574" cy="3636511"/>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2ECED7C-0F09-454B-A364-C0813DB2A057}" type="datetimeFigureOut">
              <a:rPr lang="fa-IR" smtClean="0"/>
              <a:t>23/10/1441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979A1FEC-E985-4F85-B327-79163D140E22}" type="slidenum">
              <a:rPr lang="fa-IR" smtClean="0"/>
              <a:t>‹#›</a:t>
            </a:fld>
            <a:endParaRPr lang="fa-IR"/>
          </a:p>
        </p:txBody>
      </p:sp>
    </p:spTree>
    <p:extLst>
      <p:ext uri="{BB962C8B-B14F-4D97-AF65-F5344CB8AC3E}">
        <p14:creationId xmlns:p14="http://schemas.microsoft.com/office/powerpoint/2010/main" val="26456369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10" name="Freeform 7"/>
          <p:cNvSpPr/>
          <p:nvPr/>
        </p:nvSpPr>
        <p:spPr bwMode="auto">
          <a:xfrm>
            <a:off x="0" y="1"/>
            <a:ext cx="12192000" cy="5203825"/>
          </a:xfrm>
          <a:custGeom>
            <a:avLst/>
            <a:gdLst/>
            <a:ahLst/>
            <a:cxnLst/>
            <a:rect l="0" t="0" r="r" b="b"/>
            <a:pathLst>
              <a:path w="5760" h="3278">
                <a:moveTo>
                  <a:pt x="0" y="0"/>
                </a:moveTo>
                <a:lnTo>
                  <a:pt x="5760" y="0"/>
                </a:lnTo>
                <a:lnTo>
                  <a:pt x="5760" y="3090"/>
                </a:lnTo>
                <a:lnTo>
                  <a:pt x="4817" y="3090"/>
                </a:lnTo>
                <a:lnTo>
                  <a:pt x="4637" y="3270"/>
                </a:lnTo>
                <a:lnTo>
                  <a:pt x="4637" y="3270"/>
                </a:lnTo>
                <a:lnTo>
                  <a:pt x="4633" y="3272"/>
                </a:lnTo>
                <a:lnTo>
                  <a:pt x="4627" y="3275"/>
                </a:lnTo>
                <a:lnTo>
                  <a:pt x="4621" y="3278"/>
                </a:lnTo>
                <a:lnTo>
                  <a:pt x="4616" y="3278"/>
                </a:lnTo>
                <a:lnTo>
                  <a:pt x="4610" y="3278"/>
                </a:lnTo>
                <a:lnTo>
                  <a:pt x="4605" y="3275"/>
                </a:lnTo>
                <a:lnTo>
                  <a:pt x="4599" y="3272"/>
                </a:lnTo>
                <a:lnTo>
                  <a:pt x="4595" y="3270"/>
                </a:lnTo>
                <a:lnTo>
                  <a:pt x="4415" y="3090"/>
                </a:lnTo>
                <a:lnTo>
                  <a:pt x="0" y="3090"/>
                </a:lnTo>
                <a:lnTo>
                  <a:pt x="0" y="0"/>
                </a:lnTo>
                <a:lnTo>
                  <a:pt x="0" y="0"/>
                </a:lnTo>
                <a:close/>
              </a:path>
            </a:pathLst>
          </a:custGeom>
          <a:ln>
            <a:headEnd/>
            <a:tailEnd/>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10000" y="2951396"/>
            <a:ext cx="10561418" cy="1468800"/>
          </a:xfrm>
        </p:spPr>
        <p:txBody>
          <a:bodyPr anchor="b"/>
          <a:lstStyle>
            <a:lvl1pPr algn="r">
              <a:defRPr sz="4800" b="1" cap="none"/>
            </a:lvl1pPr>
          </a:lstStyle>
          <a:p>
            <a:r>
              <a:rPr lang="en-US" smtClean="0"/>
              <a:t>Click to edit Master title style</a:t>
            </a:r>
            <a:endParaRPr lang="en-US" dirty="0"/>
          </a:p>
        </p:txBody>
      </p:sp>
      <p:sp>
        <p:nvSpPr>
          <p:cNvPr id="3" name="Text Placeholder 2"/>
          <p:cNvSpPr>
            <a:spLocks noGrp="1"/>
          </p:cNvSpPr>
          <p:nvPr>
            <p:ph type="body" idx="1"/>
          </p:nvPr>
        </p:nvSpPr>
        <p:spPr>
          <a:xfrm>
            <a:off x="810000" y="5281201"/>
            <a:ext cx="10561418" cy="433955"/>
          </a:xfrm>
        </p:spPr>
        <p:txBody>
          <a:bodyPr anchor="t">
            <a:no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2ECED7C-0F09-454B-A364-C0813DB2A057}" type="datetimeFigureOut">
              <a:rPr lang="fa-IR" smtClean="0"/>
              <a:t>23/10/1441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979A1FEC-E985-4F85-B327-79163D140E22}" type="slidenum">
              <a:rPr lang="fa-IR" smtClean="0"/>
              <a:t>‹#›</a:t>
            </a:fld>
            <a:endParaRPr lang="fa-IR"/>
          </a:p>
        </p:txBody>
      </p:sp>
    </p:spTree>
    <p:extLst>
      <p:ext uri="{BB962C8B-B14F-4D97-AF65-F5344CB8AC3E}">
        <p14:creationId xmlns:p14="http://schemas.microsoft.com/office/powerpoint/2010/main" val="23807787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18712" y="2222287"/>
            <a:ext cx="5185873" cy="3638763"/>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87415" y="2222287"/>
            <a:ext cx="5194583" cy="3638764"/>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12ECED7C-0F09-454B-A364-C0813DB2A057}" type="datetimeFigureOut">
              <a:rPr lang="fa-IR" smtClean="0"/>
              <a:t>23/10/1441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979A1FEC-E985-4F85-B327-79163D140E22}" type="slidenum">
              <a:rPr lang="fa-IR" smtClean="0"/>
              <a:t>‹#›</a:t>
            </a:fld>
            <a:endParaRPr lang="fa-IR"/>
          </a:p>
        </p:txBody>
      </p:sp>
    </p:spTree>
    <p:extLst>
      <p:ext uri="{BB962C8B-B14F-4D97-AF65-F5344CB8AC3E}">
        <p14:creationId xmlns:p14="http://schemas.microsoft.com/office/powerpoint/2010/main" val="7529121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814728" y="2174875"/>
            <a:ext cx="5189857" cy="576262"/>
          </a:xfrm>
        </p:spPr>
        <p:txBody>
          <a:bodyPr anchor="b">
            <a:noAutofit/>
          </a:bodyPr>
          <a:lstStyle>
            <a:lvl1pPr marL="0" indent="0" algn="ctr">
              <a:buNone/>
              <a:defRPr sz="20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14729" y="2751138"/>
            <a:ext cx="5189856" cy="3109913"/>
          </a:xfrm>
        </p:spPr>
        <p:txBody>
          <a:bodyPr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87415" y="2174875"/>
            <a:ext cx="5194583" cy="576262"/>
          </a:xfrm>
        </p:spPr>
        <p:txBody>
          <a:bodyPr anchor="b">
            <a:noAutofit/>
          </a:bodyPr>
          <a:lstStyle>
            <a:lvl1pPr marL="0" indent="0" algn="ctr">
              <a:buNone/>
              <a:defRPr sz="20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87415" y="2751138"/>
            <a:ext cx="5194583" cy="3109913"/>
          </a:xfrm>
        </p:spPr>
        <p:txBody>
          <a:bodyPr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12ECED7C-0F09-454B-A364-C0813DB2A057}" type="datetimeFigureOut">
              <a:rPr lang="fa-IR" smtClean="0"/>
              <a:t>23/10/1441</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979A1FEC-E985-4F85-B327-79163D140E22}" type="slidenum">
              <a:rPr lang="fa-IR" smtClean="0"/>
              <a:t>‹#›</a:t>
            </a:fld>
            <a:endParaRPr lang="fa-IR"/>
          </a:p>
        </p:txBody>
      </p:sp>
    </p:spTree>
    <p:extLst>
      <p:ext uri="{BB962C8B-B14F-4D97-AF65-F5344CB8AC3E}">
        <p14:creationId xmlns:p14="http://schemas.microsoft.com/office/powerpoint/2010/main" val="33275141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12ECED7C-0F09-454B-A364-C0813DB2A057}" type="datetimeFigureOut">
              <a:rPr lang="fa-IR" smtClean="0"/>
              <a:t>23/10/1441</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979A1FEC-E985-4F85-B327-79163D140E22}" type="slidenum">
              <a:rPr lang="fa-IR" smtClean="0"/>
              <a:t>‹#›</a:t>
            </a:fld>
            <a:endParaRPr lang="fa-IR"/>
          </a:p>
        </p:txBody>
      </p:sp>
    </p:spTree>
    <p:extLst>
      <p:ext uri="{BB962C8B-B14F-4D97-AF65-F5344CB8AC3E}">
        <p14:creationId xmlns:p14="http://schemas.microsoft.com/office/powerpoint/2010/main" val="8203730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2ECED7C-0F09-454B-A364-C0813DB2A057}" type="datetimeFigureOut">
              <a:rPr lang="fa-IR" smtClean="0"/>
              <a:t>23/10/1441</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979A1FEC-E985-4F85-B327-79163D140E22}" type="slidenum">
              <a:rPr lang="fa-IR" smtClean="0"/>
              <a:t>‹#›</a:t>
            </a:fld>
            <a:endParaRPr lang="fa-IR"/>
          </a:p>
        </p:txBody>
      </p:sp>
    </p:spTree>
    <p:extLst>
      <p:ext uri="{BB962C8B-B14F-4D97-AF65-F5344CB8AC3E}">
        <p14:creationId xmlns:p14="http://schemas.microsoft.com/office/powerpoint/2010/main" val="20776695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12" name="Freeform 6"/>
          <p:cNvSpPr>
            <a:spLocks noChangeAspect="1"/>
          </p:cNvSpPr>
          <p:nvPr/>
        </p:nvSpPr>
        <p:spPr bwMode="auto">
          <a:xfrm>
            <a:off x="1073151" y="446087"/>
            <a:ext cx="3547533" cy="1814651"/>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extLst>
            <a:ext uri="{91240B29-F687-4F45-9708-019B960494DF}">
              <a14:hiddenLine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1073151" y="446088"/>
            <a:ext cx="3547533" cy="1618396"/>
          </a:xfrm>
        </p:spPr>
        <p:txBody>
          <a:bodyPr anchor="b"/>
          <a:lstStyle>
            <a:lvl1pPr algn="l">
              <a:defRPr sz="2000" b="1"/>
            </a:lvl1pPr>
          </a:lstStyle>
          <a:p>
            <a:r>
              <a:rPr lang="en-US" smtClean="0"/>
              <a:t>Click to edit Master title style</a:t>
            </a:r>
            <a:endParaRPr lang="en-US" dirty="0"/>
          </a:p>
        </p:txBody>
      </p:sp>
      <p:sp>
        <p:nvSpPr>
          <p:cNvPr id="3" name="Content Placeholder 2"/>
          <p:cNvSpPr>
            <a:spLocks noGrp="1"/>
          </p:cNvSpPr>
          <p:nvPr>
            <p:ph idx="1"/>
          </p:nvPr>
        </p:nvSpPr>
        <p:spPr>
          <a:xfrm>
            <a:off x="4855633" y="446088"/>
            <a:ext cx="6252633" cy="5414963"/>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073151" y="2260738"/>
            <a:ext cx="3547533" cy="360031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2ECED7C-0F09-454B-A364-C0813DB2A057}" type="datetimeFigureOut">
              <a:rPr lang="fa-IR" smtClean="0"/>
              <a:t>23/10/1441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979A1FEC-E985-4F85-B327-79163D140E22}" type="slidenum">
              <a:rPr lang="fa-IR" smtClean="0"/>
              <a:t>‹#›</a:t>
            </a:fld>
            <a:endParaRPr lang="fa-IR"/>
          </a:p>
        </p:txBody>
      </p:sp>
    </p:spTree>
    <p:extLst>
      <p:ext uri="{BB962C8B-B14F-4D97-AF65-F5344CB8AC3E}">
        <p14:creationId xmlns:p14="http://schemas.microsoft.com/office/powerpoint/2010/main" val="41730002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4728" y="727522"/>
            <a:ext cx="4852988" cy="1617163"/>
          </a:xfrm>
        </p:spPr>
        <p:txBody>
          <a:bodyPr anchor="b">
            <a:normAutofit/>
          </a:bodyPr>
          <a:lstStyle>
            <a:lvl1pPr algn="l">
              <a:defRPr sz="2400" b="0"/>
            </a:lvl1pPr>
          </a:lstStyle>
          <a:p>
            <a:r>
              <a:rPr lang="en-US" smtClean="0"/>
              <a:t>Click to edit Master title style</a:t>
            </a:r>
            <a:endParaRPr lang="en-US" dirty="0"/>
          </a:p>
        </p:txBody>
      </p:sp>
      <p:sp>
        <p:nvSpPr>
          <p:cNvPr id="9" name="Picture Placeholder 11"/>
          <p:cNvSpPr>
            <a:spLocks noGrp="1" noChangeAspect="1"/>
          </p:cNvSpPr>
          <p:nvPr>
            <p:ph type="pic" sz="quarter" idx="13"/>
          </p:nvPr>
        </p:nvSpPr>
        <p:spPr bwMode="auto">
          <a:xfrm>
            <a:off x="6098117" y="0"/>
            <a:ext cx="6093883" cy="6858000"/>
          </a:xfrm>
          <a:custGeom>
            <a:avLst/>
            <a:gdLst/>
            <a:ahLst/>
            <a:cxnLst/>
            <a:rect l="0" t="0" r="r" b="b"/>
            <a:pathLst>
              <a:path w="2879" h="4320">
                <a:moveTo>
                  <a:pt x="183" y="0"/>
                </a:moveTo>
                <a:lnTo>
                  <a:pt x="183" y="1197"/>
                </a:lnTo>
                <a:lnTo>
                  <a:pt x="8" y="1372"/>
                </a:lnTo>
                <a:lnTo>
                  <a:pt x="8" y="1372"/>
                </a:lnTo>
                <a:lnTo>
                  <a:pt x="6" y="1376"/>
                </a:lnTo>
                <a:lnTo>
                  <a:pt x="3" y="1382"/>
                </a:lnTo>
                <a:lnTo>
                  <a:pt x="0" y="1387"/>
                </a:lnTo>
                <a:lnTo>
                  <a:pt x="0" y="1393"/>
                </a:lnTo>
                <a:lnTo>
                  <a:pt x="0" y="1399"/>
                </a:lnTo>
                <a:lnTo>
                  <a:pt x="3" y="1404"/>
                </a:lnTo>
                <a:lnTo>
                  <a:pt x="6" y="1410"/>
                </a:lnTo>
                <a:lnTo>
                  <a:pt x="8" y="1414"/>
                </a:lnTo>
                <a:lnTo>
                  <a:pt x="183" y="1589"/>
                </a:lnTo>
                <a:lnTo>
                  <a:pt x="183" y="4320"/>
                </a:lnTo>
                <a:lnTo>
                  <a:pt x="2879" y="4320"/>
                </a:lnTo>
                <a:lnTo>
                  <a:pt x="2879" y="0"/>
                </a:lnTo>
                <a:lnTo>
                  <a:pt x="183" y="0"/>
                </a:lnTo>
                <a:close/>
              </a:path>
            </a:pathLst>
          </a:custGeom>
          <a:noFill/>
          <a:ln w="9525">
            <a:solidFill>
              <a:schemeClr val="tx2"/>
            </a:solidFill>
            <a:round/>
            <a:headEnd/>
            <a:tailEnd/>
          </a:ln>
          <a:effectLst/>
        </p:spPr>
        <p:txBody>
          <a:bodyPr wrap="square" numCol="1" anchor="t" anchorCtr="0" compatLnSpc="1">
            <a:prstTxWarp prst="textNoShape">
              <a:avLst/>
            </a:prstTxWarp>
            <a:normAutofit/>
          </a:bodyPr>
          <a:lstStyle>
            <a:lvl1pPr algn="ctr">
              <a:buFontTx/>
              <a:buNone/>
              <a:defRPr sz="1400"/>
            </a:lvl1pPr>
          </a:lstStyle>
          <a:p>
            <a:r>
              <a:rPr lang="en-US" smtClean="0"/>
              <a:t>Click icon to add picture</a:t>
            </a:r>
            <a:endParaRPr lang="en-US" dirty="0"/>
          </a:p>
        </p:txBody>
      </p:sp>
      <p:sp>
        <p:nvSpPr>
          <p:cNvPr id="4" name="Text Placeholder 3"/>
          <p:cNvSpPr>
            <a:spLocks noGrp="1"/>
          </p:cNvSpPr>
          <p:nvPr>
            <p:ph type="body" sz="half" idx="2"/>
          </p:nvPr>
        </p:nvSpPr>
        <p:spPr>
          <a:xfrm>
            <a:off x="814728" y="2344684"/>
            <a:ext cx="4852988" cy="3516365"/>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3885810" y="6041362"/>
            <a:ext cx="976879" cy="365125"/>
          </a:xfrm>
        </p:spPr>
        <p:txBody>
          <a:bodyPr/>
          <a:lstStyle/>
          <a:p>
            <a:fld id="{12ECED7C-0F09-454B-A364-C0813DB2A057}" type="datetimeFigureOut">
              <a:rPr lang="fa-IR" smtClean="0"/>
              <a:t>23/10/1441</a:t>
            </a:fld>
            <a:endParaRPr lang="fa-IR"/>
          </a:p>
        </p:txBody>
      </p:sp>
      <p:sp>
        <p:nvSpPr>
          <p:cNvPr id="6" name="Footer Placeholder 5"/>
          <p:cNvSpPr>
            <a:spLocks noGrp="1"/>
          </p:cNvSpPr>
          <p:nvPr>
            <p:ph type="ftr" sz="quarter" idx="11"/>
          </p:nvPr>
        </p:nvSpPr>
        <p:spPr>
          <a:xfrm>
            <a:off x="590396" y="6041362"/>
            <a:ext cx="3295413" cy="365125"/>
          </a:xfrm>
        </p:spPr>
        <p:txBody>
          <a:bodyPr/>
          <a:lstStyle/>
          <a:p>
            <a:endParaRPr lang="fa-IR"/>
          </a:p>
        </p:txBody>
      </p:sp>
      <p:sp>
        <p:nvSpPr>
          <p:cNvPr id="7" name="Slide Number Placeholder 6"/>
          <p:cNvSpPr>
            <a:spLocks noGrp="1"/>
          </p:cNvSpPr>
          <p:nvPr>
            <p:ph type="sldNum" sz="quarter" idx="12"/>
          </p:nvPr>
        </p:nvSpPr>
        <p:spPr>
          <a:xfrm>
            <a:off x="4862689" y="5915888"/>
            <a:ext cx="1062155" cy="490599"/>
          </a:xfrm>
        </p:spPr>
        <p:txBody>
          <a:bodyPr/>
          <a:lstStyle/>
          <a:p>
            <a:fld id="{979A1FEC-E985-4F85-B327-79163D140E22}" type="slidenum">
              <a:rPr lang="fa-IR" smtClean="0"/>
              <a:t>‹#›</a:t>
            </a:fld>
            <a:endParaRPr lang="fa-IR"/>
          </a:p>
        </p:txBody>
      </p:sp>
    </p:spTree>
    <p:extLst>
      <p:ext uri="{BB962C8B-B14F-4D97-AF65-F5344CB8AC3E}">
        <p14:creationId xmlns:p14="http://schemas.microsoft.com/office/powerpoint/2010/main" val="34558888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0000" y="4800600"/>
            <a:ext cx="10561418" cy="566738"/>
          </a:xfrm>
        </p:spPr>
        <p:txBody>
          <a:bodyPr anchor="b">
            <a:normAutofit/>
          </a:bodyPr>
          <a:lstStyle>
            <a:lvl1pPr algn="l">
              <a:defRPr sz="2400" b="0"/>
            </a:lvl1pPr>
          </a:lstStyle>
          <a:p>
            <a:r>
              <a:rPr lang="en-US" smtClean="0"/>
              <a:t>Click to edit Master title style</a:t>
            </a:r>
            <a:endParaRPr lang="en-US" dirty="0"/>
          </a:p>
        </p:txBody>
      </p:sp>
      <p:sp>
        <p:nvSpPr>
          <p:cNvPr id="15" name="Picture Placeholder 14"/>
          <p:cNvSpPr>
            <a:spLocks noGrp="1" noChangeAspect="1"/>
          </p:cNvSpPr>
          <p:nvPr>
            <p:ph type="pic" sz="quarter" idx="13"/>
          </p:nvPr>
        </p:nvSpPr>
        <p:spPr bwMode="auto">
          <a:xfrm>
            <a:off x="0" y="0"/>
            <a:ext cx="12192000" cy="4800600"/>
          </a:xfrm>
          <a:custGeom>
            <a:avLst/>
            <a:gdLst/>
            <a:ahLst/>
            <a:cxnLst/>
            <a:rect l="0" t="0" r="r" b="b"/>
            <a:pathLst>
              <a:path w="5760" h="3289">
                <a:moveTo>
                  <a:pt x="5760" y="0"/>
                </a:moveTo>
                <a:lnTo>
                  <a:pt x="0" y="0"/>
                </a:lnTo>
                <a:lnTo>
                  <a:pt x="0" y="3100"/>
                </a:lnTo>
                <a:lnTo>
                  <a:pt x="943" y="3100"/>
                </a:lnTo>
                <a:lnTo>
                  <a:pt x="1123" y="3281"/>
                </a:lnTo>
                <a:lnTo>
                  <a:pt x="1123" y="3281"/>
                </a:lnTo>
                <a:lnTo>
                  <a:pt x="1127" y="3283"/>
                </a:lnTo>
                <a:lnTo>
                  <a:pt x="1133" y="3286"/>
                </a:lnTo>
                <a:lnTo>
                  <a:pt x="1139" y="3289"/>
                </a:lnTo>
                <a:lnTo>
                  <a:pt x="1144" y="3289"/>
                </a:lnTo>
                <a:lnTo>
                  <a:pt x="1150" y="3289"/>
                </a:lnTo>
                <a:lnTo>
                  <a:pt x="1155" y="3286"/>
                </a:lnTo>
                <a:lnTo>
                  <a:pt x="1161" y="3283"/>
                </a:lnTo>
                <a:lnTo>
                  <a:pt x="1165" y="3281"/>
                </a:lnTo>
                <a:lnTo>
                  <a:pt x="1345" y="3100"/>
                </a:lnTo>
                <a:lnTo>
                  <a:pt x="5760" y="3100"/>
                </a:lnTo>
                <a:lnTo>
                  <a:pt x="5760" y="0"/>
                </a:lnTo>
                <a:close/>
              </a:path>
            </a:pathLst>
          </a:custGeom>
          <a:noFill/>
          <a:ln>
            <a:solidFill>
              <a:schemeClr val="tx2"/>
            </a:solidFill>
          </a:ln>
        </p:spPr>
        <p:style>
          <a:lnRef idx="1">
            <a:schemeClr val="accent1"/>
          </a:lnRef>
          <a:fillRef idx="3">
            <a:schemeClr val="accent1"/>
          </a:fillRef>
          <a:effectRef idx="2">
            <a:schemeClr val="accent1"/>
          </a:effectRef>
          <a:fontRef idx="minor">
            <a:schemeClr val="lt1"/>
          </a:fontRef>
        </p:style>
        <p:txBody>
          <a:bodyPr wrap="square" numCol="1" anchor="t" anchorCtr="0" compatLnSpc="1">
            <a:prstTxWarp prst="textNoShape">
              <a:avLst/>
            </a:prstTxWarp>
            <a:normAutofit/>
          </a:bodyPr>
          <a:lstStyle>
            <a:lvl1pPr marL="0" indent="0" algn="ctr">
              <a:buFontTx/>
              <a:buNone/>
              <a:defRPr sz="1600"/>
            </a:lvl1pPr>
          </a:lstStyle>
          <a:p>
            <a:r>
              <a:rPr lang="en-US" smtClean="0"/>
              <a:t>Click icon to add picture</a:t>
            </a:r>
            <a:endParaRPr lang="en-US" dirty="0"/>
          </a:p>
        </p:txBody>
      </p:sp>
      <p:sp>
        <p:nvSpPr>
          <p:cNvPr id="4" name="Text Placeholder 3"/>
          <p:cNvSpPr>
            <a:spLocks noGrp="1"/>
          </p:cNvSpPr>
          <p:nvPr>
            <p:ph type="body" sz="half" idx="2"/>
          </p:nvPr>
        </p:nvSpPr>
        <p:spPr>
          <a:xfrm>
            <a:off x="810000" y="5367338"/>
            <a:ext cx="10561418"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2ECED7C-0F09-454B-A364-C0813DB2A057}" type="datetimeFigureOut">
              <a:rPr lang="fa-IR" smtClean="0"/>
              <a:t>23/10/1441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979A1FEC-E985-4F85-B327-79163D140E22}" type="slidenum">
              <a:rPr lang="fa-IR" smtClean="0"/>
              <a:t>‹#›</a:t>
            </a:fld>
            <a:endParaRPr lang="fa-IR"/>
          </a:p>
        </p:txBody>
      </p:sp>
    </p:spTree>
    <p:extLst>
      <p:ext uri="{BB962C8B-B14F-4D97-AF65-F5344CB8AC3E}">
        <p14:creationId xmlns:p14="http://schemas.microsoft.com/office/powerpoint/2010/main" val="26885830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8" name="Freeform 6"/>
          <p:cNvSpPr>
            <a:spLocks noChangeAspect="1"/>
          </p:cNvSpPr>
          <p:nvPr/>
        </p:nvSpPr>
        <p:spPr bwMode="auto">
          <a:xfrm>
            <a:off x="631697" y="1081456"/>
            <a:ext cx="6332416" cy="3239188"/>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solidFill>
              <a:schemeClr val="accent1"/>
            </a:solid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50985" y="1238502"/>
            <a:ext cx="5893840" cy="2645912"/>
          </a:xfrm>
        </p:spPr>
        <p:txBody>
          <a:bodyPr anchor="b"/>
          <a:lstStyle>
            <a:lvl1pPr algn="l">
              <a:defRPr sz="4200" b="1" cap="none"/>
            </a:lvl1pPr>
          </a:lstStyle>
          <a:p>
            <a:r>
              <a:rPr lang="en-US" smtClean="0"/>
              <a:t>Click to edit Master title style</a:t>
            </a:r>
            <a:endParaRPr lang="en-US" dirty="0"/>
          </a:p>
        </p:txBody>
      </p:sp>
      <p:sp>
        <p:nvSpPr>
          <p:cNvPr id="3" name="Text Placeholder 2"/>
          <p:cNvSpPr>
            <a:spLocks noGrp="1"/>
          </p:cNvSpPr>
          <p:nvPr>
            <p:ph type="body" idx="1"/>
          </p:nvPr>
        </p:nvSpPr>
        <p:spPr>
          <a:xfrm>
            <a:off x="853190" y="4443680"/>
            <a:ext cx="5891636" cy="713241"/>
          </a:xfrm>
        </p:spPr>
        <p:txBody>
          <a:bodyPr anchor="t">
            <a:no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9" name="Text Placeholder 5"/>
          <p:cNvSpPr>
            <a:spLocks noGrp="1"/>
          </p:cNvSpPr>
          <p:nvPr>
            <p:ph type="body" sz="quarter" idx="16"/>
          </p:nvPr>
        </p:nvSpPr>
        <p:spPr>
          <a:xfrm>
            <a:off x="7574642" y="1081456"/>
            <a:ext cx="3810001" cy="4075465"/>
          </a:xfrm>
        </p:spPr>
        <p:txBody>
          <a:bodyPr anchor="t"/>
          <a:lstStyle>
            <a:lvl1pPr marL="0" indent="0">
              <a:buFontTx/>
              <a:buNone/>
              <a:defRPr/>
            </a:lvl1pPr>
          </a:lstStyle>
          <a:p>
            <a:pPr lvl="0"/>
            <a:r>
              <a:rPr lang="en-US" smtClean="0"/>
              <a:t>Click to edit Master text styles</a:t>
            </a:r>
          </a:p>
        </p:txBody>
      </p:sp>
      <p:sp>
        <p:nvSpPr>
          <p:cNvPr id="4" name="Date Placeholder 3"/>
          <p:cNvSpPr>
            <a:spLocks noGrp="1"/>
          </p:cNvSpPr>
          <p:nvPr>
            <p:ph type="dt" sz="half" idx="10"/>
          </p:nvPr>
        </p:nvSpPr>
        <p:spPr/>
        <p:txBody>
          <a:bodyPr/>
          <a:lstStyle/>
          <a:p>
            <a:fld id="{12ECED7C-0F09-454B-A364-C0813DB2A057}" type="datetimeFigureOut">
              <a:rPr lang="fa-IR" smtClean="0"/>
              <a:t>23/10/1441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979A1FEC-E985-4F85-B327-79163D140E22}" type="slidenum">
              <a:rPr lang="fa-IR" smtClean="0"/>
              <a:t>‹#›</a:t>
            </a:fld>
            <a:endParaRPr lang="fa-IR"/>
          </a:p>
        </p:txBody>
      </p:sp>
    </p:spTree>
    <p:extLst>
      <p:ext uri="{BB962C8B-B14F-4D97-AF65-F5344CB8AC3E}">
        <p14:creationId xmlns:p14="http://schemas.microsoft.com/office/powerpoint/2010/main" val="157415483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9" name="Freeform 6"/>
          <p:cNvSpPr>
            <a:spLocks noChangeAspect="1"/>
          </p:cNvSpPr>
          <p:nvPr/>
        </p:nvSpPr>
        <p:spPr bwMode="auto">
          <a:xfrm>
            <a:off x="1140884" y="2286585"/>
            <a:ext cx="4895115" cy="2503972"/>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solidFill>
              <a:schemeClr val="accent1"/>
            </a:solidFill>
          </a:ln>
        </p:spPr>
        <p:style>
          <a:lnRef idx="1">
            <a:schemeClr val="accent1"/>
          </a:lnRef>
          <a:fillRef idx="3">
            <a:schemeClr val="accent1"/>
          </a:fillRef>
          <a:effectRef idx="2">
            <a:schemeClr val="accent1"/>
          </a:effectRef>
          <a:fontRef idx="minor">
            <a:schemeClr val="lt1"/>
          </a:fontRef>
        </p:style>
      </p:sp>
      <p:sp>
        <p:nvSpPr>
          <p:cNvPr id="38" name="Title 1"/>
          <p:cNvSpPr>
            <a:spLocks noGrp="1"/>
          </p:cNvSpPr>
          <p:nvPr>
            <p:ph type="title"/>
          </p:nvPr>
        </p:nvSpPr>
        <p:spPr>
          <a:xfrm>
            <a:off x="1357089" y="2435957"/>
            <a:ext cx="4382521" cy="2007789"/>
          </a:xfrm>
        </p:spPr>
        <p:txBody>
          <a:bodyPr/>
          <a:lstStyle>
            <a:lvl1pPr>
              <a:defRPr sz="3200"/>
            </a:lvl1pPr>
          </a:lstStyle>
          <a:p>
            <a:r>
              <a:rPr lang="en-US" smtClean="0"/>
              <a:t>Click to edit Master title style</a:t>
            </a:r>
            <a:endParaRPr lang="en-US" dirty="0"/>
          </a:p>
        </p:txBody>
      </p:sp>
      <p:sp>
        <p:nvSpPr>
          <p:cNvPr id="6" name="Text Placeholder 5"/>
          <p:cNvSpPr>
            <a:spLocks noGrp="1"/>
          </p:cNvSpPr>
          <p:nvPr>
            <p:ph type="body" sz="quarter" idx="16"/>
          </p:nvPr>
        </p:nvSpPr>
        <p:spPr>
          <a:xfrm>
            <a:off x="6156000" y="2286000"/>
            <a:ext cx="4880300" cy="2295525"/>
          </a:xfrm>
        </p:spPr>
        <p:txBody>
          <a:bodyPr anchor="t"/>
          <a:lstStyle>
            <a:lvl1pPr marL="0" indent="0">
              <a:buFontTx/>
              <a:buNone/>
              <a:defRPr/>
            </a:lvl1pPr>
          </a:lstStyle>
          <a:p>
            <a:pPr lvl="0"/>
            <a:r>
              <a:rPr lang="en-US" smtClean="0"/>
              <a:t>Click to edit Master text styles</a:t>
            </a:r>
          </a:p>
        </p:txBody>
      </p:sp>
      <p:sp>
        <p:nvSpPr>
          <p:cNvPr id="2" name="Date Placeholder 1"/>
          <p:cNvSpPr>
            <a:spLocks noGrp="1"/>
          </p:cNvSpPr>
          <p:nvPr>
            <p:ph type="dt" sz="half" idx="10"/>
          </p:nvPr>
        </p:nvSpPr>
        <p:spPr/>
        <p:txBody>
          <a:bodyPr/>
          <a:lstStyle/>
          <a:p>
            <a:fld id="{12ECED7C-0F09-454B-A364-C0813DB2A057}" type="datetimeFigureOut">
              <a:rPr lang="fa-IR" smtClean="0"/>
              <a:t>23/10/1441</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979A1FEC-E985-4F85-B327-79163D140E22}" type="slidenum">
              <a:rPr lang="fa-IR" smtClean="0"/>
              <a:t>‹#›</a:t>
            </a:fld>
            <a:endParaRPr lang="fa-IR"/>
          </a:p>
        </p:txBody>
      </p:sp>
    </p:spTree>
    <p:extLst>
      <p:ext uri="{BB962C8B-B14F-4D97-AF65-F5344CB8AC3E}">
        <p14:creationId xmlns:p14="http://schemas.microsoft.com/office/powerpoint/2010/main" val="249703854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7"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2ECED7C-0F09-454B-A364-C0813DB2A057}" type="datetimeFigureOut">
              <a:rPr lang="fa-IR" smtClean="0"/>
              <a:t>23/10/1441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979A1FEC-E985-4F85-B327-79163D140E22}" type="slidenum">
              <a:rPr lang="fa-IR" smtClean="0"/>
              <a:t>‹#›</a:t>
            </a:fld>
            <a:endParaRPr lang="fa-IR"/>
          </a:p>
        </p:txBody>
      </p:sp>
    </p:spTree>
    <p:extLst>
      <p:ext uri="{BB962C8B-B14F-4D97-AF65-F5344CB8AC3E}">
        <p14:creationId xmlns:p14="http://schemas.microsoft.com/office/powerpoint/2010/main" val="335345362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12" name="Freeform 6"/>
          <p:cNvSpPr>
            <a:spLocks noChangeAspect="1"/>
          </p:cNvSpPr>
          <p:nvPr/>
        </p:nvSpPr>
        <p:spPr bwMode="auto">
          <a:xfrm>
            <a:off x="7669651" y="446089"/>
            <a:ext cx="4522349" cy="5414962"/>
          </a:xfrm>
          <a:custGeom>
            <a:avLst/>
            <a:gdLst/>
            <a:ahLst/>
            <a:cxnLst/>
            <a:rect l="0" t="0" r="r" b="b"/>
            <a:pathLst>
              <a:path w="2879" h="4320">
                <a:moveTo>
                  <a:pt x="183" y="0"/>
                </a:moveTo>
                <a:lnTo>
                  <a:pt x="183" y="1197"/>
                </a:lnTo>
                <a:lnTo>
                  <a:pt x="8" y="1372"/>
                </a:lnTo>
                <a:lnTo>
                  <a:pt x="8" y="1372"/>
                </a:lnTo>
                <a:lnTo>
                  <a:pt x="6" y="1376"/>
                </a:lnTo>
                <a:lnTo>
                  <a:pt x="3" y="1382"/>
                </a:lnTo>
                <a:lnTo>
                  <a:pt x="0" y="1387"/>
                </a:lnTo>
                <a:lnTo>
                  <a:pt x="0" y="1393"/>
                </a:lnTo>
                <a:lnTo>
                  <a:pt x="0" y="1399"/>
                </a:lnTo>
                <a:lnTo>
                  <a:pt x="3" y="1404"/>
                </a:lnTo>
                <a:lnTo>
                  <a:pt x="6" y="1410"/>
                </a:lnTo>
                <a:lnTo>
                  <a:pt x="8" y="1414"/>
                </a:lnTo>
                <a:lnTo>
                  <a:pt x="183" y="1589"/>
                </a:lnTo>
                <a:lnTo>
                  <a:pt x="183" y="4320"/>
                </a:lnTo>
                <a:lnTo>
                  <a:pt x="2879" y="4320"/>
                </a:lnTo>
                <a:lnTo>
                  <a:pt x="2879" y="0"/>
                </a:lnTo>
                <a:lnTo>
                  <a:pt x="183" y="0"/>
                </a:lnTo>
                <a:close/>
              </a:path>
            </a:pathLst>
          </a:custGeom>
          <a:ln/>
          <a:extLst>
            <a:ext uri="{91240B29-F687-4F45-9708-019B960494DF}">
              <a14:hiddenLine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183540" y="586171"/>
            <a:ext cx="2494791" cy="513479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10001" y="446089"/>
            <a:ext cx="6611540" cy="5414962"/>
          </a:xfrm>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2ECED7C-0F09-454B-A364-C0813DB2A057}" type="datetimeFigureOut">
              <a:rPr lang="fa-IR" smtClean="0"/>
              <a:t>23/10/1441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979A1FEC-E985-4F85-B327-79163D140E22}" type="slidenum">
              <a:rPr lang="fa-IR" smtClean="0"/>
              <a:t>‹#›</a:t>
            </a:fld>
            <a:endParaRPr lang="fa-IR"/>
          </a:p>
        </p:txBody>
      </p:sp>
    </p:spTree>
    <p:extLst>
      <p:ext uri="{BB962C8B-B14F-4D97-AF65-F5344CB8AC3E}">
        <p14:creationId xmlns:p14="http://schemas.microsoft.com/office/powerpoint/2010/main" val="17891952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10000" y="447188"/>
            <a:ext cx="10571998" cy="970450"/>
          </a:xfrm>
          <a:prstGeom prst="rect">
            <a:avLst/>
          </a:prstGeom>
          <a:effectLst>
            <a:outerShdw blurRad="50800" dir="14400000">
              <a:srgbClr val="000000">
                <a:alpha val="60000"/>
              </a:srgbClr>
            </a:outerShdw>
          </a:effectLst>
        </p:spPr>
        <p:txBody>
          <a:bodyPr vert="horz" lIns="91440" tIns="45720" rIns="91440" bIns="45720" rtlCol="0" anchor="b">
            <a:noAutofit/>
          </a:bodyPr>
          <a:lstStyle/>
          <a:p>
            <a:r>
              <a:rPr lang="en-US" smtClean="0"/>
              <a:t>Click to edit Master title style</a:t>
            </a:r>
            <a:endParaRPr lang="en-US" dirty="0"/>
          </a:p>
        </p:txBody>
      </p:sp>
      <p:sp>
        <p:nvSpPr>
          <p:cNvPr id="3" name="Text Placeholder 2"/>
          <p:cNvSpPr>
            <a:spLocks noGrp="1"/>
          </p:cNvSpPr>
          <p:nvPr>
            <p:ph type="body" idx="1"/>
          </p:nvPr>
        </p:nvSpPr>
        <p:spPr>
          <a:xfrm>
            <a:off x="810000" y="2184401"/>
            <a:ext cx="10563285" cy="3674397"/>
          </a:xfrm>
          <a:prstGeom prst="rect">
            <a:avLst/>
          </a:prstGeom>
          <a:effectLst>
            <a:outerShdw blurRad="50800" dir="14400000">
              <a:srgbClr val="000000">
                <a:alpha val="40000"/>
              </a:srgbClr>
            </a:outerShdw>
          </a:effectLst>
        </p:spPr>
        <p:txBody>
          <a:bodyPr vert="horz" lIns="91440" tIns="45720" rIns="91440" bIns="45720" rtlCol="0"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Footer Placeholder 4"/>
          <p:cNvSpPr>
            <a:spLocks noGrp="1"/>
          </p:cNvSpPr>
          <p:nvPr>
            <p:ph type="ftr" sz="quarter" idx="3"/>
          </p:nvPr>
        </p:nvSpPr>
        <p:spPr>
          <a:xfrm>
            <a:off x="451514" y="6041362"/>
            <a:ext cx="8644320" cy="365125"/>
          </a:xfrm>
          <a:prstGeom prst="rect">
            <a:avLst/>
          </a:prstGeom>
        </p:spPr>
        <p:txBody>
          <a:bodyPr vert="horz" lIns="91440" tIns="45720" rIns="91440" bIns="45720" rtlCol="0" anchor="b"/>
          <a:lstStyle>
            <a:lvl1pPr algn="l">
              <a:defRPr sz="900">
                <a:solidFill>
                  <a:schemeClr val="tx1"/>
                </a:solidFill>
              </a:defRPr>
            </a:lvl1pPr>
          </a:lstStyle>
          <a:p>
            <a:endParaRPr lang="fa-IR"/>
          </a:p>
        </p:txBody>
      </p:sp>
      <p:sp>
        <p:nvSpPr>
          <p:cNvPr id="4" name="Date Placeholder 3"/>
          <p:cNvSpPr>
            <a:spLocks noGrp="1"/>
          </p:cNvSpPr>
          <p:nvPr>
            <p:ph type="dt" sz="half" idx="2"/>
          </p:nvPr>
        </p:nvSpPr>
        <p:spPr>
          <a:xfrm>
            <a:off x="9334626" y="6041362"/>
            <a:ext cx="1343706" cy="365125"/>
          </a:xfrm>
          <a:prstGeom prst="rect">
            <a:avLst/>
          </a:prstGeom>
        </p:spPr>
        <p:txBody>
          <a:bodyPr vert="horz" lIns="91440" tIns="45720" rIns="91440" bIns="45720" rtlCol="0" anchor="b"/>
          <a:lstStyle>
            <a:lvl1pPr algn="r">
              <a:defRPr sz="900">
                <a:solidFill>
                  <a:schemeClr val="tx1"/>
                </a:solidFill>
              </a:defRPr>
            </a:lvl1pPr>
          </a:lstStyle>
          <a:p>
            <a:fld id="{12ECED7C-0F09-454B-A364-C0813DB2A057}" type="datetimeFigureOut">
              <a:rPr lang="fa-IR" smtClean="0"/>
              <a:t>23/10/1441</a:t>
            </a:fld>
            <a:endParaRPr lang="fa-IR"/>
          </a:p>
        </p:txBody>
      </p:sp>
      <p:sp>
        <p:nvSpPr>
          <p:cNvPr id="6" name="Slide Number Placeholder 5"/>
          <p:cNvSpPr>
            <a:spLocks noGrp="1"/>
          </p:cNvSpPr>
          <p:nvPr>
            <p:ph type="sldNum" sz="quarter" idx="4"/>
          </p:nvPr>
        </p:nvSpPr>
        <p:spPr>
          <a:xfrm>
            <a:off x="10678331" y="5915888"/>
            <a:ext cx="1062155" cy="490599"/>
          </a:xfrm>
          <a:prstGeom prst="rect">
            <a:avLst/>
          </a:prstGeom>
        </p:spPr>
        <p:txBody>
          <a:bodyPr vert="horz" lIns="91440" tIns="45720" rIns="91440" bIns="10800" rtlCol="0" anchor="b"/>
          <a:lstStyle>
            <a:lvl1pPr algn="r">
              <a:defRPr sz="2000">
                <a:solidFill>
                  <a:schemeClr val="accent1"/>
                </a:solidFill>
              </a:defRPr>
            </a:lvl1pPr>
          </a:lstStyle>
          <a:p>
            <a:fld id="{979A1FEC-E985-4F85-B327-79163D140E22}" type="slidenum">
              <a:rPr lang="fa-IR" smtClean="0"/>
              <a:t>‹#›</a:t>
            </a:fld>
            <a:endParaRPr lang="fa-IR"/>
          </a:p>
        </p:txBody>
      </p:sp>
    </p:spTree>
    <p:extLst>
      <p:ext uri="{BB962C8B-B14F-4D97-AF65-F5344CB8AC3E}">
        <p14:creationId xmlns:p14="http://schemas.microsoft.com/office/powerpoint/2010/main" val="3613982264"/>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Lst>
  <p:txStyles>
    <p:titleStyle>
      <a:lvl1pPr algn="l" defTabSz="457200" rtl="1" eaLnBrk="1" latinLnBrk="0" hangingPunct="1">
        <a:spcBef>
          <a:spcPct val="0"/>
        </a:spcBef>
        <a:buNone/>
        <a:defRPr sz="4000" b="1" kern="1200">
          <a:solidFill>
            <a:srgbClr val="FEFEFE"/>
          </a:solidFill>
          <a:latin typeface="+mj-lt"/>
          <a:ea typeface="+mj-ea"/>
          <a:cs typeface="+mj-cs"/>
        </a:defRPr>
      </a:lvl1pPr>
      <a:lvl2pPr rtl="1" eaLnBrk="1" hangingPunct="1">
        <a:defRPr>
          <a:solidFill>
            <a:schemeClr val="tx2"/>
          </a:solidFill>
        </a:defRPr>
      </a:lvl2pPr>
      <a:lvl3pPr rtl="1" eaLnBrk="1" hangingPunct="1">
        <a:defRPr>
          <a:solidFill>
            <a:schemeClr val="tx2"/>
          </a:solidFill>
        </a:defRPr>
      </a:lvl3pPr>
      <a:lvl4pPr rtl="1" eaLnBrk="1" hangingPunct="1">
        <a:defRPr>
          <a:solidFill>
            <a:schemeClr val="tx2"/>
          </a:solidFill>
        </a:defRPr>
      </a:lvl4pPr>
      <a:lvl5pPr rtl="1" eaLnBrk="1" hangingPunct="1">
        <a:defRPr>
          <a:solidFill>
            <a:schemeClr val="tx2"/>
          </a:solidFill>
        </a:defRPr>
      </a:lvl5pPr>
      <a:lvl6pPr rtl="1" eaLnBrk="1" hangingPunct="1">
        <a:defRPr>
          <a:solidFill>
            <a:schemeClr val="tx2"/>
          </a:solidFill>
        </a:defRPr>
      </a:lvl6pPr>
      <a:lvl7pPr rtl="1" eaLnBrk="1" hangingPunct="1">
        <a:defRPr>
          <a:solidFill>
            <a:schemeClr val="tx2"/>
          </a:solidFill>
        </a:defRPr>
      </a:lvl7pPr>
      <a:lvl8pPr rtl="1" eaLnBrk="1" hangingPunct="1">
        <a:defRPr>
          <a:solidFill>
            <a:schemeClr val="tx2"/>
          </a:solidFill>
        </a:defRPr>
      </a:lvl8pPr>
      <a:lvl9pPr rtl="1" eaLnBrk="1" hangingPunct="1">
        <a:defRPr>
          <a:solidFill>
            <a:schemeClr val="tx2"/>
          </a:solidFill>
        </a:defRPr>
      </a:lvl9pPr>
    </p:titleStyle>
    <p:bodyStyle>
      <a:lvl1pPr marL="342900" indent="-342900" algn="r" defTabSz="457200" rtl="1" eaLnBrk="1" latinLnBrk="0" hangingPunct="1">
        <a:spcBef>
          <a:spcPct val="20000"/>
        </a:spcBef>
        <a:spcAft>
          <a:spcPts val="600"/>
        </a:spcAft>
        <a:buClr>
          <a:schemeClr val="accent1"/>
        </a:buClr>
        <a:buFont typeface="Wingdings 2" charset="2"/>
        <a:buChar char=""/>
        <a:defRPr sz="1800" kern="1200">
          <a:solidFill>
            <a:schemeClr val="tx1"/>
          </a:solidFill>
          <a:latin typeface="+mn-lt"/>
          <a:ea typeface="+mn-ea"/>
          <a:cs typeface="+mn-cs"/>
        </a:defRPr>
      </a:lvl1pPr>
      <a:lvl2pPr marL="742950" indent="-285750" algn="r" defTabSz="457200" rtl="1" eaLnBrk="1" latinLnBrk="0" hangingPunct="1">
        <a:spcBef>
          <a:spcPct val="20000"/>
        </a:spcBef>
        <a:spcAft>
          <a:spcPts val="600"/>
        </a:spcAft>
        <a:buClr>
          <a:schemeClr val="accent1"/>
        </a:buClr>
        <a:buFont typeface="Wingdings 2" charset="2"/>
        <a:buChar char=""/>
        <a:defRPr sz="1600" kern="1200">
          <a:solidFill>
            <a:schemeClr val="tx1"/>
          </a:solidFill>
          <a:latin typeface="+mn-lt"/>
          <a:ea typeface="+mn-ea"/>
          <a:cs typeface="+mn-cs"/>
        </a:defRPr>
      </a:lvl2pPr>
      <a:lvl3pPr marL="1143000" indent="-228600" algn="r" defTabSz="457200" rtl="1" eaLnBrk="1" latinLnBrk="0" hangingPunct="1">
        <a:spcBef>
          <a:spcPct val="20000"/>
        </a:spcBef>
        <a:spcAft>
          <a:spcPts val="600"/>
        </a:spcAft>
        <a:buClr>
          <a:schemeClr val="accent1"/>
        </a:buClr>
        <a:buFont typeface="Wingdings 2" charset="2"/>
        <a:buChar char=""/>
        <a:defRPr sz="1400" kern="1200">
          <a:solidFill>
            <a:schemeClr val="tx1"/>
          </a:solidFill>
          <a:latin typeface="+mn-lt"/>
          <a:ea typeface="+mn-ea"/>
          <a:cs typeface="+mn-cs"/>
        </a:defRPr>
      </a:lvl3pPr>
      <a:lvl4pPr marL="1600200" indent="-228600" algn="r" defTabSz="457200" rtl="1"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4pPr>
      <a:lvl5pPr marL="2057400" indent="-228600" algn="r" defTabSz="457200" rtl="1"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5pPr>
      <a:lvl6pPr marL="2400000" indent="-228600" algn="r" defTabSz="457200" rtl="1"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6pPr>
      <a:lvl7pPr marL="2800000" indent="-228600" algn="r" defTabSz="457200" rtl="1"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7pPr>
      <a:lvl8pPr marL="3200000" indent="-228600" algn="r" defTabSz="457200" rtl="1"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8pPr>
      <a:lvl9pPr marL="3600000" indent="-228600" algn="r" defTabSz="457200" rtl="1"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9pPr>
    </p:bodyStyle>
    <p:otherStyle>
      <a:defPPr>
        <a:defRPr lang="en-US"/>
      </a:defPPr>
      <a:lvl1pPr marL="0" algn="r" defTabSz="457200" rtl="1" eaLnBrk="1" latinLnBrk="0" hangingPunct="1">
        <a:defRPr sz="1800" kern="1200">
          <a:solidFill>
            <a:schemeClr val="tx1"/>
          </a:solidFill>
          <a:latin typeface="+mn-lt"/>
          <a:ea typeface="+mn-ea"/>
          <a:cs typeface="+mn-cs"/>
        </a:defRPr>
      </a:lvl1pPr>
      <a:lvl2pPr marL="457200" algn="r" defTabSz="457200" rtl="1" eaLnBrk="1" latinLnBrk="0" hangingPunct="1">
        <a:defRPr sz="1800" kern="1200">
          <a:solidFill>
            <a:schemeClr val="tx1"/>
          </a:solidFill>
          <a:latin typeface="+mn-lt"/>
          <a:ea typeface="+mn-ea"/>
          <a:cs typeface="+mn-cs"/>
        </a:defRPr>
      </a:lvl2pPr>
      <a:lvl3pPr marL="914400" algn="r" defTabSz="457200" rtl="1" eaLnBrk="1" latinLnBrk="0" hangingPunct="1">
        <a:defRPr sz="1800" kern="1200">
          <a:solidFill>
            <a:schemeClr val="tx1"/>
          </a:solidFill>
          <a:latin typeface="+mn-lt"/>
          <a:ea typeface="+mn-ea"/>
          <a:cs typeface="+mn-cs"/>
        </a:defRPr>
      </a:lvl3pPr>
      <a:lvl4pPr marL="1371600" algn="r" defTabSz="457200" rtl="1" eaLnBrk="1" latinLnBrk="0" hangingPunct="1">
        <a:defRPr sz="1800" kern="1200">
          <a:solidFill>
            <a:schemeClr val="tx1"/>
          </a:solidFill>
          <a:latin typeface="+mn-lt"/>
          <a:ea typeface="+mn-ea"/>
          <a:cs typeface="+mn-cs"/>
        </a:defRPr>
      </a:lvl4pPr>
      <a:lvl5pPr marL="1828800" algn="r" defTabSz="457200" rtl="1" eaLnBrk="1" latinLnBrk="0" hangingPunct="1">
        <a:defRPr sz="1800" kern="1200">
          <a:solidFill>
            <a:schemeClr val="tx1"/>
          </a:solidFill>
          <a:latin typeface="+mn-lt"/>
          <a:ea typeface="+mn-ea"/>
          <a:cs typeface="+mn-cs"/>
        </a:defRPr>
      </a:lvl5pPr>
      <a:lvl6pPr marL="2286000" algn="r" defTabSz="457200" rtl="1" eaLnBrk="1" latinLnBrk="0" hangingPunct="1">
        <a:defRPr sz="1800" kern="1200">
          <a:solidFill>
            <a:schemeClr val="tx1"/>
          </a:solidFill>
          <a:latin typeface="+mn-lt"/>
          <a:ea typeface="+mn-ea"/>
          <a:cs typeface="+mn-cs"/>
        </a:defRPr>
      </a:lvl6pPr>
      <a:lvl7pPr marL="2743200" algn="r" defTabSz="457200" rtl="1" eaLnBrk="1" latinLnBrk="0" hangingPunct="1">
        <a:defRPr sz="1800" kern="1200">
          <a:solidFill>
            <a:schemeClr val="tx1"/>
          </a:solidFill>
          <a:latin typeface="+mn-lt"/>
          <a:ea typeface="+mn-ea"/>
          <a:cs typeface="+mn-cs"/>
        </a:defRPr>
      </a:lvl7pPr>
      <a:lvl8pPr marL="3200400" algn="r" defTabSz="457200" rtl="1" eaLnBrk="1" latinLnBrk="0" hangingPunct="1">
        <a:defRPr sz="1800" kern="1200">
          <a:solidFill>
            <a:schemeClr val="tx1"/>
          </a:solidFill>
          <a:latin typeface="+mn-lt"/>
          <a:ea typeface="+mn-ea"/>
          <a:cs typeface="+mn-cs"/>
        </a:defRPr>
      </a:lvl8pPr>
      <a:lvl9pPr marL="3657600" algn="r" defTabSz="4572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Tree>
    <p:extLst>
      <p:ext uri="{BB962C8B-B14F-4D97-AF65-F5344CB8AC3E}">
        <p14:creationId xmlns:p14="http://schemas.microsoft.com/office/powerpoint/2010/main" val="14876469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10001" y="1449147"/>
            <a:ext cx="10572000" cy="2971051"/>
          </a:xfrm>
        </p:spPr>
        <p:txBody>
          <a:bodyPr anchor="ctr"/>
          <a:lstStyle/>
          <a:p>
            <a:pPr algn="ctr"/>
            <a:r>
              <a:rPr lang="fa-IR" sz="9600" dirty="0">
                <a:solidFill>
                  <a:schemeClr val="tx1"/>
                </a:solidFill>
                <a:cs typeface="B Titr" panose="00000700000000000000" pitchFamily="2" charset="-78"/>
              </a:rPr>
              <a:t>هزینه یابی کیفیت</a:t>
            </a:r>
            <a:endParaRPr lang="fa-IR" sz="9600" dirty="0">
              <a:cs typeface="B Titr" panose="00000700000000000000" pitchFamily="2" charset="-78"/>
            </a:endParaRPr>
          </a:p>
        </p:txBody>
      </p:sp>
    </p:spTree>
    <p:extLst>
      <p:ext uri="{BB962C8B-B14F-4D97-AF65-F5344CB8AC3E}">
        <p14:creationId xmlns:p14="http://schemas.microsoft.com/office/powerpoint/2010/main" val="126254196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04800" y="2286000"/>
            <a:ext cx="11446979" cy="3416320"/>
          </a:xfrm>
          <a:prstGeom prst="rect">
            <a:avLst/>
          </a:prstGeom>
          <a:noFill/>
        </p:spPr>
        <p:txBody>
          <a:bodyPr wrap="square" rtlCol="1">
            <a:spAutoFit/>
          </a:bodyPr>
          <a:lstStyle/>
          <a:p>
            <a:pPr algn="just">
              <a:lnSpc>
                <a:spcPct val="150000"/>
              </a:lnSpc>
            </a:pPr>
            <a:r>
              <a:rPr lang="fa-IR" sz="3600" dirty="0" smtClean="0">
                <a:cs typeface="B Nazanin" panose="00000400000000000000" pitchFamily="2" charset="-78"/>
              </a:rPr>
              <a:t>این سیستم مدیریت را قادر می سازد تا </a:t>
            </a:r>
            <a:r>
              <a:rPr lang="fa-IR" sz="3600" dirty="0" smtClean="0">
                <a:solidFill>
                  <a:srgbClr val="FF0000"/>
                </a:solidFill>
                <a:cs typeface="B Nazanin" panose="00000400000000000000" pitchFamily="2" charset="-78"/>
              </a:rPr>
              <a:t>کیفیت</a:t>
            </a:r>
            <a:r>
              <a:rPr lang="fa-IR" sz="3600" dirty="0" smtClean="0">
                <a:cs typeface="B Nazanin" panose="00000400000000000000" pitchFamily="2" charset="-78"/>
              </a:rPr>
              <a:t> را مورد توجه  قرار داده و از آن به عنوان ابزاری برای تجزیه و تحلیل فعالیت های کیفی مرتبط با عملیات سازمان استفاده کند . این سیستم به عنوان ابزاری کار آمد برای تعیین , جمع آوری ,ثبت و گزارش هزینه های کیفیت به مدیریت محسوب می شود</a:t>
            </a:r>
            <a:r>
              <a:rPr lang="fa-IR" sz="3600" dirty="0">
                <a:cs typeface="B Nazanin" panose="00000400000000000000" pitchFamily="2" charset="-78"/>
              </a:rPr>
              <a:t>.</a:t>
            </a:r>
            <a:endParaRPr lang="en-US" sz="3600" dirty="0" smtClean="0">
              <a:cs typeface="B Nazanin" panose="00000400000000000000" pitchFamily="2" charset="-78"/>
            </a:endParaRPr>
          </a:p>
        </p:txBody>
      </p:sp>
      <p:sp>
        <p:nvSpPr>
          <p:cNvPr id="6" name="TextBox 5"/>
          <p:cNvSpPr txBox="1"/>
          <p:nvPr/>
        </p:nvSpPr>
        <p:spPr>
          <a:xfrm>
            <a:off x="5805472" y="609600"/>
            <a:ext cx="5884944" cy="769441"/>
          </a:xfrm>
          <a:prstGeom prst="rect">
            <a:avLst/>
          </a:prstGeom>
          <a:noFill/>
        </p:spPr>
        <p:txBody>
          <a:bodyPr wrap="none" rtlCol="1">
            <a:spAutoFit/>
          </a:bodyPr>
          <a:lstStyle/>
          <a:p>
            <a:r>
              <a:rPr lang="fa-IR" sz="4400" b="0" dirty="0" smtClean="0">
                <a:solidFill>
                  <a:schemeClr val="tx1"/>
                </a:solidFill>
                <a:cs typeface="B Titr" panose="00000700000000000000" pitchFamily="2" charset="-78"/>
              </a:rPr>
              <a:t>تعریف از هزینه یابی کیفیت :</a:t>
            </a:r>
            <a:endParaRPr lang="fa-IR" sz="4400" dirty="0">
              <a:cs typeface="B Titr" panose="00000700000000000000" pitchFamily="2" charset="-78"/>
            </a:endParaRPr>
          </a:p>
        </p:txBody>
      </p:sp>
    </p:spTree>
    <p:extLst>
      <p:ext uri="{BB962C8B-B14F-4D97-AF65-F5344CB8AC3E}">
        <p14:creationId xmlns:p14="http://schemas.microsoft.com/office/powerpoint/2010/main" val="45075163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04800" y="2286000"/>
            <a:ext cx="11446979" cy="1685077"/>
          </a:xfrm>
          <a:prstGeom prst="rect">
            <a:avLst/>
          </a:prstGeom>
          <a:noFill/>
        </p:spPr>
        <p:txBody>
          <a:bodyPr wrap="square" rtlCol="1">
            <a:spAutoFit/>
          </a:bodyPr>
          <a:lstStyle/>
          <a:p>
            <a:pPr algn="just">
              <a:lnSpc>
                <a:spcPct val="150000"/>
              </a:lnSpc>
              <a:defRPr/>
            </a:pPr>
            <a:r>
              <a:rPr lang="fa-IR" sz="3600" dirty="0">
                <a:cs typeface="B Nazanin"/>
              </a:rPr>
              <a:t>هزینه یابی کیفیت به دنبال تعیین </a:t>
            </a:r>
            <a:r>
              <a:rPr lang="fa-IR" sz="3600" dirty="0">
                <a:solidFill>
                  <a:schemeClr val="accent3"/>
                </a:solidFill>
                <a:cs typeface="B Nazanin"/>
              </a:rPr>
              <a:t>سطح بهینه کیفیت </a:t>
            </a:r>
            <a:r>
              <a:rPr lang="fa-IR" sz="3600" dirty="0">
                <a:cs typeface="B Nazanin"/>
              </a:rPr>
              <a:t>برای محصول </a:t>
            </a:r>
            <a:r>
              <a:rPr lang="fa-IR" sz="3600" dirty="0" smtClean="0">
                <a:cs typeface="B Nazanin"/>
              </a:rPr>
              <a:t>یا خدمات تولید شده در سازمان </a:t>
            </a:r>
            <a:r>
              <a:rPr lang="fa-IR" sz="3600" dirty="0">
                <a:cs typeface="B Nazanin"/>
              </a:rPr>
              <a:t>است که </a:t>
            </a:r>
            <a:r>
              <a:rPr lang="fa-IR" sz="3600" dirty="0" smtClean="0">
                <a:cs typeface="B Nazanin"/>
              </a:rPr>
              <a:t>در این </a:t>
            </a:r>
            <a:r>
              <a:rPr lang="fa-IR" sz="3600" dirty="0">
                <a:cs typeface="B Nazanin"/>
              </a:rPr>
              <a:t>سطح هزینه های کیفیت بهینه </a:t>
            </a:r>
            <a:r>
              <a:rPr lang="fa-IR" sz="3600" dirty="0" smtClean="0">
                <a:cs typeface="B Nazanin"/>
              </a:rPr>
              <a:t>خواهد بود</a:t>
            </a:r>
            <a:r>
              <a:rPr lang="fa-IR" sz="3200" dirty="0">
                <a:cs typeface="B Nazanin"/>
              </a:rPr>
              <a:t>.</a:t>
            </a:r>
          </a:p>
        </p:txBody>
      </p:sp>
      <p:sp>
        <p:nvSpPr>
          <p:cNvPr id="5" name="TextBox 4"/>
          <p:cNvSpPr txBox="1"/>
          <p:nvPr/>
        </p:nvSpPr>
        <p:spPr>
          <a:xfrm>
            <a:off x="6786509" y="609600"/>
            <a:ext cx="4903907" cy="769441"/>
          </a:xfrm>
          <a:prstGeom prst="rect">
            <a:avLst/>
          </a:prstGeom>
          <a:noFill/>
        </p:spPr>
        <p:txBody>
          <a:bodyPr wrap="none" rtlCol="1">
            <a:spAutoFit/>
          </a:bodyPr>
          <a:lstStyle/>
          <a:p>
            <a:r>
              <a:rPr lang="fa-IR" sz="4400" b="0" dirty="0" smtClean="0">
                <a:solidFill>
                  <a:schemeClr val="tx1"/>
                </a:solidFill>
                <a:cs typeface="B Titr" panose="00000700000000000000" pitchFamily="2" charset="-78"/>
              </a:rPr>
              <a:t>هدف هزینه یابی کیفیت:</a:t>
            </a:r>
            <a:endParaRPr lang="fa-IR" sz="4400" dirty="0">
              <a:cs typeface="B Titr" panose="00000700000000000000" pitchFamily="2" charset="-78"/>
            </a:endParaRPr>
          </a:p>
        </p:txBody>
      </p:sp>
    </p:spTree>
    <p:extLst>
      <p:ext uri="{BB962C8B-B14F-4D97-AF65-F5344CB8AC3E}">
        <p14:creationId xmlns:p14="http://schemas.microsoft.com/office/powerpoint/2010/main" val="340048925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6002640" y="609600"/>
            <a:ext cx="5687776" cy="769441"/>
          </a:xfrm>
          <a:prstGeom prst="rect">
            <a:avLst/>
          </a:prstGeom>
          <a:noFill/>
        </p:spPr>
        <p:txBody>
          <a:bodyPr wrap="none" rtlCol="1">
            <a:spAutoFit/>
          </a:bodyPr>
          <a:lstStyle/>
          <a:p>
            <a:r>
              <a:rPr lang="fa-IR" sz="4400" b="0" dirty="0" smtClean="0">
                <a:solidFill>
                  <a:schemeClr val="tx1"/>
                </a:solidFill>
                <a:cs typeface="B Titr" panose="00000700000000000000" pitchFamily="2" charset="-78"/>
              </a:rPr>
              <a:t>تعریف از هزینه های کیفیت :</a:t>
            </a:r>
            <a:endParaRPr lang="fa-IR" sz="4400" dirty="0">
              <a:cs typeface="B Titr" panose="00000700000000000000" pitchFamily="2" charset="-78"/>
            </a:endParaRPr>
          </a:p>
        </p:txBody>
      </p:sp>
      <p:sp>
        <p:nvSpPr>
          <p:cNvPr id="6" name="TextBox 5"/>
          <p:cNvSpPr txBox="1"/>
          <p:nvPr/>
        </p:nvSpPr>
        <p:spPr>
          <a:xfrm>
            <a:off x="304800" y="2286000"/>
            <a:ext cx="11446979" cy="1685077"/>
          </a:xfrm>
          <a:prstGeom prst="rect">
            <a:avLst/>
          </a:prstGeom>
          <a:noFill/>
        </p:spPr>
        <p:txBody>
          <a:bodyPr wrap="square" rtlCol="1">
            <a:spAutoFit/>
          </a:bodyPr>
          <a:lstStyle/>
          <a:p>
            <a:pPr algn="just">
              <a:lnSpc>
                <a:spcPct val="150000"/>
              </a:lnSpc>
              <a:defRPr/>
            </a:pPr>
            <a:r>
              <a:rPr lang="fa-IR" sz="3600" dirty="0" smtClean="0">
                <a:cs typeface="B Nazanin"/>
              </a:rPr>
              <a:t>هزینه های کیفیت عبارتند از : هزینه های مربوط به احتمال وجود ( و یا وجود ) محصولاتی که دارای کیفیت نامطلوب هستند.</a:t>
            </a:r>
            <a:endParaRPr lang="fa-IR" sz="3200" dirty="0">
              <a:cs typeface="B Nazanin"/>
            </a:endParaRPr>
          </a:p>
        </p:txBody>
      </p:sp>
    </p:spTree>
    <p:extLst>
      <p:ext uri="{BB962C8B-B14F-4D97-AF65-F5344CB8AC3E}">
        <p14:creationId xmlns:p14="http://schemas.microsoft.com/office/powerpoint/2010/main" val="320388954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6977267" y="609600"/>
            <a:ext cx="4713149" cy="769441"/>
          </a:xfrm>
          <a:prstGeom prst="rect">
            <a:avLst/>
          </a:prstGeom>
          <a:noFill/>
        </p:spPr>
        <p:txBody>
          <a:bodyPr wrap="none" rtlCol="1">
            <a:spAutoFit/>
          </a:bodyPr>
          <a:lstStyle/>
          <a:p>
            <a:r>
              <a:rPr lang="fa-IR" sz="4400" dirty="0" smtClean="0">
                <a:cs typeface="B Titr" panose="00000700000000000000" pitchFamily="2" charset="-78"/>
              </a:rPr>
              <a:t>انواع هزینه های کیفیت</a:t>
            </a:r>
            <a:endParaRPr lang="en-US" sz="4400" b="1" dirty="0">
              <a:cs typeface="B Titr" panose="00000700000000000000" pitchFamily="2" charset="-78"/>
            </a:endParaRPr>
          </a:p>
        </p:txBody>
      </p:sp>
      <p:sp>
        <p:nvSpPr>
          <p:cNvPr id="4" name="TextBox 3"/>
          <p:cNvSpPr txBox="1"/>
          <p:nvPr/>
        </p:nvSpPr>
        <p:spPr>
          <a:xfrm>
            <a:off x="304800" y="2286000"/>
            <a:ext cx="11446979" cy="3046988"/>
          </a:xfrm>
          <a:prstGeom prst="rect">
            <a:avLst/>
          </a:prstGeom>
          <a:noFill/>
        </p:spPr>
        <p:txBody>
          <a:bodyPr wrap="square" rtlCol="1">
            <a:spAutoFit/>
          </a:bodyPr>
          <a:lstStyle/>
          <a:p>
            <a:pPr algn="just">
              <a:lnSpc>
                <a:spcPct val="150000"/>
              </a:lnSpc>
              <a:defRPr/>
            </a:pPr>
            <a:r>
              <a:rPr lang="fa-IR" sz="3200" b="1" dirty="0" smtClean="0">
                <a:cs typeface="B Nazanin"/>
              </a:rPr>
              <a:t>1- هزینه های پیشگیری :</a:t>
            </a:r>
          </a:p>
          <a:p>
            <a:pPr algn="just">
              <a:lnSpc>
                <a:spcPct val="150000"/>
              </a:lnSpc>
              <a:defRPr/>
            </a:pPr>
            <a:r>
              <a:rPr lang="en-US" sz="3200" dirty="0"/>
              <a:t> </a:t>
            </a:r>
            <a:r>
              <a:rPr lang="fa-IR" sz="3200" dirty="0">
                <a:cs typeface="B Nazanin" panose="00000400000000000000" pitchFamily="2" charset="-78"/>
              </a:rPr>
              <a:t>هزینه هایی است که سازمان جهت جلوگیری از تولید محصولات فاقد کیفیت متحمل </a:t>
            </a:r>
            <a:r>
              <a:rPr lang="fa-IR" sz="3200" dirty="0" smtClean="0">
                <a:cs typeface="B Nazanin" panose="00000400000000000000" pitchFamily="2" charset="-78"/>
              </a:rPr>
              <a:t>    می </a:t>
            </a:r>
            <a:r>
              <a:rPr lang="fa-IR" sz="3200" dirty="0">
                <a:cs typeface="B Nazanin" panose="00000400000000000000" pitchFamily="2" charset="-78"/>
              </a:rPr>
              <a:t>گردد. یعنی هزینه های برنامه ریزی شده ای هستند که شرکت برای اطمینان از تامین خواسته های مشتریان متحمل می </a:t>
            </a:r>
            <a:r>
              <a:rPr lang="fa-IR" sz="3200" dirty="0" smtClean="0">
                <a:cs typeface="B Nazanin" panose="00000400000000000000" pitchFamily="2" charset="-78"/>
              </a:rPr>
              <a:t>شود.</a:t>
            </a:r>
            <a:endParaRPr lang="fa-IR" sz="3200" dirty="0">
              <a:cs typeface="B Nazanin" panose="00000400000000000000" pitchFamily="2" charset="-78"/>
            </a:endParaRPr>
          </a:p>
        </p:txBody>
      </p:sp>
    </p:spTree>
    <p:extLst>
      <p:ext uri="{BB962C8B-B14F-4D97-AF65-F5344CB8AC3E}">
        <p14:creationId xmlns:p14="http://schemas.microsoft.com/office/powerpoint/2010/main" val="265346473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977267" y="609600"/>
            <a:ext cx="4713149" cy="769441"/>
          </a:xfrm>
          <a:prstGeom prst="rect">
            <a:avLst/>
          </a:prstGeom>
          <a:noFill/>
        </p:spPr>
        <p:txBody>
          <a:bodyPr wrap="none" rtlCol="1">
            <a:spAutoFit/>
          </a:bodyPr>
          <a:lstStyle/>
          <a:p>
            <a:r>
              <a:rPr lang="fa-IR" sz="4400" dirty="0" smtClean="0">
                <a:cs typeface="B Titr" panose="00000700000000000000" pitchFamily="2" charset="-78"/>
              </a:rPr>
              <a:t>انواع هزینه های کیفیت</a:t>
            </a:r>
            <a:endParaRPr lang="en-US" sz="4400" b="1" dirty="0">
              <a:cs typeface="B Titr" panose="00000700000000000000" pitchFamily="2" charset="-78"/>
            </a:endParaRPr>
          </a:p>
        </p:txBody>
      </p:sp>
      <p:sp>
        <p:nvSpPr>
          <p:cNvPr id="5" name="TextBox 4"/>
          <p:cNvSpPr txBox="1"/>
          <p:nvPr/>
        </p:nvSpPr>
        <p:spPr>
          <a:xfrm>
            <a:off x="304800" y="2286000"/>
            <a:ext cx="11446979" cy="2062103"/>
          </a:xfrm>
          <a:prstGeom prst="rect">
            <a:avLst/>
          </a:prstGeom>
          <a:noFill/>
        </p:spPr>
        <p:txBody>
          <a:bodyPr wrap="square" rtlCol="1">
            <a:spAutoFit/>
          </a:bodyPr>
          <a:lstStyle/>
          <a:p>
            <a:r>
              <a:rPr lang="fa-IR" sz="3200" b="1" dirty="0" smtClean="0">
                <a:cs typeface="B Nazanin" panose="00000400000000000000" pitchFamily="2" charset="-78"/>
              </a:rPr>
              <a:t>2- هزینه </a:t>
            </a:r>
            <a:r>
              <a:rPr lang="fa-IR" sz="3200" b="1" dirty="0">
                <a:cs typeface="B Nazanin" panose="00000400000000000000" pitchFamily="2" charset="-78"/>
              </a:rPr>
              <a:t>های ارزیابی </a:t>
            </a:r>
            <a:r>
              <a:rPr lang="fa-IR" sz="3200" b="1" dirty="0" smtClean="0">
                <a:cs typeface="B Nazanin" panose="00000400000000000000" pitchFamily="2" charset="-78"/>
              </a:rPr>
              <a:t>:</a:t>
            </a:r>
          </a:p>
          <a:p>
            <a:pPr>
              <a:lnSpc>
                <a:spcPct val="150000"/>
              </a:lnSpc>
            </a:pPr>
            <a:r>
              <a:rPr lang="fa-IR" sz="3200" dirty="0" smtClean="0">
                <a:cs typeface="B Nazanin" panose="00000400000000000000" pitchFamily="2" charset="-78"/>
              </a:rPr>
              <a:t> </a:t>
            </a:r>
            <a:r>
              <a:rPr lang="fa-IR" sz="3200" dirty="0">
                <a:cs typeface="B Nazanin" panose="00000400000000000000" pitchFamily="2" charset="-78"/>
              </a:rPr>
              <a:t>هزینه هایی است که مربوط به تعیین و سنجش میزان دستیابی داده ها , پردازش ها و </a:t>
            </a:r>
            <a:r>
              <a:rPr lang="fa-IR" sz="3200" dirty="0" smtClean="0">
                <a:cs typeface="B Nazanin" panose="00000400000000000000" pitchFamily="2" charset="-78"/>
              </a:rPr>
              <a:t>ستاده </a:t>
            </a:r>
            <a:r>
              <a:rPr lang="fa-IR" sz="3200" dirty="0">
                <a:cs typeface="B Nazanin" panose="00000400000000000000" pitchFamily="2" charset="-78"/>
              </a:rPr>
              <a:t>های فرایند ها با مشخصات طراحی شده می باشد. </a:t>
            </a:r>
            <a:endParaRPr lang="en-US" sz="3200" dirty="0">
              <a:cs typeface="B Nazanin" panose="00000400000000000000" pitchFamily="2" charset="-78"/>
            </a:endParaRPr>
          </a:p>
        </p:txBody>
      </p:sp>
    </p:spTree>
    <p:extLst>
      <p:ext uri="{BB962C8B-B14F-4D97-AF65-F5344CB8AC3E}">
        <p14:creationId xmlns:p14="http://schemas.microsoft.com/office/powerpoint/2010/main" val="399150470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977267" y="609600"/>
            <a:ext cx="4713149" cy="769441"/>
          </a:xfrm>
          <a:prstGeom prst="rect">
            <a:avLst/>
          </a:prstGeom>
          <a:noFill/>
        </p:spPr>
        <p:txBody>
          <a:bodyPr wrap="none" rtlCol="1">
            <a:spAutoFit/>
          </a:bodyPr>
          <a:lstStyle/>
          <a:p>
            <a:r>
              <a:rPr lang="fa-IR" sz="4400" dirty="0" smtClean="0">
                <a:cs typeface="B Titr" panose="00000700000000000000" pitchFamily="2" charset="-78"/>
              </a:rPr>
              <a:t>انواع هزینه های کیفیت</a:t>
            </a:r>
            <a:endParaRPr lang="en-US" sz="4400" b="1" dirty="0">
              <a:cs typeface="B Titr" panose="00000700000000000000" pitchFamily="2" charset="-78"/>
            </a:endParaRPr>
          </a:p>
        </p:txBody>
      </p:sp>
      <p:sp>
        <p:nvSpPr>
          <p:cNvPr id="5" name="TextBox 4"/>
          <p:cNvSpPr txBox="1"/>
          <p:nvPr/>
        </p:nvSpPr>
        <p:spPr>
          <a:xfrm>
            <a:off x="304800" y="2286000"/>
            <a:ext cx="11446979" cy="3785652"/>
          </a:xfrm>
          <a:prstGeom prst="rect">
            <a:avLst/>
          </a:prstGeom>
          <a:noFill/>
        </p:spPr>
        <p:txBody>
          <a:bodyPr wrap="square" rtlCol="1">
            <a:spAutoFit/>
          </a:bodyPr>
          <a:lstStyle/>
          <a:p>
            <a:r>
              <a:rPr lang="fa-IR" sz="3200" dirty="0" smtClean="0">
                <a:cs typeface="B Nazanin" panose="00000400000000000000" pitchFamily="2" charset="-78"/>
              </a:rPr>
              <a:t>3- هزینه های نارسایی : </a:t>
            </a:r>
            <a:endParaRPr lang="en-US" sz="3200" dirty="0" smtClean="0">
              <a:cs typeface="B Nazanin" panose="00000400000000000000" pitchFamily="2" charset="-78"/>
            </a:endParaRPr>
          </a:p>
          <a:p>
            <a:pPr>
              <a:buClr>
                <a:schemeClr val="tx2"/>
              </a:buClr>
              <a:buSzPct val="70000"/>
            </a:pPr>
            <a:r>
              <a:rPr lang="fa-IR" sz="3200" dirty="0" smtClean="0">
                <a:cs typeface="B Nazanin" panose="00000400000000000000" pitchFamily="2" charset="-78"/>
              </a:rPr>
              <a:t>هزینه هایی هستند که برای جلوگیری از تحویل محصول فاقد ویژگی های کیفی به سازمان تحمیل می شود و یا هزینه هایی هستند که سازمان برای رفع نارسايي محصولات به منظور دستيابي به کیفیت قبل و یا بعد از تحویل به مشتری متحمل می شود , که به دو گروه تقسیم می شود:</a:t>
            </a:r>
          </a:p>
          <a:p>
            <a:pPr>
              <a:buClr>
                <a:schemeClr val="tx2"/>
              </a:buClr>
              <a:buSzPct val="70000"/>
            </a:pPr>
            <a:endParaRPr lang="fa-IR" sz="3200" dirty="0" smtClean="0">
              <a:cs typeface="B Nazanin" panose="00000400000000000000" pitchFamily="2" charset="-78"/>
            </a:endParaRPr>
          </a:p>
          <a:p>
            <a:pPr>
              <a:buClr>
                <a:schemeClr val="tx2"/>
              </a:buClr>
              <a:buSzPct val="70000"/>
              <a:buFont typeface="Wingdings" panose="05000000000000000000" pitchFamily="2" charset="2"/>
              <a:buChar char="q"/>
              <a:tabLst>
                <a:tab pos="1076325" algn="l"/>
              </a:tabLst>
            </a:pPr>
            <a:r>
              <a:rPr lang="fa-IR" sz="2400" dirty="0" smtClean="0">
                <a:cs typeface="B Nazanin" panose="00000400000000000000" pitchFamily="2" charset="-78"/>
              </a:rPr>
              <a:t> نارسايي داخلی : ناشی از عدم کیفیت مناسب محصولی است که قبل از انتقال مالکیت به خریدار کشف می شود.</a:t>
            </a:r>
          </a:p>
          <a:p>
            <a:pPr>
              <a:buClr>
                <a:schemeClr val="tx2"/>
              </a:buClr>
              <a:buSzPct val="70000"/>
              <a:buFont typeface="Wingdings" panose="05000000000000000000" pitchFamily="2" charset="2"/>
              <a:buChar char="q"/>
              <a:tabLst>
                <a:tab pos="1076325" algn="l"/>
              </a:tabLst>
            </a:pPr>
            <a:r>
              <a:rPr lang="fa-IR" sz="2400" dirty="0" smtClean="0">
                <a:cs typeface="B Nazanin" panose="00000400000000000000" pitchFamily="2" charset="-78"/>
              </a:rPr>
              <a:t> نارسايي خارجی: ناشی از عدم کیفیت مناسب محصولی است که بعد از انتقال به خریدار کشف می شود.</a:t>
            </a:r>
            <a:endParaRPr lang="en-GB" sz="2400" dirty="0">
              <a:cs typeface="B Nazanin" panose="00000400000000000000" pitchFamily="2" charset="-78"/>
            </a:endParaRPr>
          </a:p>
        </p:txBody>
      </p:sp>
    </p:spTree>
    <p:extLst>
      <p:ext uri="{BB962C8B-B14F-4D97-AF65-F5344CB8AC3E}">
        <p14:creationId xmlns:p14="http://schemas.microsoft.com/office/powerpoint/2010/main" val="232474982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6977267" y="609600"/>
            <a:ext cx="4713149" cy="769441"/>
          </a:xfrm>
          <a:prstGeom prst="rect">
            <a:avLst/>
          </a:prstGeom>
          <a:noFill/>
        </p:spPr>
        <p:txBody>
          <a:bodyPr wrap="none" rtlCol="1">
            <a:spAutoFit/>
          </a:bodyPr>
          <a:lstStyle/>
          <a:p>
            <a:r>
              <a:rPr lang="fa-IR" sz="4400" dirty="0" smtClean="0">
                <a:cs typeface="B Titr" panose="00000700000000000000" pitchFamily="2" charset="-78"/>
              </a:rPr>
              <a:t>انواع هزینه های کیفیت</a:t>
            </a:r>
            <a:endParaRPr lang="en-US" sz="4400" b="1" dirty="0">
              <a:cs typeface="B Titr" panose="00000700000000000000" pitchFamily="2" charset="-78"/>
            </a:endParaRPr>
          </a:p>
        </p:txBody>
      </p:sp>
      <p:graphicFrame>
        <p:nvGraphicFramePr>
          <p:cNvPr id="6" name="Table 5"/>
          <p:cNvGraphicFramePr>
            <a:graphicFrameLocks noGrp="1"/>
          </p:cNvGraphicFramePr>
          <p:nvPr>
            <p:extLst>
              <p:ext uri="{D42A27DB-BD31-4B8C-83A1-F6EECF244321}">
                <p14:modId xmlns:p14="http://schemas.microsoft.com/office/powerpoint/2010/main" val="2793727427"/>
              </p:ext>
            </p:extLst>
          </p:nvPr>
        </p:nvGraphicFramePr>
        <p:xfrm>
          <a:off x="2003427" y="2777066"/>
          <a:ext cx="8950323" cy="2739672"/>
        </p:xfrm>
        <a:graphic>
          <a:graphicData uri="http://schemas.openxmlformats.org/drawingml/2006/table">
            <a:tbl>
              <a:tblPr rtl="1" firstRow="1" bandRow="1">
                <a:tableStyleId>{5C22544A-7EE6-4342-B048-85BDC9FD1C3A}</a:tableStyleId>
              </a:tblPr>
              <a:tblGrid>
                <a:gridCol w="1447800"/>
                <a:gridCol w="3552825"/>
                <a:gridCol w="3949698"/>
              </a:tblGrid>
              <a:tr h="912636">
                <a:tc>
                  <a:txBody>
                    <a:bodyPr/>
                    <a:lstStyle/>
                    <a:p>
                      <a:pPr algn="ctr" rtl="1"/>
                      <a:endParaRPr lang="fa-IR" dirty="0">
                        <a:cs typeface="B Nazanin" panose="00000400000000000000" pitchFamily="2" charset="-78"/>
                      </a:endParaRPr>
                    </a:p>
                  </a:txBody>
                  <a:tcPr anchor="ctr"/>
                </a:tc>
                <a:tc>
                  <a:txBody>
                    <a:bodyPr/>
                    <a:lstStyle/>
                    <a:p>
                      <a:pPr algn="ctr" rtl="1"/>
                      <a:r>
                        <a:rPr lang="fa-IR" dirty="0" smtClean="0">
                          <a:cs typeface="B Nazanin" panose="00000400000000000000" pitchFamily="2" charset="-78"/>
                        </a:rPr>
                        <a:t>هزینه های داخلی</a:t>
                      </a:r>
                      <a:endParaRPr lang="fa-IR" dirty="0">
                        <a:cs typeface="B Nazanin" panose="00000400000000000000" pitchFamily="2" charset="-78"/>
                      </a:endParaRPr>
                    </a:p>
                  </a:txBody>
                  <a:tcPr anchor="ctr"/>
                </a:tc>
                <a:tc>
                  <a:txBody>
                    <a:bodyPr/>
                    <a:lstStyle/>
                    <a:p>
                      <a:pPr algn="ctr" rtl="1"/>
                      <a:r>
                        <a:rPr lang="fa-IR" dirty="0" smtClean="0">
                          <a:cs typeface="B Nazanin" panose="00000400000000000000" pitchFamily="2" charset="-78"/>
                        </a:rPr>
                        <a:t>هزینه های خارجی</a:t>
                      </a:r>
                      <a:endParaRPr lang="fa-IR" dirty="0">
                        <a:cs typeface="B Nazanin" panose="00000400000000000000" pitchFamily="2" charset="-78"/>
                      </a:endParaRPr>
                    </a:p>
                  </a:txBody>
                  <a:tcPr anchor="ctr"/>
                </a:tc>
              </a:tr>
              <a:tr h="912636">
                <a:tc>
                  <a:txBody>
                    <a:bodyPr/>
                    <a:lstStyle/>
                    <a:p>
                      <a:pPr algn="ctr" rtl="1"/>
                      <a:r>
                        <a:rPr lang="fa-IR" dirty="0" smtClean="0">
                          <a:cs typeface="B Nazanin" panose="00000400000000000000" pitchFamily="2" charset="-78"/>
                        </a:rPr>
                        <a:t>هزینه</a:t>
                      </a:r>
                      <a:r>
                        <a:rPr lang="fa-IR" baseline="0" dirty="0" smtClean="0">
                          <a:cs typeface="B Nazanin" panose="00000400000000000000" pitchFamily="2" charset="-78"/>
                        </a:rPr>
                        <a:t> های آشکار</a:t>
                      </a:r>
                      <a:endParaRPr lang="fa-IR" dirty="0">
                        <a:cs typeface="B Nazanin" panose="00000400000000000000" pitchFamily="2" charset="-78"/>
                      </a:endParaRPr>
                    </a:p>
                  </a:txBody>
                  <a:tcPr anchor="ctr"/>
                </a:tc>
                <a:tc>
                  <a:txBody>
                    <a:bodyPr/>
                    <a:lstStyle/>
                    <a:p>
                      <a:pPr algn="ctr" rtl="1"/>
                      <a:r>
                        <a:rPr lang="fa-IR" dirty="0" smtClean="0">
                          <a:cs typeface="B Nazanin" panose="00000400000000000000" pitchFamily="2" charset="-78"/>
                        </a:rPr>
                        <a:t>هزینه های ضایعات ، تعمیرات ، هزینه های پیشگیرانه</a:t>
                      </a:r>
                      <a:endParaRPr lang="fa-IR" dirty="0">
                        <a:cs typeface="B Nazanin" panose="00000400000000000000" pitchFamily="2" charset="-78"/>
                      </a:endParaRPr>
                    </a:p>
                  </a:txBody>
                  <a:tcPr anchor="ctr"/>
                </a:tc>
                <a:tc>
                  <a:txBody>
                    <a:bodyPr/>
                    <a:lstStyle/>
                    <a:p>
                      <a:pPr algn="ctr" rtl="1"/>
                      <a:r>
                        <a:rPr lang="fa-IR" dirty="0" smtClean="0">
                          <a:cs typeface="B Nazanin" panose="00000400000000000000" pitchFamily="2" charset="-78"/>
                        </a:rPr>
                        <a:t>هزینه های گارانتی ، هزینه های شکایت مشتریان</a:t>
                      </a:r>
                      <a:endParaRPr lang="fa-IR" dirty="0">
                        <a:cs typeface="B Nazanin" panose="00000400000000000000" pitchFamily="2" charset="-78"/>
                      </a:endParaRPr>
                    </a:p>
                  </a:txBody>
                  <a:tcPr anchor="ctr"/>
                </a:tc>
              </a:tr>
              <a:tr h="912636">
                <a:tc>
                  <a:txBody>
                    <a:bodyPr/>
                    <a:lstStyle/>
                    <a:p>
                      <a:pPr algn="ctr" rtl="1"/>
                      <a:r>
                        <a:rPr lang="fa-IR" dirty="0" smtClean="0">
                          <a:cs typeface="B Nazanin" panose="00000400000000000000" pitchFamily="2" charset="-78"/>
                        </a:rPr>
                        <a:t>هزینه های پنهان</a:t>
                      </a:r>
                      <a:endParaRPr lang="fa-IR" dirty="0">
                        <a:cs typeface="B Nazanin" panose="00000400000000000000" pitchFamily="2" charset="-78"/>
                      </a:endParaRPr>
                    </a:p>
                  </a:txBody>
                  <a:tcPr anchor="ctr"/>
                </a:tc>
                <a:tc>
                  <a:txBody>
                    <a:bodyPr/>
                    <a:lstStyle/>
                    <a:p>
                      <a:pPr algn="ctr" rtl="1"/>
                      <a:r>
                        <a:rPr lang="fa-IR" dirty="0" smtClean="0">
                          <a:cs typeface="B Nazanin" panose="00000400000000000000" pitchFamily="2" charset="-78"/>
                        </a:rPr>
                        <a:t>هزینه های پایین آمدن کارایی هزینه های ارزیابی</a:t>
                      </a:r>
                      <a:endParaRPr lang="fa-IR" dirty="0">
                        <a:cs typeface="B Nazanin" panose="00000400000000000000" pitchFamily="2" charset="-78"/>
                      </a:endParaRPr>
                    </a:p>
                  </a:txBody>
                  <a:tcPr anchor="ctr"/>
                </a:tc>
                <a:tc>
                  <a:txBody>
                    <a:bodyPr/>
                    <a:lstStyle/>
                    <a:p>
                      <a:pPr algn="ctr" rtl="1"/>
                      <a:r>
                        <a:rPr lang="fa-IR" dirty="0" smtClean="0">
                          <a:cs typeface="B Nazanin" panose="00000400000000000000" pitchFamily="2" charset="-78"/>
                        </a:rPr>
                        <a:t>هزینه های کاهش اعتبار نزد مشتریان</a:t>
                      </a:r>
                      <a:endParaRPr lang="fa-IR" dirty="0">
                        <a:cs typeface="B Nazanin" panose="00000400000000000000" pitchFamily="2" charset="-78"/>
                      </a:endParaRPr>
                    </a:p>
                  </a:txBody>
                  <a:tcPr anchor="ctr"/>
                </a:tc>
              </a:tr>
            </a:tbl>
          </a:graphicData>
        </a:graphic>
      </p:graphicFrame>
    </p:spTree>
    <p:extLst>
      <p:ext uri="{BB962C8B-B14F-4D97-AF65-F5344CB8AC3E}">
        <p14:creationId xmlns:p14="http://schemas.microsoft.com/office/powerpoint/2010/main" val="81742741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322693" y="609600"/>
            <a:ext cx="7367723" cy="769441"/>
          </a:xfrm>
          <a:prstGeom prst="rect">
            <a:avLst/>
          </a:prstGeom>
          <a:noFill/>
        </p:spPr>
        <p:txBody>
          <a:bodyPr wrap="none" rtlCol="1">
            <a:spAutoFit/>
          </a:bodyPr>
          <a:lstStyle/>
          <a:p>
            <a:r>
              <a:rPr lang="fa-IR" sz="4400" b="1" dirty="0" smtClean="0">
                <a:cs typeface="B Titr" panose="00000700000000000000" pitchFamily="2" charset="-78"/>
              </a:rPr>
              <a:t>مدل های اقتصادی هزینه یابی کیفیت</a:t>
            </a:r>
            <a:endParaRPr lang="en-US" sz="4400" b="1" dirty="0">
              <a:cs typeface="B Titr" panose="00000700000000000000" pitchFamily="2" charset="-78"/>
            </a:endParaRPr>
          </a:p>
        </p:txBody>
      </p:sp>
      <p:sp>
        <p:nvSpPr>
          <p:cNvPr id="5" name="TextBox 4"/>
          <p:cNvSpPr txBox="1"/>
          <p:nvPr/>
        </p:nvSpPr>
        <p:spPr>
          <a:xfrm>
            <a:off x="304800" y="2286000"/>
            <a:ext cx="11446979" cy="3046988"/>
          </a:xfrm>
          <a:prstGeom prst="rect">
            <a:avLst/>
          </a:prstGeom>
          <a:noFill/>
        </p:spPr>
        <p:txBody>
          <a:bodyPr wrap="square" rtlCol="1">
            <a:spAutoFit/>
          </a:bodyPr>
          <a:lstStyle/>
          <a:p>
            <a:pPr>
              <a:lnSpc>
                <a:spcPct val="150000"/>
              </a:lnSpc>
              <a:buFont typeface="Wingdings" panose="05000000000000000000" pitchFamily="2" charset="2"/>
              <a:buChar char="§"/>
            </a:pPr>
            <a:r>
              <a:rPr lang="fa-IR" sz="3200" dirty="0" smtClean="0">
                <a:cs typeface="B Nazanin" panose="00000400000000000000" pitchFamily="2" charset="-78"/>
              </a:rPr>
              <a:t> مدل </a:t>
            </a:r>
            <a:r>
              <a:rPr lang="en-US" sz="3200" dirty="0" smtClean="0">
                <a:cs typeface="B Nazanin" panose="00000400000000000000" pitchFamily="2" charset="-78"/>
              </a:rPr>
              <a:t>P-A-F</a:t>
            </a:r>
            <a:endParaRPr lang="fa-IR" sz="3200" dirty="0" smtClean="0">
              <a:cs typeface="B Nazanin" panose="00000400000000000000" pitchFamily="2" charset="-78"/>
            </a:endParaRPr>
          </a:p>
          <a:p>
            <a:pPr>
              <a:lnSpc>
                <a:spcPct val="150000"/>
              </a:lnSpc>
              <a:buFont typeface="Wingdings" panose="05000000000000000000" pitchFamily="2" charset="2"/>
              <a:buChar char="§"/>
            </a:pPr>
            <a:r>
              <a:rPr lang="fa-IR" sz="3200" dirty="0" smtClean="0">
                <a:cs typeface="B Nazanin" panose="00000400000000000000" pitchFamily="2" charset="-78"/>
              </a:rPr>
              <a:t> مدل هزینه یابی فرایندی</a:t>
            </a:r>
          </a:p>
          <a:p>
            <a:pPr>
              <a:lnSpc>
                <a:spcPct val="150000"/>
              </a:lnSpc>
              <a:buFont typeface="Wingdings" panose="05000000000000000000" pitchFamily="2" charset="2"/>
              <a:buChar char="§"/>
            </a:pPr>
            <a:r>
              <a:rPr lang="fa-IR" sz="3200" dirty="0" smtClean="0">
                <a:cs typeface="B Nazanin" panose="00000400000000000000" pitchFamily="2" charset="-78"/>
              </a:rPr>
              <a:t> مدل کوه یخ</a:t>
            </a:r>
          </a:p>
          <a:p>
            <a:pPr>
              <a:lnSpc>
                <a:spcPct val="150000"/>
              </a:lnSpc>
              <a:buFont typeface="Wingdings" panose="05000000000000000000" pitchFamily="2" charset="2"/>
              <a:buChar char="§"/>
            </a:pPr>
            <a:r>
              <a:rPr lang="en-US" sz="3200" dirty="0" smtClean="0">
                <a:cs typeface="B Nazanin" panose="00000400000000000000" pitchFamily="2" charset="-78"/>
              </a:rPr>
              <a:t> </a:t>
            </a:r>
            <a:r>
              <a:rPr lang="fa-IR" sz="3200" dirty="0" smtClean="0">
                <a:cs typeface="B Nazanin" panose="00000400000000000000" pitchFamily="2" charset="-78"/>
              </a:rPr>
              <a:t>مدل </a:t>
            </a:r>
            <a:r>
              <a:rPr lang="en-US" sz="3200" dirty="0" smtClean="0">
                <a:cs typeface="B Nazanin" panose="00000400000000000000" pitchFamily="2" charset="-78"/>
              </a:rPr>
              <a:t>BSC</a:t>
            </a:r>
            <a:endParaRPr lang="en-US" sz="3200" dirty="0">
              <a:cs typeface="B Nazanin" panose="00000400000000000000" pitchFamily="2" charset="-78"/>
            </a:endParaRPr>
          </a:p>
        </p:txBody>
      </p:sp>
    </p:spTree>
    <p:extLst>
      <p:ext uri="{BB962C8B-B14F-4D97-AF65-F5344CB8AC3E}">
        <p14:creationId xmlns:p14="http://schemas.microsoft.com/office/powerpoint/2010/main" val="70291176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8851177" y="514350"/>
            <a:ext cx="2839239" cy="1023357"/>
          </a:xfrm>
          <a:prstGeom prst="rect">
            <a:avLst/>
          </a:prstGeom>
          <a:noFill/>
        </p:spPr>
        <p:txBody>
          <a:bodyPr wrap="none" rtlCol="1">
            <a:spAutoFit/>
          </a:bodyPr>
          <a:lstStyle/>
          <a:p>
            <a:pPr>
              <a:lnSpc>
                <a:spcPct val="150000"/>
              </a:lnSpc>
              <a:buFont typeface="Wingdings" panose="05000000000000000000" pitchFamily="2" charset="2"/>
              <a:buChar char="§"/>
            </a:pPr>
            <a:r>
              <a:rPr lang="fa-IR" sz="4400" dirty="0" smtClean="0">
                <a:cs typeface="B Titr" panose="00000700000000000000" pitchFamily="2" charset="-78"/>
              </a:rPr>
              <a:t>مدل </a:t>
            </a:r>
            <a:r>
              <a:rPr lang="en-US" sz="4400" dirty="0" smtClean="0">
                <a:cs typeface="B Titr" panose="00000700000000000000" pitchFamily="2" charset="-78"/>
              </a:rPr>
              <a:t>P-A-F</a:t>
            </a:r>
            <a:endParaRPr lang="fa-IR" sz="4400" dirty="0" smtClean="0">
              <a:cs typeface="B Titr" panose="00000700000000000000" pitchFamily="2" charset="-78"/>
            </a:endParaRPr>
          </a:p>
        </p:txBody>
      </p:sp>
      <p:sp>
        <p:nvSpPr>
          <p:cNvPr id="5" name="TextBox 4"/>
          <p:cNvSpPr txBox="1"/>
          <p:nvPr/>
        </p:nvSpPr>
        <p:spPr>
          <a:xfrm>
            <a:off x="304800" y="2286000"/>
            <a:ext cx="11446979" cy="584775"/>
          </a:xfrm>
          <a:prstGeom prst="rect">
            <a:avLst/>
          </a:prstGeom>
          <a:noFill/>
        </p:spPr>
        <p:txBody>
          <a:bodyPr wrap="square" rtlCol="1">
            <a:spAutoFit/>
          </a:bodyPr>
          <a:lstStyle/>
          <a:p>
            <a:endParaRPr lang="en-US" sz="3200" dirty="0">
              <a:cs typeface="B Nazanin" panose="00000400000000000000" pitchFamily="2" charset="-78"/>
            </a:endParaRPr>
          </a:p>
        </p:txBody>
      </p:sp>
      <p:sp>
        <p:nvSpPr>
          <p:cNvPr id="8" name="TextBox 7"/>
          <p:cNvSpPr txBox="1"/>
          <p:nvPr/>
        </p:nvSpPr>
        <p:spPr>
          <a:xfrm>
            <a:off x="428625" y="2238375"/>
            <a:ext cx="11323154" cy="4278094"/>
          </a:xfrm>
          <a:prstGeom prst="rect">
            <a:avLst/>
          </a:prstGeom>
          <a:noFill/>
        </p:spPr>
        <p:txBody>
          <a:bodyPr wrap="square" rtlCol="1">
            <a:spAutoFit/>
          </a:bodyPr>
          <a:lstStyle/>
          <a:p>
            <a:r>
              <a:rPr lang="fa-IR" sz="2800" dirty="0" smtClean="0">
                <a:cs typeface="B Nazanin" panose="00000400000000000000" pitchFamily="2" charset="-78"/>
              </a:rPr>
              <a:t>اولين روشى كه در هزينه يابى كيفيت ارائه شده است همان روش جوران است كه به روش سنتى معروف شده است. در اين روش هزينه هاى كيفيت به چهار بخش تقسيم مى‌شوند:</a:t>
            </a:r>
          </a:p>
          <a:p>
            <a:endParaRPr lang="fa-IR" sz="2400" dirty="0" smtClean="0">
              <a:cs typeface="B Nazanin" panose="00000400000000000000" pitchFamily="2" charset="-78"/>
            </a:endParaRPr>
          </a:p>
          <a:p>
            <a:r>
              <a:rPr lang="fa-IR" sz="2400" b="1" dirty="0" smtClean="0">
                <a:cs typeface="B Nazanin" panose="00000400000000000000" pitchFamily="2" charset="-78"/>
              </a:rPr>
              <a:t>الف - هزينه هاى شكست داخلى: </a:t>
            </a:r>
            <a:r>
              <a:rPr lang="fa-IR" sz="2400" dirty="0" smtClean="0">
                <a:cs typeface="B Nazanin" panose="00000400000000000000" pitchFamily="2" charset="-78"/>
              </a:rPr>
              <a:t>هزينه هايى كه براى ارزيابى ،تصحيح و يا جايگزينى محصول قبل از اينكه محصول به دست مشترى برسد را شامل مى شود.</a:t>
            </a:r>
          </a:p>
          <a:p>
            <a:r>
              <a:rPr lang="fa-IR" sz="2400" b="1" dirty="0" smtClean="0">
                <a:cs typeface="B Nazanin" panose="00000400000000000000" pitchFamily="2" charset="-78"/>
              </a:rPr>
              <a:t>ب - هزينه شكست خارجى: </a:t>
            </a:r>
            <a:r>
              <a:rPr lang="fa-IR" sz="2400" dirty="0" smtClean="0">
                <a:cs typeface="B Nazanin" panose="00000400000000000000" pitchFamily="2" charset="-78"/>
              </a:rPr>
              <a:t>هزينه اى است كه براى ارزيابى ،تصحيح و يا جايگزينى بعد از اينكه محصول به دست مشترى رسيد، صورت مى گيرد.</a:t>
            </a:r>
          </a:p>
          <a:p>
            <a:r>
              <a:rPr lang="fa-IR" sz="2400" b="1" dirty="0" smtClean="0">
                <a:cs typeface="B Nazanin" panose="00000400000000000000" pitchFamily="2" charset="-78"/>
              </a:rPr>
              <a:t>پ - هزينه ارزيابى: </a:t>
            </a:r>
            <a:r>
              <a:rPr lang="fa-IR" sz="2400" dirty="0" smtClean="0">
                <a:cs typeface="B Nazanin" panose="00000400000000000000" pitchFamily="2" charset="-78"/>
              </a:rPr>
              <a:t>هزينه مربوط به سنجش يا مميزى محصولات يا خدمات به منظور اطمينان از استانداردهاى كيفى در اين دسته مى گنجد.</a:t>
            </a:r>
          </a:p>
          <a:p>
            <a:r>
              <a:rPr lang="fa-IR" sz="2400" b="1" dirty="0" smtClean="0">
                <a:cs typeface="B Nazanin" panose="00000400000000000000" pitchFamily="2" charset="-78"/>
              </a:rPr>
              <a:t>ت - هزينه هاى پيشگيرى: </a:t>
            </a:r>
            <a:r>
              <a:rPr lang="fa-IR" sz="2400" dirty="0" smtClean="0">
                <a:cs typeface="B Nazanin" panose="00000400000000000000" pitchFamily="2" charset="-78"/>
              </a:rPr>
              <a:t>هزينه اى است كه براى پيشگيرى از وقوع ضايعات كالاها و يا جلوگيرى ازتوليد محصولات با كيفيت بد بايد پرداخت شود.</a:t>
            </a:r>
            <a:endParaRPr lang="fa-IR" sz="2400" dirty="0">
              <a:cs typeface="B Nazanin" panose="00000400000000000000" pitchFamily="2" charset="-78"/>
            </a:endParaRPr>
          </a:p>
        </p:txBody>
      </p:sp>
    </p:spTree>
    <p:extLst>
      <p:ext uri="{BB962C8B-B14F-4D97-AF65-F5344CB8AC3E}">
        <p14:creationId xmlns:p14="http://schemas.microsoft.com/office/powerpoint/2010/main" val="334734224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7177642" y="514350"/>
            <a:ext cx="4512774" cy="769441"/>
          </a:xfrm>
          <a:prstGeom prst="rect">
            <a:avLst/>
          </a:prstGeom>
          <a:noFill/>
        </p:spPr>
        <p:txBody>
          <a:bodyPr wrap="none" rtlCol="1">
            <a:spAutoFit/>
          </a:bodyPr>
          <a:lstStyle/>
          <a:p>
            <a:r>
              <a:rPr lang="fa-IR" sz="4400" b="1" dirty="0" smtClean="0">
                <a:cs typeface="B Nazanin" panose="00000400000000000000" pitchFamily="2" charset="-78"/>
              </a:rPr>
              <a:t>مدل هزینه یابی فرایند</a:t>
            </a:r>
            <a:endParaRPr lang="en-US" sz="4400" b="1" dirty="0"/>
          </a:p>
        </p:txBody>
      </p:sp>
      <p:sp>
        <p:nvSpPr>
          <p:cNvPr id="5" name="TextBox 4"/>
          <p:cNvSpPr txBox="1"/>
          <p:nvPr/>
        </p:nvSpPr>
        <p:spPr>
          <a:xfrm>
            <a:off x="304800" y="2286000"/>
            <a:ext cx="11446979" cy="584775"/>
          </a:xfrm>
          <a:prstGeom prst="rect">
            <a:avLst/>
          </a:prstGeom>
          <a:noFill/>
        </p:spPr>
        <p:txBody>
          <a:bodyPr wrap="square" rtlCol="1">
            <a:spAutoFit/>
          </a:bodyPr>
          <a:lstStyle/>
          <a:p>
            <a:endParaRPr lang="en-US" sz="3200" dirty="0">
              <a:cs typeface="B Nazanin" panose="00000400000000000000" pitchFamily="2" charset="-78"/>
            </a:endParaRPr>
          </a:p>
        </p:txBody>
      </p:sp>
      <p:sp>
        <p:nvSpPr>
          <p:cNvPr id="6" name="TextBox 5"/>
          <p:cNvSpPr txBox="1"/>
          <p:nvPr/>
        </p:nvSpPr>
        <p:spPr>
          <a:xfrm>
            <a:off x="428625" y="2238375"/>
            <a:ext cx="11323154" cy="3970318"/>
          </a:xfrm>
          <a:prstGeom prst="rect">
            <a:avLst/>
          </a:prstGeom>
          <a:noFill/>
        </p:spPr>
        <p:txBody>
          <a:bodyPr wrap="square" rtlCol="1">
            <a:spAutoFit/>
          </a:bodyPr>
          <a:lstStyle/>
          <a:p>
            <a:r>
              <a:rPr lang="fa-IR" sz="2800" dirty="0" smtClean="0">
                <a:cs typeface="B Nazanin" panose="00000400000000000000" pitchFamily="2" charset="-78"/>
              </a:rPr>
              <a:t>اين مدل در حقيقت هزينه ‌هاى كيفيت را ناشى از فعاليتهاى كيفى مى‌داند. منظور از فعاليتهاى كيفى تمام فعاليتهايى است كه در جهت بهبود كيفيت محصولات ، خدمات و فرآيند ها انجام مى‌شود.</a:t>
            </a:r>
          </a:p>
          <a:p>
            <a:endParaRPr lang="fa-IR" sz="2800" dirty="0" smtClean="0">
              <a:cs typeface="B Nazanin" panose="00000400000000000000" pitchFamily="2" charset="-78"/>
            </a:endParaRPr>
          </a:p>
          <a:p>
            <a:r>
              <a:rPr lang="fa-IR" sz="2800" dirty="0" smtClean="0">
                <a:cs typeface="B Nazanin" panose="00000400000000000000" pitchFamily="2" charset="-78"/>
              </a:rPr>
              <a:t>كرازبى فعاليتهاى كيفى را به دو دسته تقسيم بندى كرد:</a:t>
            </a:r>
          </a:p>
          <a:p>
            <a:endParaRPr lang="fa-IR" sz="2800" dirty="0" smtClean="0">
              <a:cs typeface="B Nazanin" panose="00000400000000000000" pitchFamily="2" charset="-78"/>
            </a:endParaRPr>
          </a:p>
          <a:p>
            <a:r>
              <a:rPr lang="fa-IR" sz="2800" dirty="0" smtClean="0">
                <a:cs typeface="B Nazanin" panose="00000400000000000000" pitchFamily="2" charset="-78"/>
              </a:rPr>
              <a:t>1- فعاليتهايى كه براى بار اول انجام مى‌شوند تا سطح كيفى محصولات ،خدمات و فرايندها به سطح كيفيت مورد نظر برسد.</a:t>
            </a:r>
          </a:p>
          <a:p>
            <a:r>
              <a:rPr lang="fa-IR" sz="2800" dirty="0" smtClean="0">
                <a:cs typeface="B Nazanin" panose="00000400000000000000" pitchFamily="2" charset="-78"/>
              </a:rPr>
              <a:t>2 -كرازبى دسته دوم را فعاليتهايى مى داند كه در جهت رفع نقصها، دوباره كاري ها و .... بعد از حصول سطح كيفيت ضعيف و در جهت بهبود انجام مى شود.</a:t>
            </a:r>
            <a:endParaRPr lang="fa-IR" sz="2400" dirty="0">
              <a:cs typeface="B Nazanin" panose="00000400000000000000" pitchFamily="2" charset="-78"/>
            </a:endParaRPr>
          </a:p>
        </p:txBody>
      </p:sp>
    </p:spTree>
    <p:extLst>
      <p:ext uri="{BB962C8B-B14F-4D97-AF65-F5344CB8AC3E}">
        <p14:creationId xmlns:p14="http://schemas.microsoft.com/office/powerpoint/2010/main" val="114395445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16661" y="514350"/>
            <a:ext cx="2473755" cy="769441"/>
          </a:xfrm>
          <a:prstGeom prst="rect">
            <a:avLst/>
          </a:prstGeom>
          <a:noFill/>
        </p:spPr>
        <p:txBody>
          <a:bodyPr wrap="none" rtlCol="1">
            <a:spAutoFit/>
          </a:bodyPr>
          <a:lstStyle/>
          <a:p>
            <a:r>
              <a:rPr lang="fa-IR" sz="4400" b="1" dirty="0" smtClean="0">
                <a:cs typeface="B Nazanin" panose="00000400000000000000" pitchFamily="2" charset="-78"/>
              </a:rPr>
              <a:t>مدل کوه یخ</a:t>
            </a:r>
            <a:endParaRPr lang="en-US" sz="4400" b="1" dirty="0"/>
          </a:p>
        </p:txBody>
      </p:sp>
      <p:sp>
        <p:nvSpPr>
          <p:cNvPr id="5" name="TextBox 4"/>
          <p:cNvSpPr txBox="1"/>
          <p:nvPr/>
        </p:nvSpPr>
        <p:spPr>
          <a:xfrm>
            <a:off x="304800" y="2286000"/>
            <a:ext cx="11446979" cy="584775"/>
          </a:xfrm>
          <a:prstGeom prst="rect">
            <a:avLst/>
          </a:prstGeom>
          <a:noFill/>
        </p:spPr>
        <p:txBody>
          <a:bodyPr wrap="square" rtlCol="1">
            <a:spAutoFit/>
          </a:bodyPr>
          <a:lstStyle/>
          <a:p>
            <a:endParaRPr lang="en-US" sz="3200" dirty="0">
              <a:cs typeface="B Nazanin" panose="00000400000000000000" pitchFamily="2" charset="-78"/>
            </a:endParaRPr>
          </a:p>
        </p:txBody>
      </p:sp>
      <p:sp>
        <p:nvSpPr>
          <p:cNvPr id="6" name="TextBox 5"/>
          <p:cNvSpPr txBox="1"/>
          <p:nvPr/>
        </p:nvSpPr>
        <p:spPr>
          <a:xfrm>
            <a:off x="428625" y="2238375"/>
            <a:ext cx="11323154" cy="3924151"/>
          </a:xfrm>
          <a:prstGeom prst="rect">
            <a:avLst/>
          </a:prstGeom>
          <a:noFill/>
        </p:spPr>
        <p:txBody>
          <a:bodyPr wrap="square" rtlCol="1">
            <a:spAutoFit/>
          </a:bodyPr>
          <a:lstStyle/>
          <a:p>
            <a:pPr algn="just">
              <a:lnSpc>
                <a:spcPct val="150000"/>
              </a:lnSpc>
            </a:pPr>
            <a:r>
              <a:rPr lang="fa-IR" sz="2400" dirty="0" smtClean="0">
                <a:cs typeface="B Nazanin" panose="00000400000000000000" pitchFamily="2" charset="-78"/>
              </a:rPr>
              <a:t>مدل كوه يخى توسط «پلانكت» و «ديل» در سال 1995 ارائه شد. </a:t>
            </a:r>
          </a:p>
          <a:p>
            <a:pPr algn="just">
              <a:lnSpc>
                <a:spcPct val="150000"/>
              </a:lnSpc>
            </a:pPr>
            <a:r>
              <a:rPr lang="fa-IR" sz="2400" dirty="0" smtClean="0">
                <a:cs typeface="B Nazanin" panose="00000400000000000000" pitchFamily="2" charset="-78"/>
              </a:rPr>
              <a:t>اين مدل در حقيقت هزينه هاى كيفيت را مانند يك كوه يخى در نظر مى گيرد كه بيننده در نگاه اول فقط بخش كوچكى يا به عبارت </a:t>
            </a:r>
            <a:r>
              <a:rPr lang="fa-IR" sz="2400" dirty="0" err="1" smtClean="0">
                <a:cs typeface="B Nazanin" panose="00000400000000000000" pitchFamily="2" charset="-78"/>
              </a:rPr>
              <a:t>ديگر</a:t>
            </a:r>
            <a:r>
              <a:rPr lang="fa-IR" sz="2400" dirty="0" smtClean="0">
                <a:cs typeface="B Nazanin" panose="00000400000000000000" pitchFamily="2" charset="-78"/>
              </a:rPr>
              <a:t> فقط قله كوه را مى </a:t>
            </a:r>
            <a:r>
              <a:rPr lang="fa-IR" sz="2400" dirty="0" err="1" smtClean="0">
                <a:cs typeface="B Nazanin" panose="00000400000000000000" pitchFamily="2" charset="-78"/>
              </a:rPr>
              <a:t>بيند</a:t>
            </a:r>
            <a:r>
              <a:rPr lang="fa-IR" sz="2400" dirty="0" smtClean="0">
                <a:cs typeface="B Nazanin" panose="00000400000000000000" pitchFamily="2" charset="-78"/>
              </a:rPr>
              <a:t>، غافل از اين نكته كه بخش </a:t>
            </a:r>
            <a:r>
              <a:rPr lang="fa-IR" sz="2400" dirty="0" err="1" smtClean="0">
                <a:cs typeface="B Nazanin" panose="00000400000000000000" pitchFamily="2" charset="-78"/>
              </a:rPr>
              <a:t>اعظمى</a:t>
            </a:r>
            <a:r>
              <a:rPr lang="fa-IR" sz="2400" dirty="0" smtClean="0">
                <a:cs typeface="B Nazanin" panose="00000400000000000000" pitchFamily="2" charset="-78"/>
              </a:rPr>
              <a:t> از كوه </a:t>
            </a:r>
            <a:r>
              <a:rPr lang="fa-IR" sz="2400" dirty="0" err="1" smtClean="0">
                <a:cs typeface="B Nazanin" panose="00000400000000000000" pitchFamily="2" charset="-78"/>
              </a:rPr>
              <a:t>يخ</a:t>
            </a:r>
            <a:r>
              <a:rPr lang="fa-IR" sz="2400" dirty="0" smtClean="0">
                <a:cs typeface="B Nazanin" panose="00000400000000000000" pitchFamily="2" charset="-78"/>
              </a:rPr>
              <a:t> در زير </a:t>
            </a:r>
            <a:r>
              <a:rPr lang="fa-IR" sz="2400" dirty="0" err="1" smtClean="0">
                <a:cs typeface="B Nazanin" panose="00000400000000000000" pitchFamily="2" charset="-78"/>
              </a:rPr>
              <a:t>اقيانوس</a:t>
            </a:r>
            <a:r>
              <a:rPr lang="fa-IR" sz="2400" dirty="0" smtClean="0">
                <a:cs typeface="B Nazanin" panose="00000400000000000000" pitchFamily="2" charset="-78"/>
              </a:rPr>
              <a:t> قرار گرفته </a:t>
            </a:r>
            <a:r>
              <a:rPr lang="fa-IR" sz="2400" dirty="0" err="1" smtClean="0">
                <a:cs typeface="B Nazanin" panose="00000400000000000000" pitchFamily="2" charset="-78"/>
              </a:rPr>
              <a:t>است.طبق</a:t>
            </a:r>
            <a:r>
              <a:rPr lang="fa-IR" sz="2400" dirty="0" smtClean="0">
                <a:cs typeface="B Nazanin" panose="00000400000000000000" pitchFamily="2" charset="-78"/>
              </a:rPr>
              <a:t> مدل ارائه شده مهندسان كيفيت هزينه هاى </a:t>
            </a:r>
            <a:r>
              <a:rPr lang="fa-IR" sz="2400" dirty="0" err="1" smtClean="0">
                <a:cs typeface="B Nazanin" panose="00000400000000000000" pitchFamily="2" charset="-78"/>
              </a:rPr>
              <a:t>گارانتى</a:t>
            </a:r>
            <a:r>
              <a:rPr lang="fa-IR" sz="2400" dirty="0" smtClean="0">
                <a:cs typeface="B Nazanin" panose="00000400000000000000" pitchFamily="2" charset="-78"/>
              </a:rPr>
              <a:t> ،هزينه هاى ساعات </a:t>
            </a:r>
            <a:r>
              <a:rPr lang="fa-IR" sz="2400" dirty="0" err="1" smtClean="0">
                <a:cs typeface="B Nazanin" panose="00000400000000000000" pitchFamily="2" charset="-78"/>
              </a:rPr>
              <a:t>اضافى</a:t>
            </a:r>
            <a:r>
              <a:rPr lang="fa-IR" sz="2400" dirty="0" smtClean="0">
                <a:cs typeface="B Nazanin" panose="00000400000000000000" pitchFamily="2" charset="-78"/>
              </a:rPr>
              <a:t> كار ناشى از ضعف كيفيت و هزينه دوباره </a:t>
            </a:r>
            <a:r>
              <a:rPr lang="fa-IR" sz="2400" dirty="0" err="1" smtClean="0">
                <a:cs typeface="B Nazanin" panose="00000400000000000000" pitchFamily="2" charset="-78"/>
              </a:rPr>
              <a:t>كاريها</a:t>
            </a:r>
            <a:r>
              <a:rPr lang="fa-IR" sz="2400" dirty="0" smtClean="0">
                <a:cs typeface="B Nazanin" panose="00000400000000000000" pitchFamily="2" charset="-78"/>
              </a:rPr>
              <a:t> را به طور </a:t>
            </a:r>
            <a:r>
              <a:rPr lang="fa-IR" sz="2400" dirty="0" err="1" smtClean="0">
                <a:cs typeface="B Nazanin" panose="00000400000000000000" pitchFamily="2" charset="-78"/>
              </a:rPr>
              <a:t>مستقيم</a:t>
            </a:r>
            <a:r>
              <a:rPr lang="fa-IR" sz="2400" dirty="0" smtClean="0">
                <a:cs typeface="B Nazanin" panose="00000400000000000000" pitchFamily="2" charset="-78"/>
              </a:rPr>
              <a:t> مشاهده </a:t>
            </a:r>
            <a:r>
              <a:rPr lang="fa-IR" sz="2400" dirty="0" err="1" smtClean="0">
                <a:cs typeface="B Nazanin" panose="00000400000000000000" pitchFamily="2" charset="-78"/>
              </a:rPr>
              <a:t>مى‌كنند</a:t>
            </a:r>
            <a:r>
              <a:rPr lang="fa-IR" sz="2400" dirty="0" smtClean="0">
                <a:cs typeface="B Nazanin" panose="00000400000000000000" pitchFamily="2" charset="-78"/>
              </a:rPr>
              <a:t>، در </a:t>
            </a:r>
            <a:r>
              <a:rPr lang="fa-IR" sz="2400" dirty="0" err="1" smtClean="0">
                <a:cs typeface="B Nazanin" panose="00000400000000000000" pitchFamily="2" charset="-78"/>
              </a:rPr>
              <a:t>صورتى‌كه</a:t>
            </a:r>
            <a:r>
              <a:rPr lang="fa-IR" sz="2400" dirty="0" smtClean="0">
                <a:cs typeface="B Nazanin" panose="00000400000000000000" pitchFamily="2" charset="-78"/>
              </a:rPr>
              <a:t> بخش </a:t>
            </a:r>
            <a:r>
              <a:rPr lang="fa-IR" sz="2400" dirty="0" err="1" smtClean="0">
                <a:cs typeface="B Nazanin" panose="00000400000000000000" pitchFamily="2" charset="-78"/>
              </a:rPr>
              <a:t>اصلى</a:t>
            </a:r>
            <a:r>
              <a:rPr lang="fa-IR" sz="2400" dirty="0" smtClean="0">
                <a:cs typeface="B Nazanin" panose="00000400000000000000" pitchFamily="2" charset="-78"/>
              </a:rPr>
              <a:t> هزينه ها به صورت </a:t>
            </a:r>
            <a:r>
              <a:rPr lang="fa-IR" sz="2400" dirty="0" err="1" smtClean="0">
                <a:cs typeface="B Nazanin" panose="00000400000000000000" pitchFamily="2" charset="-78"/>
              </a:rPr>
              <a:t>نامشهود</a:t>
            </a:r>
            <a:r>
              <a:rPr lang="fa-IR" sz="2400" dirty="0" smtClean="0">
                <a:cs typeface="B Nazanin" panose="00000400000000000000" pitchFamily="2" charset="-78"/>
              </a:rPr>
              <a:t> از جمله هزينه هاى مشتريان، هزينه‌هاى بهبود برنامه هاى كيفى، </a:t>
            </a:r>
            <a:r>
              <a:rPr lang="fa-IR" sz="2400" dirty="0" err="1" smtClean="0">
                <a:cs typeface="B Nazanin" panose="00000400000000000000" pitchFamily="2" charset="-78"/>
              </a:rPr>
              <a:t>كنترل</a:t>
            </a:r>
            <a:r>
              <a:rPr lang="fa-IR" sz="2400" dirty="0" smtClean="0">
                <a:cs typeface="B Nazanin" panose="00000400000000000000" pitchFamily="2" charset="-78"/>
              </a:rPr>
              <a:t> </a:t>
            </a:r>
            <a:r>
              <a:rPr lang="fa-IR" sz="2400" dirty="0" err="1" smtClean="0">
                <a:cs typeface="B Nazanin" panose="00000400000000000000" pitchFamily="2" charset="-78"/>
              </a:rPr>
              <a:t>فرايند</a:t>
            </a:r>
            <a:r>
              <a:rPr lang="fa-IR" sz="2400" dirty="0" smtClean="0">
                <a:cs typeface="B Nazanin" panose="00000400000000000000" pitchFamily="2" charset="-78"/>
              </a:rPr>
              <a:t> ، </a:t>
            </a:r>
            <a:r>
              <a:rPr lang="fa-IR" sz="2400" dirty="0" err="1" smtClean="0">
                <a:cs typeface="B Nazanin" panose="00000400000000000000" pitchFamily="2" charset="-78"/>
              </a:rPr>
              <a:t>وفادارى</a:t>
            </a:r>
            <a:r>
              <a:rPr lang="fa-IR" sz="2400" dirty="0" smtClean="0">
                <a:cs typeface="B Nazanin" panose="00000400000000000000" pitchFamily="2" charset="-78"/>
              </a:rPr>
              <a:t> </a:t>
            </a:r>
            <a:r>
              <a:rPr lang="fa-IR" sz="2400" dirty="0" err="1" smtClean="0">
                <a:cs typeface="B Nazanin" panose="00000400000000000000" pitchFamily="2" charset="-78"/>
              </a:rPr>
              <a:t>مشترى،ارزيابى</a:t>
            </a:r>
            <a:r>
              <a:rPr lang="fa-IR" sz="2400" dirty="0" smtClean="0">
                <a:cs typeface="B Nazanin" panose="00000400000000000000" pitchFamily="2" charset="-78"/>
              </a:rPr>
              <a:t> كيفيت و..... از ديد </a:t>
            </a:r>
            <a:r>
              <a:rPr lang="fa-IR" sz="2400" dirty="0" err="1" smtClean="0">
                <a:cs typeface="B Nazanin" panose="00000400000000000000" pitchFamily="2" charset="-78"/>
              </a:rPr>
              <a:t>كارشناسان</a:t>
            </a:r>
            <a:r>
              <a:rPr lang="fa-IR" sz="2400" dirty="0" smtClean="0">
                <a:cs typeface="B Nazanin" panose="00000400000000000000" pitchFamily="2" charset="-78"/>
              </a:rPr>
              <a:t> كيفيت </a:t>
            </a:r>
            <a:r>
              <a:rPr lang="fa-IR" sz="2400" dirty="0" err="1" smtClean="0">
                <a:cs typeface="B Nazanin" panose="00000400000000000000" pitchFamily="2" charset="-78"/>
              </a:rPr>
              <a:t>مخفى</a:t>
            </a:r>
            <a:r>
              <a:rPr lang="fa-IR" sz="2400" dirty="0" smtClean="0">
                <a:cs typeface="B Nazanin" panose="00000400000000000000" pitchFamily="2" charset="-78"/>
              </a:rPr>
              <a:t> است .</a:t>
            </a:r>
            <a:endParaRPr lang="fa-IR" sz="2400" dirty="0">
              <a:cs typeface="B Nazanin" panose="00000400000000000000" pitchFamily="2" charset="-78"/>
            </a:endParaRPr>
          </a:p>
        </p:txBody>
      </p:sp>
    </p:spTree>
    <p:extLst>
      <p:ext uri="{BB962C8B-B14F-4D97-AF65-F5344CB8AC3E}">
        <p14:creationId xmlns:p14="http://schemas.microsoft.com/office/powerpoint/2010/main" val="346856545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93606" y="514350"/>
            <a:ext cx="2396810" cy="769441"/>
          </a:xfrm>
          <a:prstGeom prst="rect">
            <a:avLst/>
          </a:prstGeom>
          <a:noFill/>
        </p:spPr>
        <p:txBody>
          <a:bodyPr wrap="none" rtlCol="1">
            <a:spAutoFit/>
          </a:bodyPr>
          <a:lstStyle/>
          <a:p>
            <a:r>
              <a:rPr lang="fa-IR" sz="4400" b="1" dirty="0" smtClean="0">
                <a:cs typeface="B Titr" panose="00000700000000000000" pitchFamily="2" charset="-78"/>
              </a:rPr>
              <a:t>روش </a:t>
            </a:r>
            <a:r>
              <a:rPr lang="en-US" sz="4400" b="1" dirty="0" smtClean="0">
                <a:cs typeface="B Titr" panose="00000700000000000000" pitchFamily="2" charset="-78"/>
              </a:rPr>
              <a:t>BSC</a:t>
            </a:r>
            <a:endParaRPr lang="en-US" sz="4400" b="1" dirty="0">
              <a:cs typeface="B Titr" panose="00000700000000000000" pitchFamily="2" charset="-78"/>
            </a:endParaRPr>
          </a:p>
        </p:txBody>
      </p:sp>
      <p:sp>
        <p:nvSpPr>
          <p:cNvPr id="5" name="TextBox 4"/>
          <p:cNvSpPr txBox="1"/>
          <p:nvPr/>
        </p:nvSpPr>
        <p:spPr>
          <a:xfrm>
            <a:off x="304800" y="2286000"/>
            <a:ext cx="11446979" cy="584775"/>
          </a:xfrm>
          <a:prstGeom prst="rect">
            <a:avLst/>
          </a:prstGeom>
          <a:noFill/>
        </p:spPr>
        <p:txBody>
          <a:bodyPr wrap="square" rtlCol="1">
            <a:spAutoFit/>
          </a:bodyPr>
          <a:lstStyle/>
          <a:p>
            <a:endParaRPr lang="en-US" sz="3200" dirty="0">
              <a:cs typeface="B Nazanin" panose="00000400000000000000" pitchFamily="2" charset="-78"/>
            </a:endParaRPr>
          </a:p>
        </p:txBody>
      </p:sp>
      <p:sp>
        <p:nvSpPr>
          <p:cNvPr id="6" name="TextBox 5"/>
          <p:cNvSpPr txBox="1"/>
          <p:nvPr/>
        </p:nvSpPr>
        <p:spPr>
          <a:xfrm>
            <a:off x="428625" y="2238375"/>
            <a:ext cx="11323154" cy="3924151"/>
          </a:xfrm>
          <a:prstGeom prst="rect">
            <a:avLst/>
          </a:prstGeom>
          <a:noFill/>
        </p:spPr>
        <p:txBody>
          <a:bodyPr wrap="square" rtlCol="1">
            <a:spAutoFit/>
          </a:bodyPr>
          <a:lstStyle/>
          <a:p>
            <a:pPr algn="just">
              <a:lnSpc>
                <a:spcPct val="150000"/>
              </a:lnSpc>
            </a:pPr>
            <a:r>
              <a:rPr lang="fa-IR" sz="2400" dirty="0" smtClean="0">
                <a:cs typeface="B Nazanin" panose="00000400000000000000" pitchFamily="2" charset="-78"/>
              </a:rPr>
              <a:t>روش </a:t>
            </a:r>
            <a:r>
              <a:rPr lang="en-US" sz="2400" dirty="0" smtClean="0">
                <a:cs typeface="B Nazanin" panose="00000400000000000000" pitchFamily="2" charset="-78"/>
              </a:rPr>
              <a:t> (BALANCED SCORE CARD= BSC) </a:t>
            </a:r>
            <a:r>
              <a:rPr lang="fa-IR" sz="2400" dirty="0" smtClean="0">
                <a:cs typeface="B Nazanin" panose="00000400000000000000" pitchFamily="2" charset="-78"/>
              </a:rPr>
              <a:t>پيشنهاد مى كند كه مديران اطلاعاتى در خصوص عوامل هزينه زا در امر كيفيت را از چهار منظر، را به طور هماهنگ در يك كارت يادداشت كنند و به تحليل آنها بپردازند. اين چهار منظر عبارتند از :</a:t>
            </a:r>
          </a:p>
          <a:p>
            <a:pPr algn="just">
              <a:lnSpc>
                <a:spcPct val="150000"/>
              </a:lnSpc>
            </a:pPr>
            <a:r>
              <a:rPr lang="fa-IR" sz="2400" dirty="0" smtClean="0">
                <a:cs typeface="B Nazanin" panose="00000400000000000000" pitchFamily="2" charset="-78"/>
              </a:rPr>
              <a:t>1 - منظر مشترى</a:t>
            </a:r>
          </a:p>
          <a:p>
            <a:pPr algn="just">
              <a:lnSpc>
                <a:spcPct val="150000"/>
              </a:lnSpc>
            </a:pPr>
            <a:r>
              <a:rPr lang="fa-IR" sz="2400" dirty="0" smtClean="0">
                <a:cs typeface="B Nazanin" panose="00000400000000000000" pitchFamily="2" charset="-78"/>
              </a:rPr>
              <a:t>2 - منظر فرايندهاى داخلى كسب و كار</a:t>
            </a:r>
          </a:p>
          <a:p>
            <a:pPr algn="just">
              <a:lnSpc>
                <a:spcPct val="150000"/>
              </a:lnSpc>
            </a:pPr>
            <a:r>
              <a:rPr lang="fa-IR" sz="2400" dirty="0" smtClean="0">
                <a:cs typeface="B Nazanin" panose="00000400000000000000" pitchFamily="2" charset="-78"/>
              </a:rPr>
              <a:t>3 -  منظر رشد، نوآورى و يادگيرى سازمانى</a:t>
            </a:r>
          </a:p>
          <a:p>
            <a:pPr algn="just">
              <a:lnSpc>
                <a:spcPct val="150000"/>
              </a:lnSpc>
            </a:pPr>
            <a:r>
              <a:rPr lang="fa-IR" sz="2400" dirty="0" smtClean="0">
                <a:cs typeface="B Nazanin" panose="00000400000000000000" pitchFamily="2" charset="-78"/>
              </a:rPr>
              <a:t>4 - منظر مالى.</a:t>
            </a:r>
            <a:endParaRPr lang="fa-IR" sz="2400" dirty="0">
              <a:cs typeface="B Nazanin" panose="00000400000000000000" pitchFamily="2" charset="-78"/>
            </a:endParaRPr>
          </a:p>
        </p:txBody>
      </p:sp>
    </p:spTree>
    <p:extLst>
      <p:ext uri="{BB962C8B-B14F-4D97-AF65-F5344CB8AC3E}">
        <p14:creationId xmlns:p14="http://schemas.microsoft.com/office/powerpoint/2010/main" val="396820441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988995" y="514350"/>
            <a:ext cx="8701421" cy="769441"/>
          </a:xfrm>
          <a:prstGeom prst="rect">
            <a:avLst/>
          </a:prstGeom>
          <a:noFill/>
        </p:spPr>
        <p:txBody>
          <a:bodyPr wrap="none" rtlCol="1">
            <a:spAutoFit/>
          </a:bodyPr>
          <a:lstStyle/>
          <a:p>
            <a:r>
              <a:rPr lang="fa-IR" sz="4400" b="1" dirty="0" smtClean="0">
                <a:cs typeface="B Titr" panose="00000700000000000000" pitchFamily="2" charset="-78"/>
              </a:rPr>
              <a:t>مقايسه و ارزيابى روشهای هزينه يابى كيفيت</a:t>
            </a:r>
            <a:endParaRPr lang="en-US" sz="4400" b="1" dirty="0">
              <a:cs typeface="B Titr" panose="00000700000000000000" pitchFamily="2" charset="-78"/>
            </a:endParaRPr>
          </a:p>
        </p:txBody>
      </p:sp>
      <p:sp>
        <p:nvSpPr>
          <p:cNvPr id="5" name="TextBox 4"/>
          <p:cNvSpPr txBox="1"/>
          <p:nvPr/>
        </p:nvSpPr>
        <p:spPr>
          <a:xfrm>
            <a:off x="304800" y="2286000"/>
            <a:ext cx="11446979" cy="584775"/>
          </a:xfrm>
          <a:prstGeom prst="rect">
            <a:avLst/>
          </a:prstGeom>
          <a:noFill/>
        </p:spPr>
        <p:txBody>
          <a:bodyPr wrap="square" rtlCol="1">
            <a:spAutoFit/>
          </a:bodyPr>
          <a:lstStyle/>
          <a:p>
            <a:endParaRPr lang="en-US" sz="3200" dirty="0">
              <a:cs typeface="B Nazanin" panose="00000400000000000000" pitchFamily="2" charset="-78"/>
            </a:endParaRPr>
          </a:p>
        </p:txBody>
      </p:sp>
      <p:graphicFrame>
        <p:nvGraphicFramePr>
          <p:cNvPr id="7" name="Table 6"/>
          <p:cNvGraphicFramePr>
            <a:graphicFrameLocks noGrp="1"/>
          </p:cNvGraphicFramePr>
          <p:nvPr>
            <p:extLst>
              <p:ext uri="{D42A27DB-BD31-4B8C-83A1-F6EECF244321}">
                <p14:modId xmlns:p14="http://schemas.microsoft.com/office/powerpoint/2010/main" val="2167942706"/>
              </p:ext>
            </p:extLst>
          </p:nvPr>
        </p:nvGraphicFramePr>
        <p:xfrm>
          <a:off x="704850" y="2377016"/>
          <a:ext cx="10868025" cy="3633258"/>
        </p:xfrm>
        <a:graphic>
          <a:graphicData uri="http://schemas.openxmlformats.org/drawingml/2006/table">
            <a:tbl>
              <a:tblPr rtl="1" firstRow="1" bandRow="1">
                <a:tableStyleId>{5C22544A-7EE6-4342-B048-85BDC9FD1C3A}</a:tableStyleId>
              </a:tblPr>
              <a:tblGrid>
                <a:gridCol w="1552575"/>
                <a:gridCol w="1552575"/>
                <a:gridCol w="1552575"/>
                <a:gridCol w="1552575"/>
                <a:gridCol w="2076450"/>
                <a:gridCol w="1428750"/>
                <a:gridCol w="1152525"/>
              </a:tblGrid>
              <a:tr h="971955">
                <a:tc>
                  <a:txBody>
                    <a:bodyPr/>
                    <a:lstStyle/>
                    <a:p>
                      <a:pPr algn="ctr" rtl="1"/>
                      <a:r>
                        <a:rPr lang="fa-IR" dirty="0" smtClean="0">
                          <a:cs typeface="B Nazanin" panose="00000400000000000000" pitchFamily="2" charset="-78"/>
                        </a:rPr>
                        <a:t>برنامه رضایت مشتری</a:t>
                      </a:r>
                      <a:endParaRPr lang="fa-IR" dirty="0">
                        <a:cs typeface="B Nazanin" panose="00000400000000000000" pitchFamily="2" charset="-78"/>
                      </a:endParaRPr>
                    </a:p>
                  </a:txBody>
                  <a:tcPr anchor="ctr"/>
                </a:tc>
                <a:tc>
                  <a:txBody>
                    <a:bodyPr/>
                    <a:lstStyle/>
                    <a:p>
                      <a:pPr algn="ctr" rtl="1"/>
                      <a:r>
                        <a:rPr lang="fa-IR" dirty="0" smtClean="0">
                          <a:cs typeface="B Nazanin" panose="00000400000000000000" pitchFamily="2" charset="-78"/>
                        </a:rPr>
                        <a:t>تلاش</a:t>
                      </a:r>
                      <a:r>
                        <a:rPr lang="fa-IR" baseline="0" dirty="0" smtClean="0">
                          <a:cs typeface="B Nazanin" panose="00000400000000000000" pitchFamily="2" charset="-78"/>
                        </a:rPr>
                        <a:t> برای کیفیت</a:t>
                      </a:r>
                      <a:endParaRPr lang="fa-IR" dirty="0">
                        <a:cs typeface="B Nazanin" panose="00000400000000000000" pitchFamily="2" charset="-78"/>
                      </a:endParaRPr>
                    </a:p>
                  </a:txBody>
                  <a:tcPr anchor="ctr"/>
                </a:tc>
                <a:tc>
                  <a:txBody>
                    <a:bodyPr/>
                    <a:lstStyle/>
                    <a:p>
                      <a:pPr algn="ctr" rtl="1"/>
                      <a:r>
                        <a:rPr lang="fa-IR" dirty="0" smtClean="0">
                          <a:cs typeface="B Nazanin" panose="00000400000000000000" pitchFamily="2" charset="-78"/>
                        </a:rPr>
                        <a:t>فرمول روش </a:t>
                      </a:r>
                      <a:r>
                        <a:rPr lang="en-US" dirty="0" smtClean="0">
                          <a:cs typeface="B Nazanin" panose="00000400000000000000" pitchFamily="2" charset="-78"/>
                        </a:rPr>
                        <a:t>COQ</a:t>
                      </a:r>
                      <a:endParaRPr lang="fa-IR" dirty="0">
                        <a:cs typeface="B Nazanin" panose="00000400000000000000" pitchFamily="2" charset="-78"/>
                      </a:endParaRPr>
                    </a:p>
                  </a:txBody>
                  <a:tcPr anchor="ctr"/>
                </a:tc>
                <a:tc>
                  <a:txBody>
                    <a:bodyPr/>
                    <a:lstStyle/>
                    <a:p>
                      <a:pPr algn="ctr" rtl="1"/>
                      <a:r>
                        <a:rPr lang="fa-IR" dirty="0" smtClean="0">
                          <a:cs typeface="B Nazanin" panose="00000400000000000000" pitchFamily="2" charset="-78"/>
                        </a:rPr>
                        <a:t>هزینه های کیفیت</a:t>
                      </a:r>
                      <a:endParaRPr lang="fa-IR" dirty="0">
                        <a:cs typeface="B Nazanin" panose="00000400000000000000" pitchFamily="2" charset="-78"/>
                      </a:endParaRPr>
                    </a:p>
                  </a:txBody>
                  <a:tcPr anchor="ctr"/>
                </a:tc>
                <a:tc>
                  <a:txBody>
                    <a:bodyPr/>
                    <a:lstStyle/>
                    <a:p>
                      <a:pPr algn="ctr" rtl="1"/>
                      <a:r>
                        <a:rPr lang="fa-IR" dirty="0" smtClean="0">
                          <a:cs typeface="B Nazanin" panose="00000400000000000000" pitchFamily="2" charset="-78"/>
                        </a:rPr>
                        <a:t>استراتژی کیفیت</a:t>
                      </a:r>
                      <a:endParaRPr lang="fa-IR" dirty="0">
                        <a:cs typeface="B Nazanin" panose="00000400000000000000" pitchFamily="2" charset="-78"/>
                      </a:endParaRPr>
                    </a:p>
                  </a:txBody>
                  <a:tcPr anchor="ctr"/>
                </a:tc>
                <a:tc>
                  <a:txBody>
                    <a:bodyPr/>
                    <a:lstStyle/>
                    <a:p>
                      <a:pPr algn="ctr" rtl="1"/>
                      <a:r>
                        <a:rPr lang="fa-IR" dirty="0" smtClean="0">
                          <a:cs typeface="B Nazanin" panose="00000400000000000000" pitchFamily="2" charset="-78"/>
                        </a:rPr>
                        <a:t>بخش صنعت</a:t>
                      </a:r>
                      <a:endParaRPr lang="fa-IR" dirty="0">
                        <a:cs typeface="B Nazanin" panose="00000400000000000000" pitchFamily="2" charset="-78"/>
                      </a:endParaRPr>
                    </a:p>
                  </a:txBody>
                  <a:tcPr anchor="ctr"/>
                </a:tc>
                <a:tc>
                  <a:txBody>
                    <a:bodyPr/>
                    <a:lstStyle/>
                    <a:p>
                      <a:pPr algn="ctr" rtl="1"/>
                      <a:r>
                        <a:rPr lang="fa-IR" dirty="0" smtClean="0">
                          <a:cs typeface="B Nazanin" panose="00000400000000000000" pitchFamily="2" charset="-78"/>
                        </a:rPr>
                        <a:t>شرکت</a:t>
                      </a:r>
                      <a:endParaRPr lang="fa-IR" dirty="0">
                        <a:cs typeface="B Nazanin" panose="00000400000000000000" pitchFamily="2" charset="-78"/>
                      </a:endParaRPr>
                    </a:p>
                  </a:txBody>
                  <a:tcPr anchor="ctr"/>
                </a:tc>
              </a:tr>
              <a:tr h="971955">
                <a:tc>
                  <a:txBody>
                    <a:bodyPr/>
                    <a:lstStyle/>
                    <a:p>
                      <a:pPr algn="ctr" rtl="1"/>
                      <a:r>
                        <a:rPr lang="fa-IR" dirty="0" smtClean="0">
                          <a:cs typeface="B Nazanin" panose="00000400000000000000" pitchFamily="2" charset="-78"/>
                        </a:rPr>
                        <a:t>بالا</a:t>
                      </a:r>
                      <a:endParaRPr lang="fa-IR" dirty="0">
                        <a:cs typeface="B Nazanin" panose="00000400000000000000" pitchFamily="2" charset="-78"/>
                      </a:endParaRPr>
                    </a:p>
                  </a:txBody>
                  <a:tcPr/>
                </a:tc>
                <a:tc>
                  <a:txBody>
                    <a:bodyPr/>
                    <a:lstStyle/>
                    <a:p>
                      <a:pPr algn="ctr" rtl="1"/>
                      <a:r>
                        <a:rPr lang="fa-IR" dirty="0" smtClean="0">
                          <a:cs typeface="B Nazanin" panose="00000400000000000000" pitchFamily="2" charset="-78"/>
                        </a:rPr>
                        <a:t>فشرده</a:t>
                      </a:r>
                      <a:endParaRPr lang="fa-IR" dirty="0">
                        <a:cs typeface="B Nazanin" panose="00000400000000000000" pitchFamily="2" charset="-78"/>
                      </a:endParaRPr>
                    </a:p>
                  </a:txBody>
                  <a:tcPr/>
                </a:tc>
                <a:tc>
                  <a:txBody>
                    <a:bodyPr/>
                    <a:lstStyle/>
                    <a:p>
                      <a:pPr algn="ctr" rtl="1"/>
                      <a:r>
                        <a:rPr lang="en-US" dirty="0" smtClean="0"/>
                        <a:t>P.A.F</a:t>
                      </a:r>
                    </a:p>
                    <a:p>
                      <a:pPr algn="ctr" rtl="1"/>
                      <a:r>
                        <a:rPr lang="en-US" dirty="0" smtClean="0"/>
                        <a:t>BSC</a:t>
                      </a:r>
                      <a:endParaRPr lang="fa-IR" dirty="0"/>
                    </a:p>
                  </a:txBody>
                  <a:tcPr/>
                </a:tc>
                <a:tc>
                  <a:txBody>
                    <a:bodyPr/>
                    <a:lstStyle/>
                    <a:p>
                      <a:pPr algn="ctr" rtl="1"/>
                      <a:r>
                        <a:rPr lang="en-US" dirty="0" smtClean="0">
                          <a:latin typeface="Arial" panose="020B0604020202020204" pitchFamily="34" charset="0"/>
                          <a:cs typeface="Arial" panose="020B0604020202020204" pitchFamily="34" charset="0"/>
                        </a:rPr>
                        <a:t>CONC</a:t>
                      </a:r>
                    </a:p>
                    <a:p>
                      <a:pPr algn="ctr" rtl="1"/>
                      <a:r>
                        <a:rPr lang="en-US" dirty="0" smtClean="0">
                          <a:latin typeface="Arial" panose="020B0604020202020204" pitchFamily="34" charset="0"/>
                          <a:cs typeface="Arial" panose="020B0604020202020204" pitchFamily="34" charset="0"/>
                        </a:rPr>
                        <a:t>COC</a:t>
                      </a:r>
                      <a:endParaRPr lang="fa-IR" dirty="0">
                        <a:latin typeface="Arial" panose="020B0604020202020204" pitchFamily="34" charset="0"/>
                        <a:cs typeface="Arial" panose="020B0604020202020204" pitchFamily="34" charset="0"/>
                      </a:endParaRPr>
                    </a:p>
                  </a:txBody>
                  <a:tcPr/>
                </a:tc>
                <a:tc>
                  <a:txBody>
                    <a:bodyPr/>
                    <a:lstStyle/>
                    <a:p>
                      <a:pPr algn="ctr" rtl="1"/>
                      <a:r>
                        <a:rPr lang="fa-IR" dirty="0" smtClean="0">
                          <a:cs typeface="B Nazanin" panose="00000400000000000000" pitchFamily="2" charset="-78"/>
                        </a:rPr>
                        <a:t>نقص صفر</a:t>
                      </a:r>
                      <a:endParaRPr lang="fa-IR" dirty="0">
                        <a:cs typeface="B Nazanin" panose="00000400000000000000" pitchFamily="2" charset="-78"/>
                      </a:endParaRPr>
                    </a:p>
                  </a:txBody>
                  <a:tcPr/>
                </a:tc>
                <a:tc>
                  <a:txBody>
                    <a:bodyPr/>
                    <a:lstStyle/>
                    <a:p>
                      <a:pPr algn="ctr" rtl="1"/>
                      <a:r>
                        <a:rPr lang="fa-IR" dirty="0" smtClean="0">
                          <a:cs typeface="B Nazanin" panose="00000400000000000000" pitchFamily="2" charset="-78"/>
                        </a:rPr>
                        <a:t>ارتباطات</a:t>
                      </a:r>
                      <a:endParaRPr lang="fa-IR" dirty="0">
                        <a:cs typeface="B Nazanin" panose="00000400000000000000" pitchFamily="2" charset="-78"/>
                      </a:endParaRPr>
                    </a:p>
                  </a:txBody>
                  <a:tcPr/>
                </a:tc>
                <a:tc>
                  <a:txBody>
                    <a:bodyPr/>
                    <a:lstStyle/>
                    <a:p>
                      <a:pPr algn="ctr" rtl="1"/>
                      <a:r>
                        <a:rPr lang="en-US" dirty="0" smtClean="0"/>
                        <a:t>A</a:t>
                      </a:r>
                      <a:endParaRPr lang="fa-IR" dirty="0"/>
                    </a:p>
                  </a:txBody>
                  <a:tcPr/>
                </a:tc>
              </a:tr>
              <a:tr h="563116">
                <a:tc>
                  <a:txBody>
                    <a:bodyPr/>
                    <a:lstStyle/>
                    <a:p>
                      <a:pPr algn="ctr" rtl="1"/>
                      <a:r>
                        <a:rPr lang="fa-IR" dirty="0" smtClean="0">
                          <a:cs typeface="B Nazanin" panose="00000400000000000000" pitchFamily="2" charset="-78"/>
                        </a:rPr>
                        <a:t>بالا</a:t>
                      </a:r>
                      <a:endParaRPr lang="fa-IR" dirty="0">
                        <a:cs typeface="B Nazanin" panose="00000400000000000000" pitchFamily="2" charset="-78"/>
                      </a:endParaRPr>
                    </a:p>
                  </a:txBody>
                  <a:tcPr/>
                </a:tc>
                <a:tc>
                  <a:txBody>
                    <a:bodyPr/>
                    <a:lstStyle/>
                    <a:p>
                      <a:pPr algn="ctr" rtl="1"/>
                      <a:r>
                        <a:rPr lang="fa-IR" dirty="0" smtClean="0">
                          <a:cs typeface="B Nazanin" panose="00000400000000000000" pitchFamily="2" charset="-78"/>
                        </a:rPr>
                        <a:t>فشرده</a:t>
                      </a:r>
                      <a:endParaRPr lang="fa-IR" dirty="0">
                        <a:cs typeface="B Nazanin" panose="00000400000000000000" pitchFamily="2" charset="-78"/>
                      </a:endParaRPr>
                    </a:p>
                  </a:txBody>
                  <a:tcPr/>
                </a:tc>
                <a:tc>
                  <a:txBody>
                    <a:bodyPr/>
                    <a:lstStyle/>
                    <a:p>
                      <a:pPr algn="ctr" rtl="1"/>
                      <a:r>
                        <a:rPr lang="fa-IR" dirty="0" smtClean="0">
                          <a:cs typeface="B Nazanin" panose="00000400000000000000" pitchFamily="2" charset="-78"/>
                        </a:rPr>
                        <a:t>بدون</a:t>
                      </a:r>
                      <a:r>
                        <a:rPr lang="fa-IR" baseline="0" dirty="0" smtClean="0">
                          <a:cs typeface="B Nazanin" panose="00000400000000000000" pitchFamily="2" charset="-78"/>
                        </a:rPr>
                        <a:t> روش خاص</a:t>
                      </a:r>
                      <a:endParaRPr lang="fa-IR" dirty="0">
                        <a:cs typeface="B Nazanin" panose="00000400000000000000" pitchFamily="2" charset="-78"/>
                      </a:endParaRPr>
                    </a:p>
                  </a:txBody>
                  <a:tcPr/>
                </a:tc>
                <a:tc>
                  <a:txBody>
                    <a:bodyPr/>
                    <a:lstStyle/>
                    <a:p>
                      <a:pPr algn="ctr" rtl="1"/>
                      <a:r>
                        <a:rPr lang="en-US" dirty="0" smtClean="0">
                          <a:latin typeface="Arial" panose="020B0604020202020204" pitchFamily="34" charset="0"/>
                          <a:cs typeface="Arial" panose="020B0604020202020204" pitchFamily="34" charset="0"/>
                        </a:rPr>
                        <a:t>CONC</a:t>
                      </a:r>
                      <a:endParaRPr lang="fa-IR" dirty="0">
                        <a:latin typeface="Arial" panose="020B0604020202020204" pitchFamily="34" charset="0"/>
                        <a:cs typeface="Arial" panose="020B0604020202020204" pitchFamily="34" charset="0"/>
                      </a:endParaRPr>
                    </a:p>
                  </a:txBody>
                  <a:tcPr/>
                </a:tc>
                <a:tc>
                  <a:txBody>
                    <a:bodyPr/>
                    <a:lstStyle/>
                    <a:p>
                      <a:pPr marL="0" marR="0" indent="0" algn="ctr" defTabSz="457200" rtl="1" eaLnBrk="1" fontAlgn="auto" latinLnBrk="0" hangingPunct="1">
                        <a:lnSpc>
                          <a:spcPct val="100000"/>
                        </a:lnSpc>
                        <a:spcBef>
                          <a:spcPts val="0"/>
                        </a:spcBef>
                        <a:spcAft>
                          <a:spcPts val="0"/>
                        </a:spcAft>
                        <a:buClrTx/>
                        <a:buSzTx/>
                        <a:buFontTx/>
                        <a:buNone/>
                        <a:tabLst/>
                        <a:defRPr/>
                      </a:pPr>
                      <a:r>
                        <a:rPr lang="fa-IR" dirty="0" smtClean="0">
                          <a:cs typeface="B Nazanin" panose="00000400000000000000" pitchFamily="2" charset="-78"/>
                        </a:rPr>
                        <a:t>نقص صفر</a:t>
                      </a:r>
                    </a:p>
                  </a:txBody>
                  <a:tcPr/>
                </a:tc>
                <a:tc>
                  <a:txBody>
                    <a:bodyPr/>
                    <a:lstStyle/>
                    <a:p>
                      <a:pPr algn="ctr" rtl="1"/>
                      <a:r>
                        <a:rPr lang="fa-IR" dirty="0" smtClean="0">
                          <a:cs typeface="B Nazanin" panose="00000400000000000000" pitchFamily="2" charset="-78"/>
                        </a:rPr>
                        <a:t>الکترونیک</a:t>
                      </a:r>
                      <a:endParaRPr lang="fa-IR" dirty="0">
                        <a:cs typeface="B Nazanin" panose="00000400000000000000" pitchFamily="2" charset="-78"/>
                      </a:endParaRPr>
                    </a:p>
                  </a:txBody>
                  <a:tcPr/>
                </a:tc>
                <a:tc>
                  <a:txBody>
                    <a:bodyPr/>
                    <a:lstStyle/>
                    <a:p>
                      <a:pPr algn="ctr" rtl="1"/>
                      <a:r>
                        <a:rPr lang="en-US" dirty="0" smtClean="0"/>
                        <a:t>B</a:t>
                      </a:r>
                      <a:endParaRPr lang="fa-IR" dirty="0"/>
                    </a:p>
                  </a:txBody>
                  <a:tcPr/>
                </a:tc>
              </a:tr>
              <a:tr h="563116">
                <a:tc>
                  <a:txBody>
                    <a:bodyPr/>
                    <a:lstStyle/>
                    <a:p>
                      <a:pPr algn="ctr" rtl="1"/>
                      <a:r>
                        <a:rPr lang="fa-IR" dirty="0" smtClean="0">
                          <a:cs typeface="B Nazanin" panose="00000400000000000000" pitchFamily="2" charset="-78"/>
                        </a:rPr>
                        <a:t>بالا</a:t>
                      </a:r>
                      <a:endParaRPr lang="fa-IR" dirty="0">
                        <a:cs typeface="B Nazanin" panose="00000400000000000000" pitchFamily="2" charset="-78"/>
                      </a:endParaRPr>
                    </a:p>
                  </a:txBody>
                  <a:tcPr/>
                </a:tc>
                <a:tc>
                  <a:txBody>
                    <a:bodyPr/>
                    <a:lstStyle/>
                    <a:p>
                      <a:pPr algn="ctr" rtl="1"/>
                      <a:r>
                        <a:rPr lang="fa-IR" dirty="0" smtClean="0">
                          <a:cs typeface="B Nazanin" panose="00000400000000000000" pitchFamily="2" charset="-78"/>
                        </a:rPr>
                        <a:t>فشرده</a:t>
                      </a:r>
                      <a:endParaRPr lang="fa-IR" dirty="0">
                        <a:cs typeface="B Nazanin" panose="00000400000000000000" pitchFamily="2" charset="-78"/>
                      </a:endParaRPr>
                    </a:p>
                  </a:txBody>
                  <a:tcPr/>
                </a:tc>
                <a:tc>
                  <a:txBody>
                    <a:bodyPr/>
                    <a:lstStyle/>
                    <a:p>
                      <a:pPr marL="0" marR="0" indent="0" algn="ctr" defTabSz="457200" rtl="1" eaLnBrk="1" fontAlgn="auto" latinLnBrk="0" hangingPunct="1">
                        <a:lnSpc>
                          <a:spcPct val="100000"/>
                        </a:lnSpc>
                        <a:spcBef>
                          <a:spcPts val="0"/>
                        </a:spcBef>
                        <a:spcAft>
                          <a:spcPts val="0"/>
                        </a:spcAft>
                        <a:buClrTx/>
                        <a:buSzTx/>
                        <a:buFontTx/>
                        <a:buNone/>
                        <a:tabLst/>
                        <a:defRPr/>
                      </a:pPr>
                      <a:r>
                        <a:rPr lang="fa-IR" dirty="0" smtClean="0">
                          <a:cs typeface="B Nazanin" panose="00000400000000000000" pitchFamily="2" charset="-78"/>
                        </a:rPr>
                        <a:t>بدون</a:t>
                      </a:r>
                      <a:r>
                        <a:rPr lang="fa-IR" baseline="0" dirty="0" smtClean="0">
                          <a:cs typeface="B Nazanin" panose="00000400000000000000" pitchFamily="2" charset="-78"/>
                        </a:rPr>
                        <a:t> روش خاص</a:t>
                      </a:r>
                      <a:endParaRPr lang="fa-IR" dirty="0" smtClean="0">
                        <a:cs typeface="B Nazanin" panose="00000400000000000000" pitchFamily="2" charset="-78"/>
                      </a:endParaRPr>
                    </a:p>
                  </a:txBody>
                  <a:tcPr/>
                </a:tc>
                <a:tc>
                  <a:txBody>
                    <a:bodyPr/>
                    <a:lstStyle/>
                    <a:p>
                      <a:pPr algn="ctr" rtl="1"/>
                      <a:r>
                        <a:rPr lang="en-US" dirty="0" smtClean="0">
                          <a:latin typeface="Arial" panose="020B0604020202020204" pitchFamily="34" charset="0"/>
                          <a:cs typeface="Arial" panose="020B0604020202020204" pitchFamily="34" charset="0"/>
                        </a:rPr>
                        <a:t>CONC</a:t>
                      </a:r>
                      <a:endParaRPr lang="fa-IR" dirty="0">
                        <a:latin typeface="Arial" panose="020B0604020202020204" pitchFamily="34" charset="0"/>
                        <a:cs typeface="Arial" panose="020B0604020202020204" pitchFamily="34" charset="0"/>
                      </a:endParaRPr>
                    </a:p>
                  </a:txBody>
                  <a:tcPr/>
                </a:tc>
                <a:tc>
                  <a:txBody>
                    <a:bodyPr/>
                    <a:lstStyle/>
                    <a:p>
                      <a:pPr marL="0" marR="0" indent="0" algn="ctr" defTabSz="457200" rtl="1" eaLnBrk="1" fontAlgn="auto" latinLnBrk="0" hangingPunct="1">
                        <a:lnSpc>
                          <a:spcPct val="100000"/>
                        </a:lnSpc>
                        <a:spcBef>
                          <a:spcPts val="0"/>
                        </a:spcBef>
                        <a:spcAft>
                          <a:spcPts val="0"/>
                        </a:spcAft>
                        <a:buClrTx/>
                        <a:buSzTx/>
                        <a:buFontTx/>
                        <a:buNone/>
                        <a:tabLst/>
                        <a:defRPr/>
                      </a:pPr>
                      <a:r>
                        <a:rPr lang="fa-IR" dirty="0" smtClean="0">
                          <a:cs typeface="B Nazanin" panose="00000400000000000000" pitchFamily="2" charset="-78"/>
                        </a:rPr>
                        <a:t>نقص صفر</a:t>
                      </a:r>
                    </a:p>
                  </a:txBody>
                  <a:tcPr/>
                </a:tc>
                <a:tc>
                  <a:txBody>
                    <a:bodyPr/>
                    <a:lstStyle/>
                    <a:p>
                      <a:pPr algn="ctr" rtl="1"/>
                      <a:r>
                        <a:rPr lang="fa-IR" dirty="0" smtClean="0">
                          <a:cs typeface="B Nazanin" panose="00000400000000000000" pitchFamily="2" charset="-78"/>
                        </a:rPr>
                        <a:t>هوا – فضا</a:t>
                      </a:r>
                      <a:endParaRPr lang="fa-IR" dirty="0">
                        <a:cs typeface="B Nazanin" panose="00000400000000000000" pitchFamily="2" charset="-78"/>
                      </a:endParaRPr>
                    </a:p>
                  </a:txBody>
                  <a:tcPr/>
                </a:tc>
                <a:tc>
                  <a:txBody>
                    <a:bodyPr/>
                    <a:lstStyle/>
                    <a:p>
                      <a:pPr algn="ctr" rtl="1"/>
                      <a:r>
                        <a:rPr lang="en-US" dirty="0" smtClean="0"/>
                        <a:t>C</a:t>
                      </a:r>
                      <a:endParaRPr lang="fa-IR" dirty="0"/>
                    </a:p>
                  </a:txBody>
                  <a:tcPr/>
                </a:tc>
              </a:tr>
              <a:tr h="563116">
                <a:tc>
                  <a:txBody>
                    <a:bodyPr/>
                    <a:lstStyle/>
                    <a:p>
                      <a:pPr algn="ctr" rtl="1"/>
                      <a:r>
                        <a:rPr lang="fa-IR" dirty="0" smtClean="0">
                          <a:cs typeface="B Nazanin" panose="00000400000000000000" pitchFamily="2" charset="-78"/>
                        </a:rPr>
                        <a:t>ملایم</a:t>
                      </a:r>
                      <a:endParaRPr lang="fa-IR" dirty="0">
                        <a:cs typeface="B Nazanin" panose="00000400000000000000" pitchFamily="2" charset="-78"/>
                      </a:endParaRPr>
                    </a:p>
                  </a:txBody>
                  <a:tcPr/>
                </a:tc>
                <a:tc>
                  <a:txBody>
                    <a:bodyPr/>
                    <a:lstStyle/>
                    <a:p>
                      <a:pPr algn="ctr" rtl="1"/>
                      <a:r>
                        <a:rPr lang="fa-IR" dirty="0" smtClean="0">
                          <a:cs typeface="B Nazanin" panose="00000400000000000000" pitchFamily="2" charset="-78"/>
                        </a:rPr>
                        <a:t>ملایم</a:t>
                      </a:r>
                      <a:endParaRPr lang="fa-IR" dirty="0">
                        <a:cs typeface="B Nazanin" panose="00000400000000000000" pitchFamily="2" charset="-78"/>
                      </a:endParaRPr>
                    </a:p>
                  </a:txBody>
                  <a:tcPr/>
                </a:tc>
                <a:tc>
                  <a:txBody>
                    <a:bodyPr/>
                    <a:lstStyle/>
                    <a:p>
                      <a:pPr marL="0" marR="0" indent="0" algn="ctr" defTabSz="457200" rtl="1" eaLnBrk="1" fontAlgn="auto" latinLnBrk="0" hangingPunct="1">
                        <a:lnSpc>
                          <a:spcPct val="100000"/>
                        </a:lnSpc>
                        <a:spcBef>
                          <a:spcPts val="0"/>
                        </a:spcBef>
                        <a:spcAft>
                          <a:spcPts val="0"/>
                        </a:spcAft>
                        <a:buClrTx/>
                        <a:buSzTx/>
                        <a:buFontTx/>
                        <a:buNone/>
                        <a:tabLst/>
                        <a:defRPr/>
                      </a:pPr>
                      <a:r>
                        <a:rPr lang="fa-IR" dirty="0" smtClean="0">
                          <a:cs typeface="B Nazanin" panose="00000400000000000000" pitchFamily="2" charset="-78"/>
                        </a:rPr>
                        <a:t>بدون</a:t>
                      </a:r>
                      <a:r>
                        <a:rPr lang="fa-IR" baseline="0" dirty="0" smtClean="0">
                          <a:cs typeface="B Nazanin" panose="00000400000000000000" pitchFamily="2" charset="-78"/>
                        </a:rPr>
                        <a:t> روش خاص</a:t>
                      </a:r>
                      <a:endParaRPr lang="fa-IR" dirty="0" smtClean="0">
                        <a:cs typeface="B Nazanin" panose="00000400000000000000" pitchFamily="2" charset="-78"/>
                      </a:endParaRPr>
                    </a:p>
                  </a:txBody>
                  <a:tcPr/>
                </a:tc>
                <a:tc>
                  <a:txBody>
                    <a:bodyPr/>
                    <a:lstStyle/>
                    <a:p>
                      <a:pPr algn="ctr" rtl="1"/>
                      <a:r>
                        <a:rPr lang="en-US" dirty="0" smtClean="0">
                          <a:latin typeface="Arial" panose="020B0604020202020204" pitchFamily="34" charset="0"/>
                          <a:cs typeface="Arial" panose="020B0604020202020204" pitchFamily="34" charset="0"/>
                        </a:rPr>
                        <a:t>CONC</a:t>
                      </a:r>
                      <a:endParaRPr lang="fa-IR" dirty="0">
                        <a:latin typeface="Arial" panose="020B0604020202020204" pitchFamily="34" charset="0"/>
                        <a:cs typeface="Arial" panose="020B0604020202020204" pitchFamily="34" charset="0"/>
                      </a:endParaRPr>
                    </a:p>
                  </a:txBody>
                  <a:tcPr/>
                </a:tc>
                <a:tc>
                  <a:txBody>
                    <a:bodyPr/>
                    <a:lstStyle/>
                    <a:p>
                      <a:pPr algn="ctr" rtl="1"/>
                      <a:r>
                        <a:rPr lang="fa-IR" dirty="0" smtClean="0">
                          <a:cs typeface="B Nazanin" panose="00000400000000000000" pitchFamily="2" charset="-78"/>
                        </a:rPr>
                        <a:t>قبول درصدی از نقایص</a:t>
                      </a:r>
                      <a:endParaRPr lang="fa-IR" dirty="0">
                        <a:cs typeface="B Nazanin" panose="00000400000000000000" pitchFamily="2" charset="-78"/>
                      </a:endParaRPr>
                    </a:p>
                  </a:txBody>
                  <a:tcPr/>
                </a:tc>
                <a:tc>
                  <a:txBody>
                    <a:bodyPr/>
                    <a:lstStyle/>
                    <a:p>
                      <a:pPr algn="ctr" rtl="1"/>
                      <a:r>
                        <a:rPr lang="fa-IR" dirty="0" smtClean="0">
                          <a:cs typeface="B Nazanin" panose="00000400000000000000" pitchFamily="2" charset="-78"/>
                        </a:rPr>
                        <a:t>محصولات خانگی</a:t>
                      </a:r>
                      <a:endParaRPr lang="fa-IR" dirty="0">
                        <a:cs typeface="B Nazanin" panose="00000400000000000000" pitchFamily="2" charset="-78"/>
                      </a:endParaRPr>
                    </a:p>
                  </a:txBody>
                  <a:tcPr/>
                </a:tc>
                <a:tc>
                  <a:txBody>
                    <a:bodyPr/>
                    <a:lstStyle/>
                    <a:p>
                      <a:pPr algn="ctr" rtl="1"/>
                      <a:r>
                        <a:rPr lang="en-US" dirty="0" smtClean="0"/>
                        <a:t>D</a:t>
                      </a:r>
                      <a:endParaRPr lang="fa-IR" dirty="0"/>
                    </a:p>
                  </a:txBody>
                  <a:tcPr/>
                </a:tc>
              </a:tr>
            </a:tbl>
          </a:graphicData>
        </a:graphic>
      </p:graphicFrame>
    </p:spTree>
    <p:extLst>
      <p:ext uri="{BB962C8B-B14F-4D97-AF65-F5344CB8AC3E}">
        <p14:creationId xmlns:p14="http://schemas.microsoft.com/office/powerpoint/2010/main" val="33394207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350366" y="428625"/>
            <a:ext cx="8597225" cy="1323439"/>
          </a:xfrm>
          <a:prstGeom prst="rect">
            <a:avLst/>
          </a:prstGeom>
          <a:noFill/>
        </p:spPr>
        <p:txBody>
          <a:bodyPr wrap="none" rtlCol="1">
            <a:spAutoFit/>
          </a:bodyPr>
          <a:lstStyle/>
          <a:p>
            <a:r>
              <a:rPr lang="fa-IR" sz="4000" b="1" dirty="0" smtClean="0">
                <a:cs typeface="B Titr" panose="00000700000000000000" pitchFamily="2" charset="-78"/>
              </a:rPr>
              <a:t>استفاده از </a:t>
            </a:r>
            <a:r>
              <a:rPr lang="en-US" sz="4000" b="1" dirty="0" smtClean="0">
                <a:cs typeface="B Titr" panose="00000700000000000000" pitchFamily="2" charset="-78"/>
              </a:rPr>
              <a:t> </a:t>
            </a:r>
            <a:r>
              <a:rPr lang="fa-IR" sz="4000" b="1" dirty="0" smtClean="0">
                <a:cs typeface="B Titr" panose="00000700000000000000" pitchFamily="2" charset="-78"/>
              </a:rPr>
              <a:t>الگوبرداری</a:t>
            </a:r>
            <a:r>
              <a:rPr lang="en-US" sz="4000" b="1" dirty="0" smtClean="0">
                <a:cs typeface="B Titr" panose="00000700000000000000" pitchFamily="2" charset="-78"/>
              </a:rPr>
              <a:t> (Benchmarking) </a:t>
            </a:r>
          </a:p>
          <a:p>
            <a:r>
              <a:rPr lang="fa-IR" sz="4000" b="1" dirty="0" smtClean="0">
                <a:cs typeface="B Titr" panose="00000700000000000000" pitchFamily="2" charset="-78"/>
              </a:rPr>
              <a:t>در تخمين هزينه‌هاى بدى كيفيت</a:t>
            </a:r>
            <a:endParaRPr lang="en-US" sz="4000" b="1" dirty="0">
              <a:cs typeface="B Titr" panose="00000700000000000000" pitchFamily="2" charset="-78"/>
            </a:endParaRPr>
          </a:p>
        </p:txBody>
      </p:sp>
      <p:sp>
        <p:nvSpPr>
          <p:cNvPr id="5" name="TextBox 4"/>
          <p:cNvSpPr txBox="1"/>
          <p:nvPr/>
        </p:nvSpPr>
        <p:spPr>
          <a:xfrm>
            <a:off x="428625" y="2238375"/>
            <a:ext cx="11323154" cy="2677656"/>
          </a:xfrm>
          <a:prstGeom prst="rect">
            <a:avLst/>
          </a:prstGeom>
          <a:noFill/>
        </p:spPr>
        <p:txBody>
          <a:bodyPr wrap="square" rtlCol="1">
            <a:spAutoFit/>
          </a:bodyPr>
          <a:lstStyle/>
          <a:p>
            <a:pPr algn="just">
              <a:lnSpc>
                <a:spcPct val="150000"/>
              </a:lnSpc>
            </a:pPr>
            <a:r>
              <a:rPr lang="fa-IR" sz="2800" dirty="0">
                <a:cs typeface="B Nazanin" panose="00000400000000000000" pitchFamily="2" charset="-78"/>
              </a:rPr>
              <a:t>در اين روش سعى بر اين است كه </a:t>
            </a:r>
            <a:r>
              <a:rPr lang="fa-IR" sz="2800" dirty="0" smtClean="0">
                <a:cs typeface="B Nazanin" panose="00000400000000000000" pitchFamily="2" charset="-78"/>
              </a:rPr>
              <a:t>هزينه ‌هاى </a:t>
            </a:r>
            <a:r>
              <a:rPr lang="fa-IR" sz="2800" dirty="0">
                <a:cs typeface="B Nazanin" panose="00000400000000000000" pitchFamily="2" charset="-78"/>
              </a:rPr>
              <a:t>كيفيت هر چه بيشتر از حالت كيفى به حالت كمى و مقدارى بدل </a:t>
            </a:r>
            <a:r>
              <a:rPr lang="fa-IR" sz="2800" dirty="0" smtClean="0">
                <a:cs typeface="B Nazanin" panose="00000400000000000000" pitchFamily="2" charset="-78"/>
              </a:rPr>
              <a:t>شود . كمى </a:t>
            </a:r>
            <a:r>
              <a:rPr lang="fa-IR" sz="2800" dirty="0">
                <a:cs typeface="B Nazanin" panose="00000400000000000000" pitchFamily="2" charset="-78"/>
              </a:rPr>
              <a:t>شدن اين هزينه علاوه بر اينكه باعث مى‌شود هزينه هاى پنهان كيفيت راحت تر شناخته شود، شاخص بسيار محكمى است جهت مقايسه و بهبود</a:t>
            </a:r>
            <a:r>
              <a:rPr lang="fa-IR" sz="2800" dirty="0" smtClean="0">
                <a:cs typeface="B Nazanin" panose="00000400000000000000" pitchFamily="2" charset="-78"/>
              </a:rPr>
              <a:t>.</a:t>
            </a:r>
          </a:p>
          <a:p>
            <a:pPr algn="just">
              <a:lnSpc>
                <a:spcPct val="150000"/>
              </a:lnSpc>
            </a:pPr>
            <a:r>
              <a:rPr lang="fa-IR" sz="2800" dirty="0" smtClean="0">
                <a:cs typeface="B Nazanin" panose="00000400000000000000" pitchFamily="2" charset="-78"/>
              </a:rPr>
              <a:t>بیان روش :</a:t>
            </a:r>
            <a:endParaRPr lang="fa-IR" sz="2800" dirty="0">
              <a:cs typeface="B Nazanin" panose="00000400000000000000" pitchFamily="2" charset="-78"/>
            </a:endParaRPr>
          </a:p>
        </p:txBody>
      </p:sp>
    </p:spTree>
    <p:extLst>
      <p:ext uri="{BB962C8B-B14F-4D97-AF65-F5344CB8AC3E}">
        <p14:creationId xmlns:p14="http://schemas.microsoft.com/office/powerpoint/2010/main" val="191338788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350366" y="428625"/>
            <a:ext cx="8597225" cy="1323439"/>
          </a:xfrm>
          <a:prstGeom prst="rect">
            <a:avLst/>
          </a:prstGeom>
          <a:noFill/>
        </p:spPr>
        <p:txBody>
          <a:bodyPr wrap="none" rtlCol="1">
            <a:spAutoFit/>
          </a:bodyPr>
          <a:lstStyle/>
          <a:p>
            <a:r>
              <a:rPr lang="fa-IR" sz="4000" b="1" dirty="0" smtClean="0">
                <a:cs typeface="B Titr" panose="00000700000000000000" pitchFamily="2" charset="-78"/>
              </a:rPr>
              <a:t>استفاده از </a:t>
            </a:r>
            <a:r>
              <a:rPr lang="en-US" sz="4000" b="1" dirty="0" smtClean="0">
                <a:cs typeface="B Titr" panose="00000700000000000000" pitchFamily="2" charset="-78"/>
              </a:rPr>
              <a:t> </a:t>
            </a:r>
            <a:r>
              <a:rPr lang="fa-IR" sz="4000" b="1" dirty="0" smtClean="0">
                <a:cs typeface="B Titr" panose="00000700000000000000" pitchFamily="2" charset="-78"/>
              </a:rPr>
              <a:t>الگوبرداری</a:t>
            </a:r>
            <a:r>
              <a:rPr lang="en-US" sz="4000" b="1" dirty="0" smtClean="0">
                <a:cs typeface="B Titr" panose="00000700000000000000" pitchFamily="2" charset="-78"/>
              </a:rPr>
              <a:t> (Benchmarking) </a:t>
            </a:r>
          </a:p>
          <a:p>
            <a:r>
              <a:rPr lang="fa-IR" sz="4000" b="1" dirty="0" smtClean="0">
                <a:cs typeface="B Titr" panose="00000700000000000000" pitchFamily="2" charset="-78"/>
              </a:rPr>
              <a:t>در تخمين هزينه‌هاى بدى كيفيت</a:t>
            </a:r>
            <a:endParaRPr lang="en-US" sz="4000" b="1" dirty="0">
              <a:cs typeface="B Titr" panose="00000700000000000000" pitchFamily="2" charset="-78"/>
            </a:endParaRPr>
          </a:p>
        </p:txBody>
      </p:sp>
      <p:sp>
        <p:nvSpPr>
          <p:cNvPr id="5" name="TextBox 4"/>
          <p:cNvSpPr txBox="1"/>
          <p:nvPr/>
        </p:nvSpPr>
        <p:spPr>
          <a:xfrm>
            <a:off x="428625" y="2019300"/>
            <a:ext cx="11323154" cy="4616648"/>
          </a:xfrm>
          <a:prstGeom prst="rect">
            <a:avLst/>
          </a:prstGeom>
          <a:noFill/>
        </p:spPr>
        <p:txBody>
          <a:bodyPr wrap="square" rtlCol="1">
            <a:spAutoFit/>
          </a:bodyPr>
          <a:lstStyle/>
          <a:p>
            <a:pPr algn="just">
              <a:lnSpc>
                <a:spcPct val="150000"/>
              </a:lnSpc>
            </a:pPr>
            <a:r>
              <a:rPr lang="fa-IR" sz="2800" dirty="0" smtClean="0">
                <a:cs typeface="B Nazanin" panose="00000400000000000000" pitchFamily="2" charset="-78"/>
              </a:rPr>
              <a:t>بیان روش :</a:t>
            </a:r>
          </a:p>
          <a:p>
            <a:r>
              <a:rPr lang="fa-IR" sz="2800" dirty="0">
                <a:cs typeface="B Nazanin" panose="00000400000000000000" pitchFamily="2" charset="-78"/>
              </a:rPr>
              <a:t>اگر سود </a:t>
            </a:r>
            <a:r>
              <a:rPr lang="fa-IR" sz="2800" dirty="0" smtClean="0">
                <a:cs typeface="B Nazanin" panose="00000400000000000000" pitchFamily="2" charset="-78"/>
              </a:rPr>
              <a:t>شركت</a:t>
            </a:r>
            <a:r>
              <a:rPr lang="en-US" sz="2800" dirty="0" smtClean="0">
                <a:cs typeface="B Nazanin" panose="00000400000000000000" pitchFamily="2" charset="-78"/>
              </a:rPr>
              <a:t> j </a:t>
            </a:r>
            <a:r>
              <a:rPr lang="fa-IR" sz="2800" dirty="0">
                <a:cs typeface="B Nazanin" panose="00000400000000000000" pitchFamily="2" charset="-78"/>
              </a:rPr>
              <a:t>در زمان </a:t>
            </a:r>
            <a:r>
              <a:rPr lang="en-US" sz="2800" dirty="0">
                <a:solidFill>
                  <a:srgbClr val="FFFF00"/>
                </a:solidFill>
                <a:cs typeface="B Nazanin" panose="00000400000000000000" pitchFamily="2" charset="-78"/>
              </a:rPr>
              <a:t>t</a:t>
            </a:r>
            <a:r>
              <a:rPr lang="en-US" sz="2800" dirty="0">
                <a:cs typeface="B Nazanin" panose="00000400000000000000" pitchFamily="2" charset="-78"/>
              </a:rPr>
              <a:t> </a:t>
            </a:r>
            <a:r>
              <a:rPr lang="fa-IR" sz="2800" dirty="0">
                <a:cs typeface="B Nazanin" panose="00000400000000000000" pitchFamily="2" charset="-78"/>
              </a:rPr>
              <a:t>را (</a:t>
            </a:r>
            <a:r>
              <a:rPr lang="en-US" sz="2800" dirty="0">
                <a:solidFill>
                  <a:srgbClr val="FFFF00"/>
                </a:solidFill>
                <a:cs typeface="B Nazanin" panose="00000400000000000000" pitchFamily="2" charset="-78"/>
              </a:rPr>
              <a:t>PjT</a:t>
            </a:r>
            <a:r>
              <a:rPr lang="fa-IR" sz="2800" dirty="0">
                <a:cs typeface="B Nazanin" panose="00000400000000000000" pitchFamily="2" charset="-78"/>
              </a:rPr>
              <a:t>)، تعداد پرسنل شركت</a:t>
            </a:r>
            <a:r>
              <a:rPr lang="en-US" sz="2800" dirty="0">
                <a:solidFill>
                  <a:srgbClr val="FFFF00"/>
                </a:solidFill>
                <a:cs typeface="B Nazanin" panose="00000400000000000000" pitchFamily="2" charset="-78"/>
              </a:rPr>
              <a:t>j</a:t>
            </a:r>
            <a:r>
              <a:rPr lang="en-US" sz="2800" dirty="0">
                <a:cs typeface="B Nazanin" panose="00000400000000000000" pitchFamily="2" charset="-78"/>
              </a:rPr>
              <a:t> </a:t>
            </a:r>
            <a:r>
              <a:rPr lang="fa-IR" sz="2800" dirty="0">
                <a:cs typeface="B Nazanin" panose="00000400000000000000" pitchFamily="2" charset="-78"/>
              </a:rPr>
              <a:t>را (</a:t>
            </a:r>
            <a:r>
              <a:rPr lang="en-US" sz="2800" dirty="0">
                <a:solidFill>
                  <a:srgbClr val="FFFF00"/>
                </a:solidFill>
                <a:cs typeface="B Nazanin" panose="00000400000000000000" pitchFamily="2" charset="-78"/>
              </a:rPr>
              <a:t>Nj</a:t>
            </a:r>
            <a:r>
              <a:rPr lang="fa-IR" sz="2800" dirty="0">
                <a:cs typeface="B Nazanin" panose="00000400000000000000" pitchFamily="2" charset="-78"/>
              </a:rPr>
              <a:t>) وسود سرانه شركت</a:t>
            </a:r>
            <a:r>
              <a:rPr lang="en-US" sz="2800" dirty="0">
                <a:solidFill>
                  <a:srgbClr val="FFFF00"/>
                </a:solidFill>
                <a:cs typeface="B Nazanin" panose="00000400000000000000" pitchFamily="2" charset="-78"/>
              </a:rPr>
              <a:t>j</a:t>
            </a:r>
            <a:r>
              <a:rPr lang="en-US" sz="2800" dirty="0">
                <a:cs typeface="B Nazanin" panose="00000400000000000000" pitchFamily="2" charset="-78"/>
              </a:rPr>
              <a:t> </a:t>
            </a:r>
            <a:r>
              <a:rPr lang="fa-IR" sz="2800" dirty="0" smtClean="0">
                <a:solidFill>
                  <a:srgbClr val="FFFF00"/>
                </a:solidFill>
                <a:cs typeface="B Nazanin" panose="00000400000000000000" pitchFamily="2" charset="-78"/>
              </a:rPr>
              <a:t> </a:t>
            </a:r>
            <a:r>
              <a:rPr lang="fa-IR" sz="2800" dirty="0" smtClean="0">
                <a:cs typeface="B Nazanin" panose="00000400000000000000" pitchFamily="2" charset="-78"/>
              </a:rPr>
              <a:t>را </a:t>
            </a:r>
            <a:r>
              <a:rPr lang="en-US" sz="2800" dirty="0" smtClean="0">
                <a:solidFill>
                  <a:srgbClr val="FFFF00"/>
                </a:solidFill>
                <a:cs typeface="B Nazanin" panose="00000400000000000000" pitchFamily="2" charset="-78"/>
              </a:rPr>
              <a:t>Pjt / Nj </a:t>
            </a:r>
            <a:r>
              <a:rPr lang="fa-IR" sz="2800" dirty="0">
                <a:cs typeface="B Nazanin" panose="00000400000000000000" pitchFamily="2" charset="-78"/>
              </a:rPr>
              <a:t>فرض كنيم</a:t>
            </a:r>
            <a:endParaRPr lang="en-US" sz="2800" dirty="0">
              <a:cs typeface="B Nazanin" panose="00000400000000000000" pitchFamily="2" charset="-78"/>
            </a:endParaRPr>
          </a:p>
          <a:p>
            <a:r>
              <a:rPr lang="fa-IR" sz="2800" dirty="0">
                <a:cs typeface="B Nazanin" panose="00000400000000000000" pitchFamily="2" charset="-78"/>
              </a:rPr>
              <a:t>در صنعت همسان يا در يك بازار مشترك ،</a:t>
            </a:r>
            <a:r>
              <a:rPr lang="en-US" sz="2800" dirty="0" smtClean="0">
                <a:solidFill>
                  <a:srgbClr val="FFFF00"/>
                </a:solidFill>
                <a:cs typeface="B Nazanin" panose="00000400000000000000" pitchFamily="2" charset="-78"/>
              </a:rPr>
              <a:t>m</a:t>
            </a:r>
            <a:r>
              <a:rPr lang="fa-IR" sz="2800" dirty="0" smtClean="0">
                <a:solidFill>
                  <a:srgbClr val="FFFF00"/>
                </a:solidFill>
                <a:cs typeface="B Nazanin" panose="00000400000000000000" pitchFamily="2" charset="-78"/>
              </a:rPr>
              <a:t> </a:t>
            </a:r>
            <a:r>
              <a:rPr lang="fa-IR" sz="2800" dirty="0" smtClean="0">
                <a:cs typeface="B Nazanin" panose="00000400000000000000" pitchFamily="2" charset="-78"/>
              </a:rPr>
              <a:t>شركت </a:t>
            </a:r>
            <a:r>
              <a:rPr lang="fa-IR" sz="2800" dirty="0">
                <a:cs typeface="B Nazanin" panose="00000400000000000000" pitchFamily="2" charset="-78"/>
              </a:rPr>
              <a:t>به صورت رقابتى حضور دارند به طورى كه سود سرانه آنها به صورت زير است:</a:t>
            </a:r>
            <a:endParaRPr lang="en-US" sz="2800" dirty="0">
              <a:cs typeface="B Nazanin" panose="00000400000000000000" pitchFamily="2" charset="-78"/>
            </a:endParaRPr>
          </a:p>
          <a:p>
            <a:r>
              <a:rPr lang="en-US" sz="2800" dirty="0">
                <a:solidFill>
                  <a:srgbClr val="FFFF00"/>
                </a:solidFill>
                <a:cs typeface="B Nazanin" panose="00000400000000000000" pitchFamily="2" charset="-78"/>
              </a:rPr>
              <a:t>(P1t/N1) …(P2t/N2)…(Pmt/Nm)</a:t>
            </a:r>
          </a:p>
          <a:p>
            <a:r>
              <a:rPr lang="fa-IR" sz="2800" dirty="0">
                <a:cs typeface="B Nazanin" panose="00000400000000000000" pitchFamily="2" charset="-78"/>
              </a:rPr>
              <a:t>بر اساس پارامترهاى ارائه شده اگر فرض كنيم كه شركت</a:t>
            </a:r>
            <a:r>
              <a:rPr lang="en-US" sz="2800" dirty="0">
                <a:solidFill>
                  <a:srgbClr val="FFFF00"/>
                </a:solidFill>
                <a:cs typeface="B Nazanin" panose="00000400000000000000" pitchFamily="2" charset="-78"/>
              </a:rPr>
              <a:t>m</a:t>
            </a:r>
            <a:r>
              <a:rPr lang="en-US" sz="2800" dirty="0">
                <a:cs typeface="B Nazanin" panose="00000400000000000000" pitchFamily="2" charset="-78"/>
              </a:rPr>
              <a:t> </a:t>
            </a:r>
            <a:r>
              <a:rPr lang="fa-IR" sz="2800" dirty="0" smtClean="0">
                <a:solidFill>
                  <a:srgbClr val="FFFF00"/>
                </a:solidFill>
                <a:cs typeface="B Nazanin" panose="00000400000000000000" pitchFamily="2" charset="-78"/>
              </a:rPr>
              <a:t> </a:t>
            </a:r>
            <a:r>
              <a:rPr lang="fa-IR" sz="2800" dirty="0" smtClean="0">
                <a:cs typeface="B Nazanin" panose="00000400000000000000" pitchFamily="2" charset="-78"/>
              </a:rPr>
              <a:t>بيشترين </a:t>
            </a:r>
            <a:r>
              <a:rPr lang="fa-IR" sz="2800" dirty="0">
                <a:cs typeface="B Nazanin" panose="00000400000000000000" pitchFamily="2" charset="-78"/>
              </a:rPr>
              <a:t>سود آورى را داراست</a:t>
            </a:r>
            <a:r>
              <a:rPr lang="fa-IR" sz="2800" dirty="0" smtClean="0">
                <a:cs typeface="B Nazanin" panose="00000400000000000000" pitchFamily="2" charset="-78"/>
              </a:rPr>
              <a:t>( </a:t>
            </a:r>
            <a:r>
              <a:rPr lang="fa-IR" sz="2800" dirty="0" err="1" smtClean="0">
                <a:cs typeface="B Nazanin" panose="00000400000000000000" pitchFamily="2" charset="-78"/>
              </a:rPr>
              <a:t>يعنى</a:t>
            </a:r>
            <a:r>
              <a:rPr lang="fa-IR" sz="2800" dirty="0" smtClean="0">
                <a:cs typeface="B Nazanin" panose="00000400000000000000" pitchFamily="2" charset="-78"/>
              </a:rPr>
              <a:t> </a:t>
            </a:r>
            <a:r>
              <a:rPr lang="fa-IR" sz="2800" dirty="0">
                <a:cs typeface="B Nazanin" panose="00000400000000000000" pitchFamily="2" charset="-78"/>
              </a:rPr>
              <a:t>شركت </a:t>
            </a:r>
            <a:r>
              <a:rPr lang="en-US" sz="2800" dirty="0" smtClean="0">
                <a:cs typeface="B Nazanin" panose="00000400000000000000" pitchFamily="2" charset="-78"/>
              </a:rPr>
              <a:t> </a:t>
            </a:r>
            <a:r>
              <a:rPr lang="en-US" sz="2800" dirty="0" smtClean="0">
                <a:solidFill>
                  <a:srgbClr val="FFFF00"/>
                </a:solidFill>
                <a:cs typeface="B Nazanin" panose="00000400000000000000" pitchFamily="2" charset="-78"/>
              </a:rPr>
              <a:t>m</a:t>
            </a:r>
            <a:r>
              <a:rPr lang="en-US" sz="2800" dirty="0" smtClean="0">
                <a:cs typeface="B Nazanin" panose="00000400000000000000" pitchFamily="2" charset="-78"/>
              </a:rPr>
              <a:t> </a:t>
            </a:r>
            <a:r>
              <a:rPr lang="fa-IR" sz="2800" dirty="0">
                <a:cs typeface="B Nazanin" panose="00000400000000000000" pitchFamily="2" charset="-78"/>
              </a:rPr>
              <a:t>را به عنوان معيار در نظر بگيريم) آنگاه حد پايين هزينه هاى بدى كيفيت شركت </a:t>
            </a:r>
            <a:r>
              <a:rPr lang="en-US" sz="2800" dirty="0" smtClean="0">
                <a:cs typeface="B Nazanin" panose="00000400000000000000" pitchFamily="2" charset="-78"/>
              </a:rPr>
              <a:t> </a:t>
            </a:r>
            <a:r>
              <a:rPr lang="en-US" sz="2800" dirty="0" smtClean="0">
                <a:solidFill>
                  <a:srgbClr val="FFFF00"/>
                </a:solidFill>
                <a:cs typeface="B Nazanin" panose="00000400000000000000" pitchFamily="2" charset="-78"/>
              </a:rPr>
              <a:t>j</a:t>
            </a:r>
            <a:r>
              <a:rPr lang="en-US" sz="2800" dirty="0" smtClean="0">
                <a:cs typeface="B Nazanin" panose="00000400000000000000" pitchFamily="2" charset="-78"/>
              </a:rPr>
              <a:t> </a:t>
            </a:r>
            <a:r>
              <a:rPr lang="fa-IR" sz="2800" dirty="0">
                <a:cs typeface="B Nazanin" panose="00000400000000000000" pitchFamily="2" charset="-78"/>
              </a:rPr>
              <a:t>در زمان </a:t>
            </a:r>
            <a:r>
              <a:rPr lang="en-US" sz="2800" dirty="0" smtClean="0">
                <a:cs typeface="B Nazanin" panose="00000400000000000000" pitchFamily="2" charset="-78"/>
              </a:rPr>
              <a:t> </a:t>
            </a:r>
            <a:r>
              <a:rPr lang="en-US" sz="2800" dirty="0" smtClean="0">
                <a:solidFill>
                  <a:srgbClr val="FFFF00"/>
                </a:solidFill>
                <a:cs typeface="B Nazanin" panose="00000400000000000000" pitchFamily="2" charset="-78"/>
              </a:rPr>
              <a:t>t</a:t>
            </a:r>
            <a:r>
              <a:rPr lang="en-US" sz="2800" dirty="0" smtClean="0">
                <a:cs typeface="B Nazanin" panose="00000400000000000000" pitchFamily="2" charset="-78"/>
              </a:rPr>
              <a:t> </a:t>
            </a:r>
            <a:r>
              <a:rPr lang="fa-IR" sz="2800" dirty="0">
                <a:cs typeface="B Nazanin" panose="00000400000000000000" pitchFamily="2" charset="-78"/>
              </a:rPr>
              <a:t>به صورت زير خواهد بود:</a:t>
            </a:r>
            <a:endParaRPr lang="en-US" sz="2800" dirty="0">
              <a:cs typeface="B Nazanin" panose="00000400000000000000" pitchFamily="2" charset="-78"/>
            </a:endParaRPr>
          </a:p>
          <a:p>
            <a:r>
              <a:rPr lang="en-US" sz="2800" dirty="0">
                <a:solidFill>
                  <a:srgbClr val="FFFF00"/>
                </a:solidFill>
                <a:cs typeface="B Nazanin" panose="00000400000000000000" pitchFamily="2" charset="-78"/>
              </a:rPr>
              <a:t>Cjt=[(Pmt/Nm)-(Pjt/Nj)]*Nj</a:t>
            </a:r>
            <a:endParaRPr lang="fa-IR" sz="2800" dirty="0">
              <a:solidFill>
                <a:srgbClr val="FFFF00"/>
              </a:solidFill>
              <a:cs typeface="B Nazanin" panose="00000400000000000000" pitchFamily="2" charset="-78"/>
            </a:endParaRPr>
          </a:p>
        </p:txBody>
      </p:sp>
    </p:spTree>
    <p:extLst>
      <p:ext uri="{BB962C8B-B14F-4D97-AF65-F5344CB8AC3E}">
        <p14:creationId xmlns:p14="http://schemas.microsoft.com/office/powerpoint/2010/main" val="49916993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350366" y="428625"/>
            <a:ext cx="8597225" cy="1323439"/>
          </a:xfrm>
          <a:prstGeom prst="rect">
            <a:avLst/>
          </a:prstGeom>
          <a:noFill/>
        </p:spPr>
        <p:txBody>
          <a:bodyPr wrap="none" rtlCol="1">
            <a:spAutoFit/>
          </a:bodyPr>
          <a:lstStyle/>
          <a:p>
            <a:r>
              <a:rPr lang="fa-IR" sz="4000" b="1" dirty="0" smtClean="0">
                <a:cs typeface="B Titr" panose="00000700000000000000" pitchFamily="2" charset="-78"/>
              </a:rPr>
              <a:t>استفاده از </a:t>
            </a:r>
            <a:r>
              <a:rPr lang="en-US" sz="4000" b="1" dirty="0" smtClean="0">
                <a:cs typeface="B Titr" panose="00000700000000000000" pitchFamily="2" charset="-78"/>
              </a:rPr>
              <a:t> </a:t>
            </a:r>
            <a:r>
              <a:rPr lang="fa-IR" sz="4000" b="1" dirty="0" smtClean="0">
                <a:cs typeface="B Titr" panose="00000700000000000000" pitchFamily="2" charset="-78"/>
              </a:rPr>
              <a:t>الگوبرداری</a:t>
            </a:r>
            <a:r>
              <a:rPr lang="en-US" sz="4000" b="1" dirty="0" smtClean="0">
                <a:cs typeface="B Titr" panose="00000700000000000000" pitchFamily="2" charset="-78"/>
              </a:rPr>
              <a:t> (Benchmarking) </a:t>
            </a:r>
          </a:p>
          <a:p>
            <a:r>
              <a:rPr lang="fa-IR" sz="4000" b="1" dirty="0" smtClean="0">
                <a:cs typeface="B Titr" panose="00000700000000000000" pitchFamily="2" charset="-78"/>
              </a:rPr>
              <a:t>در تخمين هزينه‌هاى بدى كيفيت</a:t>
            </a:r>
            <a:endParaRPr lang="en-US" sz="4000" b="1" dirty="0">
              <a:cs typeface="B Titr" panose="00000700000000000000" pitchFamily="2" charset="-78"/>
            </a:endParaRPr>
          </a:p>
        </p:txBody>
      </p:sp>
      <p:sp>
        <p:nvSpPr>
          <p:cNvPr id="5" name="TextBox 4"/>
          <p:cNvSpPr txBox="1"/>
          <p:nvPr/>
        </p:nvSpPr>
        <p:spPr>
          <a:xfrm>
            <a:off x="428625" y="2105025"/>
            <a:ext cx="11323154" cy="4745915"/>
          </a:xfrm>
          <a:prstGeom prst="rect">
            <a:avLst/>
          </a:prstGeom>
          <a:noFill/>
        </p:spPr>
        <p:txBody>
          <a:bodyPr wrap="square" rtlCol="1">
            <a:spAutoFit/>
          </a:bodyPr>
          <a:lstStyle/>
          <a:p>
            <a:pPr marL="65088" indent="-65088" algn="just">
              <a:lnSpc>
                <a:spcPct val="80000"/>
              </a:lnSpc>
            </a:pPr>
            <a:r>
              <a:rPr lang="ar-SA" sz="2800" dirty="0" smtClean="0">
                <a:cs typeface="B Nazanin" panose="00000400000000000000" pitchFamily="2" charset="-78"/>
              </a:rPr>
              <a:t>اما مهمترين عيب اين روش در مقايسه با روشهاي ديگر اين است كه مصون از خط</a:t>
            </a:r>
            <a:r>
              <a:rPr lang="fa-IR" sz="2800" dirty="0" smtClean="0">
                <a:cs typeface="B Nazanin" panose="00000400000000000000" pitchFamily="2" charset="-78"/>
              </a:rPr>
              <a:t>ا </a:t>
            </a:r>
            <a:r>
              <a:rPr lang="ar-SA" sz="2800" dirty="0" smtClean="0">
                <a:cs typeface="B Nazanin" panose="00000400000000000000" pitchFamily="2" charset="-78"/>
              </a:rPr>
              <a:t>نيست .</a:t>
            </a:r>
            <a:endParaRPr lang="fa-IR" sz="2800" dirty="0" smtClean="0">
              <a:cs typeface="B Nazanin" panose="00000400000000000000" pitchFamily="2" charset="-78"/>
            </a:endParaRPr>
          </a:p>
          <a:p>
            <a:pPr marL="65088" indent="-65088" algn="just">
              <a:lnSpc>
                <a:spcPct val="80000"/>
              </a:lnSpc>
            </a:pPr>
            <a:endParaRPr lang="ar-SA" sz="2800" dirty="0" smtClean="0">
              <a:cs typeface="B Nazanin" panose="00000400000000000000" pitchFamily="2" charset="-78"/>
            </a:endParaRPr>
          </a:p>
          <a:p>
            <a:pPr marL="65088" indent="-65088" algn="just">
              <a:lnSpc>
                <a:spcPct val="80000"/>
              </a:lnSpc>
            </a:pPr>
            <a:r>
              <a:rPr lang="ar-SA" sz="2800" dirty="0" smtClean="0">
                <a:cs typeface="B Nazanin" panose="00000400000000000000" pitchFamily="2" charset="-78"/>
              </a:rPr>
              <a:t>با يك مثال اين موضوع  را روشن مي كنيم :</a:t>
            </a:r>
            <a:endParaRPr lang="fa-IR" sz="2800" dirty="0" smtClean="0">
              <a:cs typeface="B Nazanin" panose="00000400000000000000" pitchFamily="2" charset="-78"/>
            </a:endParaRPr>
          </a:p>
          <a:p>
            <a:pPr marL="65088" indent="-65088" algn="just">
              <a:lnSpc>
                <a:spcPct val="80000"/>
              </a:lnSpc>
            </a:pPr>
            <a:endParaRPr lang="ar-SA" sz="2800" dirty="0" smtClean="0">
              <a:cs typeface="B Nazanin" panose="00000400000000000000" pitchFamily="2" charset="-78"/>
            </a:endParaRPr>
          </a:p>
          <a:p>
            <a:pPr marL="65088" indent="-65088" algn="just">
              <a:lnSpc>
                <a:spcPct val="80000"/>
              </a:lnSpc>
            </a:pPr>
            <a:r>
              <a:rPr lang="ar-SA" sz="2800" dirty="0" smtClean="0">
                <a:cs typeface="B Nazanin" panose="00000400000000000000" pitchFamily="2" charset="-78"/>
              </a:rPr>
              <a:t>فرض كنيد شركتي توانسته است رتبه خود را در بازار رقابتي بهبود بخشد و در نتيجه حد پايين كل هزينه هاي بدي كيفيتش را كاهش دهد . آيا اين مي تواند دليلي بر بهبود كيفيت باشد ؟</a:t>
            </a:r>
          </a:p>
          <a:p>
            <a:pPr marL="65088" indent="-65088" algn="just">
              <a:lnSpc>
                <a:spcPct val="150000"/>
              </a:lnSpc>
            </a:pPr>
            <a:r>
              <a:rPr lang="ar-SA" sz="2800" dirty="0" smtClean="0">
                <a:cs typeface="B Nazanin" panose="00000400000000000000" pitchFamily="2" charset="-78"/>
              </a:rPr>
              <a:t>شركت ممكن است با مكانيزه كردن ابزارها و فرايندها و كاهش پرسنل توانسته باشد رتبه خود را بهبود بخشد. شركت </a:t>
            </a:r>
            <a:r>
              <a:rPr lang="en-US" sz="2800" dirty="0" smtClean="0">
                <a:cs typeface="B Nazanin" panose="00000400000000000000" pitchFamily="2" charset="-78"/>
              </a:rPr>
              <a:t>x </a:t>
            </a:r>
            <a:r>
              <a:rPr lang="ar-SA" sz="2800" dirty="0" smtClean="0">
                <a:cs typeface="B Nazanin" panose="00000400000000000000" pitchFamily="2" charset="-78"/>
              </a:rPr>
              <a:t> كه در سال مبنا، 10 ميليون دلار سودآوري داشته است . بعد از تغييرات فوق ، همان سود را كسب كرده است ، اما تعداد پرسنل نصف شده اند . در روش جديد ، شركت به رتبه بالاتري در بازار رقابتي قرار مي گيرد ( به لحاظ كم شدن مخرج كسر ) ، در حاليكه واقعيت چيز ديگري است .</a:t>
            </a:r>
          </a:p>
        </p:txBody>
      </p:sp>
    </p:spTree>
    <p:extLst>
      <p:ext uri="{BB962C8B-B14F-4D97-AF65-F5344CB8AC3E}">
        <p14:creationId xmlns:p14="http://schemas.microsoft.com/office/powerpoint/2010/main" val="188533358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5806631" y="3019425"/>
            <a:ext cx="1168910" cy="769441"/>
          </a:xfrm>
          <a:prstGeom prst="rect">
            <a:avLst/>
          </a:prstGeom>
          <a:noFill/>
        </p:spPr>
        <p:txBody>
          <a:bodyPr wrap="none" rtlCol="1">
            <a:spAutoFit/>
          </a:bodyPr>
          <a:lstStyle/>
          <a:p>
            <a:r>
              <a:rPr lang="fa-IR" sz="4400" b="1" dirty="0" smtClean="0">
                <a:cs typeface="B Titr" panose="00000700000000000000" pitchFamily="2" charset="-78"/>
              </a:rPr>
              <a:t>پایان</a:t>
            </a:r>
            <a:endParaRPr lang="en-US" sz="4400" b="1" dirty="0">
              <a:cs typeface="B Titr" panose="00000700000000000000" pitchFamily="2" charset="-78"/>
            </a:endParaRPr>
          </a:p>
        </p:txBody>
      </p:sp>
    </p:spTree>
    <p:extLst>
      <p:ext uri="{BB962C8B-B14F-4D97-AF65-F5344CB8AC3E}">
        <p14:creationId xmlns:p14="http://schemas.microsoft.com/office/powerpoint/2010/main" val="52360002"/>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Quotable">
  <a:themeElements>
    <a:clrScheme name="Quotable">
      <a:dk1>
        <a:sysClr val="windowText" lastClr="000000"/>
      </a:dk1>
      <a:lt1>
        <a:sysClr val="window" lastClr="FFFFFF"/>
      </a:lt1>
      <a:dk2>
        <a:srgbClr val="212121"/>
      </a:dk2>
      <a:lt2>
        <a:srgbClr val="636363"/>
      </a:lt2>
      <a:accent1>
        <a:srgbClr val="00C6BB"/>
      </a:accent1>
      <a:accent2>
        <a:srgbClr val="6FEBA0"/>
      </a:accent2>
      <a:accent3>
        <a:srgbClr val="B6DF5E"/>
      </a:accent3>
      <a:accent4>
        <a:srgbClr val="EFB251"/>
      </a:accent4>
      <a:accent5>
        <a:srgbClr val="EF755F"/>
      </a:accent5>
      <a:accent6>
        <a:srgbClr val="ED515C"/>
      </a:accent6>
      <a:hlink>
        <a:srgbClr val="8F8F8F"/>
      </a:hlink>
      <a:folHlink>
        <a:srgbClr val="A5A5A5"/>
      </a:folHlink>
    </a:clrScheme>
    <a:fontScheme name="Quotabl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Quotable">
      <a:fillStyleLst>
        <a:solidFill>
          <a:schemeClr val="phClr"/>
        </a:solidFill>
        <a:gradFill rotWithShape="1">
          <a:gsLst>
            <a:gs pos="0">
              <a:schemeClr val="phClr">
                <a:tint val="80000"/>
                <a:lumMod val="105000"/>
              </a:schemeClr>
            </a:gs>
            <a:gs pos="100000">
              <a:schemeClr val="phClr">
                <a:tint val="90000"/>
              </a:schemeClr>
            </a:gs>
          </a:gsLst>
          <a:lin ang="5400000" scaled="0"/>
        </a:gradFill>
        <a:blipFill rotWithShape="1">
          <a:blip xmlns:r="http://schemas.openxmlformats.org/officeDocument/2006/relationships" r:embed="rId1">
            <a:duotone>
              <a:schemeClr val="phClr">
                <a:tint val="98000"/>
                <a:lumMod val="102000"/>
              </a:schemeClr>
              <a:schemeClr val="phClr">
                <a:shade val="98000"/>
                <a:lumMod val="98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effectStyle>
        <a:effectStyle>
          <a:effectLst>
            <a:innerShdw blurRad="63500" dist="25400" dir="13500000">
              <a:srgbClr val="000000">
                <a:alpha val="75000"/>
              </a:srgbClr>
            </a:innerShdw>
          </a:effectLst>
        </a:effectStyle>
      </a:effectStyleLst>
      <a:bgFillStyleLst>
        <a:solidFill>
          <a:schemeClr val="phClr"/>
        </a:solidFill>
        <a:gradFill rotWithShape="1">
          <a:gsLst>
            <a:gs pos="0">
              <a:schemeClr val="phClr">
                <a:tint val="100000"/>
              </a:schemeClr>
            </a:gs>
            <a:gs pos="100000">
              <a:schemeClr val="phClr">
                <a:tint val="84000"/>
                <a:shade val="84000"/>
                <a:lumMod val="90000"/>
              </a:schemeClr>
            </a:gs>
          </a:gsLst>
          <a:lin ang="5400000" scaled="0"/>
        </a:gradFill>
        <a:gradFill rotWithShape="1">
          <a:gsLst>
            <a:gs pos="0">
              <a:schemeClr val="phClr">
                <a:tint val="84000"/>
                <a:shade val="90000"/>
                <a:satMod val="120000"/>
                <a:lumMod val="90000"/>
              </a:schemeClr>
            </a:gs>
            <a:gs pos="100000">
              <a:schemeClr val="phClr"/>
            </a:gs>
          </a:gsLst>
          <a:lin ang="5400000" scaled="0"/>
        </a:gradFill>
      </a:bgFillStyleLst>
    </a:fmtScheme>
  </a:themeElements>
  <a:objectDefaults/>
  <a:extraClrSchemeLst/>
  <a:extLst>
    <a:ext uri="{05A4C25C-085E-4340-85A3-A5531E510DB2}">
      <thm15:themeFamily xmlns:thm15="http://schemas.microsoft.com/office/thememl/2012/main" xmlns="" name="Quotable" id="{39EC5628-30ED-4578-ACD8-9820EDB8E15A}" vid="{6F3559E9-1A4C-49D8-94D4-F41003531C4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TC103457503[[fn=Quotable]]</Template>
  <TotalTime>265</TotalTime>
  <Words>1292</Words>
  <Application>Microsoft Office PowerPoint</Application>
  <PresentationFormat>Custom</PresentationFormat>
  <Paragraphs>118</Paragraphs>
  <Slides>19</Slides>
  <Notes>2</Notes>
  <HiddenSlides>0</HiddenSlides>
  <MMClips>0</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Quotable</vt:lpstr>
      <vt:lpstr>بنام خدا</vt:lpstr>
      <vt:lpstr>هزینه یابی کیفیت</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هزینه یابی کیفیت</dc:title>
  <dc:creator>Mohamad Reza Saedi</dc:creator>
  <cp:lastModifiedBy>Windows User</cp:lastModifiedBy>
  <cp:revision>70</cp:revision>
  <dcterms:created xsi:type="dcterms:W3CDTF">2014-10-29T05:03:42Z</dcterms:created>
  <dcterms:modified xsi:type="dcterms:W3CDTF">2020-06-14T15:21:38Z</dcterms:modified>
</cp:coreProperties>
</file>