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83" r:id="rId1"/>
  </p:sldMasterIdLst>
  <p:sldIdLst>
    <p:sldId id="351" r:id="rId2"/>
    <p:sldId id="350" r:id="rId3"/>
    <p:sldId id="347" r:id="rId4"/>
    <p:sldId id="348" r:id="rId5"/>
    <p:sldId id="256" r:id="rId6"/>
    <p:sldId id="272" r:id="rId7"/>
    <p:sldId id="349" r:id="rId8"/>
    <p:sldId id="277" r:id="rId9"/>
    <p:sldId id="276" r:id="rId10"/>
    <p:sldId id="275" r:id="rId11"/>
    <p:sldId id="280" r:id="rId12"/>
    <p:sldId id="284" r:id="rId13"/>
    <p:sldId id="285" r:id="rId14"/>
    <p:sldId id="287" r:id="rId15"/>
    <p:sldId id="286" r:id="rId16"/>
    <p:sldId id="300" r:id="rId17"/>
    <p:sldId id="299" r:id="rId18"/>
    <p:sldId id="298" r:id="rId19"/>
    <p:sldId id="293" r:id="rId20"/>
    <p:sldId id="297" r:id="rId21"/>
    <p:sldId id="303" r:id="rId22"/>
    <p:sldId id="304" r:id="rId23"/>
    <p:sldId id="294" r:id="rId24"/>
    <p:sldId id="326" r:id="rId25"/>
    <p:sldId id="327" r:id="rId26"/>
    <p:sldId id="335" r:id="rId27"/>
    <p:sldId id="332" r:id="rId28"/>
    <p:sldId id="334" r:id="rId29"/>
    <p:sldId id="333" r:id="rId30"/>
    <p:sldId id="342"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guide id="3" pos="2980" userDrawn="1">
          <p15:clr>
            <a:srgbClr val="A4A3A4"/>
          </p15:clr>
        </p15:guide>
        <p15:guide id="4" pos="30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1F497D"/>
    <a:srgbClr val="000099"/>
    <a:srgbClr val="FF0066"/>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6" autoAdjust="0"/>
    <p:restoredTop sz="94660"/>
  </p:normalViewPr>
  <p:slideViewPr>
    <p:cSldViewPr>
      <p:cViewPr varScale="1">
        <p:scale>
          <a:sx n="74" d="100"/>
          <a:sy n="74" d="100"/>
        </p:scale>
        <p:origin x="-1248" y="-90"/>
      </p:cViewPr>
      <p:guideLst>
        <p:guide orient="horz" pos="2160"/>
        <p:guide pos="2880"/>
        <p:guide pos="2980"/>
        <p:guide pos="30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B89B719-D1EA-4BB0-86B5-3331310DC340}"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8FF65BB7-F192-436B-8479-F54836CCEDAB}" type="slidenum">
              <a:rPr lang="en-US" smtClean="0"/>
              <a:pPr/>
              <a:t>‹#›</a:t>
            </a:fld>
            <a:endParaRPr lang="en-US"/>
          </a:p>
        </p:txBody>
      </p:sp>
    </p:spTree>
    <p:extLst>
      <p:ext uri="{BB962C8B-B14F-4D97-AF65-F5344CB8AC3E}">
        <p14:creationId xmlns:p14="http://schemas.microsoft.com/office/powerpoint/2010/main" val="2441992805"/>
      </p:ext>
    </p:extLst>
  </p:cSld>
  <p:clrMapOvr>
    <a:masterClrMapping/>
  </p:clrMapOvr>
  <p:extLst>
    <p:ext uri="{DCECCB84-F9BA-43D5-87BE-67443E8EF086}">
      <p15:sldGuideLst xmlns:p15="http://schemas.microsoft.com/office/powerpoint/2012/main" xmlns=""/>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89B719-D1EA-4BB0-86B5-3331310DC340}"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FF65BB7-F192-436B-8479-F54836CCEDAB}" type="slidenum">
              <a:rPr lang="en-US" smtClean="0"/>
              <a:pPr/>
              <a:t>‹#›</a:t>
            </a:fld>
            <a:endParaRPr lang="en-US"/>
          </a:p>
        </p:txBody>
      </p:sp>
    </p:spTree>
    <p:extLst>
      <p:ext uri="{BB962C8B-B14F-4D97-AF65-F5344CB8AC3E}">
        <p14:creationId xmlns:p14="http://schemas.microsoft.com/office/powerpoint/2010/main" val="3630457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89B719-D1EA-4BB0-86B5-3331310DC340}"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8FF65BB7-F192-436B-8479-F54836CCEDAB}" type="slidenum">
              <a:rPr lang="en-US" smtClean="0"/>
              <a:pPr/>
              <a:t>‹#›</a:t>
            </a:fld>
            <a:endParaRPr lang="en-US"/>
          </a:p>
        </p:txBody>
      </p:sp>
    </p:spTree>
    <p:extLst>
      <p:ext uri="{BB962C8B-B14F-4D97-AF65-F5344CB8AC3E}">
        <p14:creationId xmlns:p14="http://schemas.microsoft.com/office/powerpoint/2010/main" val="3591600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B89B719-D1EA-4BB0-86B5-3331310DC340}"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8FF65BB7-F192-436B-8479-F54836CCEDAB}" type="slidenum">
              <a:rPr lang="en-US" smtClean="0"/>
              <a:pPr/>
              <a:t>‹#›</a:t>
            </a:fld>
            <a:endParaRPr lang="en-US"/>
          </a:p>
        </p:txBody>
      </p:sp>
    </p:spTree>
    <p:extLst>
      <p:ext uri="{BB962C8B-B14F-4D97-AF65-F5344CB8AC3E}">
        <p14:creationId xmlns:p14="http://schemas.microsoft.com/office/powerpoint/2010/main" val="32854864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B89B719-D1EA-4BB0-86B5-3331310DC340}" type="datetimeFigureOut">
              <a:rPr lang="en-US" smtClean="0"/>
              <a:pPr/>
              <a:t>5/21/2020</a:t>
            </a:fld>
            <a:endParaRPr lang="en-US"/>
          </a:p>
        </p:txBody>
      </p:sp>
      <p:sp>
        <p:nvSpPr>
          <p:cNvPr id="8" name="Footer Placeholder 7"/>
          <p:cNvSpPr>
            <a:spLocks noGrp="1"/>
          </p:cNvSpPr>
          <p:nvPr>
            <p:ph type="ftr" sz="quarter" idx="11"/>
          </p:nvPr>
        </p:nvSpPr>
        <p:spPr/>
        <p:txBody>
          <a:bodyPr/>
          <a:lstStyle/>
          <a:p>
            <a:endParaRPr lang="en-US"/>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8FF65BB7-F192-436B-8479-F54836CCEDAB}" type="slidenum">
              <a:rPr lang="en-US" smtClean="0"/>
              <a:pPr/>
              <a:t>‹#›</a:t>
            </a:fld>
            <a:endParaRPr lang="en-US"/>
          </a:p>
        </p:txBody>
      </p:sp>
    </p:spTree>
    <p:extLst>
      <p:ext uri="{BB962C8B-B14F-4D97-AF65-F5344CB8AC3E}">
        <p14:creationId xmlns:p14="http://schemas.microsoft.com/office/powerpoint/2010/main" val="30019070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B89B719-D1EA-4BB0-86B5-3331310DC340}" type="datetimeFigureOut">
              <a:rPr lang="en-US" smtClean="0"/>
              <a:pPr/>
              <a:t>5/21/2020</a:t>
            </a:fld>
            <a:endParaRPr lang="en-US"/>
          </a:p>
        </p:txBody>
      </p:sp>
      <p:sp>
        <p:nvSpPr>
          <p:cNvPr id="4" name="Footer Placeholder 3"/>
          <p:cNvSpPr>
            <a:spLocks noGrp="1"/>
          </p:cNvSpPr>
          <p:nvPr>
            <p:ph type="ftr" sz="quarter" idx="11"/>
          </p:nvPr>
        </p:nvSpPr>
        <p:spPr/>
        <p:txBody>
          <a:bodyPr/>
          <a:lstStyle/>
          <a:p>
            <a:endParaRPr lang="en-US"/>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FF65BB7-F192-436B-8479-F54836CCEDAB}" type="slidenum">
              <a:rPr lang="en-US" smtClean="0"/>
              <a:pPr/>
              <a:t>‹#›</a:t>
            </a:fld>
            <a:endParaRPr lang="en-US"/>
          </a:p>
        </p:txBody>
      </p:sp>
    </p:spTree>
    <p:extLst>
      <p:ext uri="{BB962C8B-B14F-4D97-AF65-F5344CB8AC3E}">
        <p14:creationId xmlns:p14="http://schemas.microsoft.com/office/powerpoint/2010/main" val="1893611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89B719-D1EA-4BB0-86B5-3331310DC340}" type="datetimeFigureOut">
              <a:rPr lang="en-US" smtClean="0"/>
              <a:pPr/>
              <a:t>5/21/2020</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FF65BB7-F192-436B-8479-F54836CCEDAB}" type="slidenum">
              <a:rPr lang="en-US" smtClean="0"/>
              <a:pPr/>
              <a:t>‹#›</a:t>
            </a:fld>
            <a:endParaRPr lang="en-US"/>
          </a:p>
        </p:txBody>
      </p:sp>
    </p:spTree>
    <p:extLst>
      <p:ext uri="{BB962C8B-B14F-4D97-AF65-F5344CB8AC3E}">
        <p14:creationId xmlns:p14="http://schemas.microsoft.com/office/powerpoint/2010/main" val="1683560914"/>
      </p:ext>
    </p:extLst>
  </p:cSld>
  <p:clrMapOvr>
    <a:masterClrMapping/>
  </p:clrMapOvr>
  <p:extLst>
    <p:ext uri="{DCECCB84-F9BA-43D5-87BE-67443E8EF086}">
      <p15:sldGuideLst xmlns:p15="http://schemas.microsoft.com/office/powerpoint/2012/main" xmlns=""/>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B89B719-D1EA-4BB0-86B5-3331310DC340}"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FF65BB7-F192-436B-8479-F54836CCEDAB}" type="slidenum">
              <a:rPr lang="en-US" smtClean="0"/>
              <a:pPr/>
              <a:t>‹#›</a:t>
            </a:fld>
            <a:endParaRPr lang="en-US"/>
          </a:p>
        </p:txBody>
      </p:sp>
    </p:spTree>
    <p:extLst>
      <p:ext uri="{BB962C8B-B14F-4D97-AF65-F5344CB8AC3E}">
        <p14:creationId xmlns:p14="http://schemas.microsoft.com/office/powerpoint/2010/main" val="3848868618"/>
      </p:ext>
    </p:extLst>
  </p:cSld>
  <p:clrMapOvr>
    <a:masterClrMapping/>
  </p:clrMapOvr>
  <p:extLst>
    <p:ext uri="{DCECCB84-F9BA-43D5-87BE-67443E8EF086}">
      <p15:sldGuideLst xmlns:p15="http://schemas.microsoft.com/office/powerpoint/2012/main" xmlns=""/>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B89B719-D1EA-4BB0-86B5-3331310DC340}"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8FF65BB7-F192-436B-8479-F54836CCEDAB}" type="slidenum">
              <a:rPr lang="en-US" smtClean="0"/>
              <a:pPr/>
              <a:t>‹#›</a:t>
            </a:fld>
            <a:endParaRPr lang="en-US"/>
          </a:p>
        </p:txBody>
      </p:sp>
    </p:spTree>
    <p:extLst>
      <p:ext uri="{BB962C8B-B14F-4D97-AF65-F5344CB8AC3E}">
        <p14:creationId xmlns:p14="http://schemas.microsoft.com/office/powerpoint/2010/main" val="967196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89B719-D1EA-4BB0-86B5-3331310DC340}"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8FF65BB7-F192-436B-8479-F54836CCEDAB}" type="slidenum">
              <a:rPr lang="en-US" smtClean="0"/>
              <a:pPr/>
              <a:t>‹#›</a:t>
            </a:fld>
            <a:endParaRPr lang="en-US"/>
          </a:p>
        </p:txBody>
      </p:sp>
    </p:spTree>
    <p:extLst>
      <p:ext uri="{BB962C8B-B14F-4D97-AF65-F5344CB8AC3E}">
        <p14:creationId xmlns:p14="http://schemas.microsoft.com/office/powerpoint/2010/main" val="1416937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89B719-D1EA-4BB0-86B5-3331310DC340}"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8FF65BB7-F192-436B-8479-F54836CCEDAB}" type="slidenum">
              <a:rPr lang="en-US" smtClean="0"/>
              <a:pPr/>
              <a:t>‹#›</a:t>
            </a:fld>
            <a:endParaRPr lang="en-US"/>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496115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DB89B719-D1EA-4BB0-86B5-3331310DC340}"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8FF65BB7-F192-436B-8479-F54836CCEDAB}" type="slidenum">
              <a:rPr lang="en-US" smtClean="0"/>
              <a:pPr/>
              <a:t>‹#›</a:t>
            </a:fld>
            <a:endParaRPr lang="en-US"/>
          </a:p>
        </p:txBody>
      </p:sp>
    </p:spTree>
    <p:extLst>
      <p:ext uri="{BB962C8B-B14F-4D97-AF65-F5344CB8AC3E}">
        <p14:creationId xmlns:p14="http://schemas.microsoft.com/office/powerpoint/2010/main" val="20998387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DB89B719-D1EA-4BB0-86B5-3331310DC340}"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8FF65BB7-F192-436B-8479-F54836CCEDAB}" type="slidenum">
              <a:rPr lang="en-US" smtClean="0"/>
              <a:pPr/>
              <a:t>‹#›</a:t>
            </a:fld>
            <a:endParaRPr lang="en-US"/>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217968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DB89B719-D1EA-4BB0-86B5-3331310DC340}"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8FF65BB7-F192-436B-8479-F54836CCEDAB}" type="slidenum">
              <a:rPr lang="en-US" smtClean="0"/>
              <a:pPr/>
              <a:t>‹#›</a:t>
            </a:fld>
            <a:endParaRPr lang="en-US"/>
          </a:p>
        </p:txBody>
      </p:sp>
    </p:spTree>
    <p:extLst>
      <p:ext uri="{BB962C8B-B14F-4D97-AF65-F5344CB8AC3E}">
        <p14:creationId xmlns:p14="http://schemas.microsoft.com/office/powerpoint/2010/main" val="33476191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89B719-D1EA-4BB0-86B5-3331310DC340}"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FF65BB7-F192-436B-8479-F54836CCEDAB}" type="slidenum">
              <a:rPr lang="en-US" smtClean="0"/>
              <a:pPr/>
              <a:t>‹#›</a:t>
            </a:fld>
            <a:endParaRPr lang="en-US"/>
          </a:p>
        </p:txBody>
      </p:sp>
    </p:spTree>
    <p:extLst>
      <p:ext uri="{BB962C8B-B14F-4D97-AF65-F5344CB8AC3E}">
        <p14:creationId xmlns:p14="http://schemas.microsoft.com/office/powerpoint/2010/main" val="7699511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89B719-D1EA-4BB0-86B5-3331310DC340}"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FF65BB7-F192-436B-8479-F54836CCEDAB}" type="slidenum">
              <a:rPr lang="en-US" smtClean="0"/>
              <a:pPr/>
              <a:t>‹#›</a:t>
            </a:fld>
            <a:endParaRPr lang="en-US"/>
          </a:p>
        </p:txBody>
      </p:sp>
    </p:spTree>
    <p:extLst>
      <p:ext uri="{BB962C8B-B14F-4D97-AF65-F5344CB8AC3E}">
        <p14:creationId xmlns:p14="http://schemas.microsoft.com/office/powerpoint/2010/main" val="2494348733"/>
      </p:ext>
    </p:extLst>
  </p:cSld>
  <p:clrMapOvr>
    <a:masterClrMapping/>
  </p:clrMapOvr>
  <p:extLst>
    <p:ext uri="{DCECCB84-F9BA-43D5-87BE-67443E8EF086}">
      <p15:sldGuideLst xmlns:p15="http://schemas.microsoft.com/office/powerpoint/2012/main" xmlns=""/>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DB89B719-D1EA-4BB0-86B5-3331310DC340}" type="datetimeFigureOut">
              <a:rPr lang="en-US" smtClean="0"/>
              <a:pPr/>
              <a:t>5/21/2020</a:t>
            </a:fld>
            <a:endParaRPr lang="en-US"/>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8FF65BB7-F192-436B-8479-F54836CCEDAB}" type="slidenum">
              <a:rPr lang="en-US" smtClean="0"/>
              <a:pPr/>
              <a:t>‹#›</a:t>
            </a:fld>
            <a:endParaRPr lang="en-US"/>
          </a:p>
        </p:txBody>
      </p:sp>
    </p:spTree>
    <p:extLst>
      <p:ext uri="{BB962C8B-B14F-4D97-AF65-F5344CB8AC3E}">
        <p14:creationId xmlns:p14="http://schemas.microsoft.com/office/powerpoint/2010/main" val="2907891613"/>
      </p:ext>
    </p:extLst>
  </p:cSld>
  <p:clrMap bg1="lt1" tx1="dk1" bg2="lt2" tx2="dk2" accent1="accent1" accent2="accent2" accent3="accent3" accent4="accent4" accent5="accent5" accent6="accent6" hlink="hlink" folHlink="folHlink"/>
  <p:sldLayoutIdLst>
    <p:sldLayoutId id="2147484084" r:id="rId1"/>
    <p:sldLayoutId id="2147484085" r:id="rId2"/>
    <p:sldLayoutId id="2147484086" r:id="rId3"/>
    <p:sldLayoutId id="2147484087" r:id="rId4"/>
    <p:sldLayoutId id="2147484088" r:id="rId5"/>
    <p:sldLayoutId id="2147484089" r:id="rId6"/>
    <p:sldLayoutId id="2147484090" r:id="rId7"/>
    <p:sldLayoutId id="2147484091" r:id="rId8"/>
    <p:sldLayoutId id="2147484092" r:id="rId9"/>
    <p:sldLayoutId id="2147484093" r:id="rId10"/>
    <p:sldLayoutId id="2147484094" r:id="rId11"/>
    <p:sldLayoutId id="2147484095" r:id="rId12"/>
    <p:sldLayoutId id="2147484096" r:id="rId13"/>
    <p:sldLayoutId id="2147484097" r:id="rId14"/>
    <p:sldLayoutId id="2147484098" r:id="rId15"/>
    <p:sldLayoutId id="2147484099" r:id="rId16"/>
  </p:sldLayoutIdLst>
  <p:txStyles>
    <p:titleStyle>
      <a:lvl1pPr algn="l" defTabSz="457200" rtl="1" eaLnBrk="1" latinLnBrk="0" hangingPunct="1">
        <a:spcBef>
          <a:spcPct val="0"/>
        </a:spcBef>
        <a:buNone/>
        <a:defRPr sz="3600" kern="1200">
          <a:solidFill>
            <a:schemeClr val="tx1">
              <a:lumMod val="85000"/>
              <a:lumOff val="15000"/>
            </a:schemeClr>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rgbClr val="FFFF00"/>
                </a:solidFill>
                <a:cs typeface="B Nazanin" pitchFamily="2" charset="-78"/>
              </a:rPr>
              <a:t>انواع مختلف موداها</a:t>
            </a:r>
            <a:endParaRPr lang="fa-IR" dirty="0"/>
          </a:p>
        </p:txBody>
      </p:sp>
      <p:sp>
        <p:nvSpPr>
          <p:cNvPr id="3" name="Content Placeholder 2"/>
          <p:cNvSpPr>
            <a:spLocks noGrp="1"/>
          </p:cNvSpPr>
          <p:nvPr>
            <p:ph idx="1"/>
          </p:nvPr>
        </p:nvSpPr>
        <p:spPr/>
        <p:txBody>
          <a:bodyPr>
            <a:normAutofit/>
          </a:bodyPr>
          <a:lstStyle/>
          <a:p>
            <a:pPr algn="ctr" rtl="1" eaLnBrk="0" hangingPunct="0">
              <a:lnSpc>
                <a:spcPct val="130000"/>
              </a:lnSpc>
            </a:pPr>
            <a:r>
              <a:rPr lang="fa-IR" sz="3200" b="1" dirty="0" smtClean="0">
                <a:solidFill>
                  <a:srgbClr val="F8283C"/>
                </a:solidFill>
                <a:cs typeface="2  Titr" panose="00000700000000000000" pitchFamily="2" charset="-78"/>
              </a:rPr>
              <a:t>موضوع ارائه : هزینه یابی کایزن(</a:t>
            </a:r>
            <a:r>
              <a:rPr lang="en-US" sz="3200" b="1" dirty="0" smtClean="0">
                <a:solidFill>
                  <a:srgbClr val="F8283C"/>
                </a:solidFill>
                <a:cs typeface="2  Titr" panose="00000700000000000000" pitchFamily="2" charset="-78"/>
              </a:rPr>
              <a:t>KC</a:t>
            </a:r>
            <a:r>
              <a:rPr lang="fa-IR" sz="3200" b="1" dirty="0" smtClean="0">
                <a:solidFill>
                  <a:srgbClr val="F8283C"/>
                </a:solidFill>
                <a:cs typeface="2  Titr" panose="00000700000000000000" pitchFamily="2" charset="-78"/>
              </a:rPr>
              <a:t>) </a:t>
            </a:r>
          </a:p>
          <a:p>
            <a:pPr algn="justLow" rtl="1" eaLnBrk="0" hangingPunct="0">
              <a:lnSpc>
                <a:spcPct val="130000"/>
              </a:lnSpc>
            </a:pPr>
            <a:endParaRPr lang="fa-IR" dirty="0" smtClean="0">
              <a:solidFill>
                <a:schemeClr val="tx1"/>
              </a:solidFill>
              <a:cs typeface="2  Titr" panose="00000700000000000000" pitchFamily="2" charset="-78"/>
            </a:endParaRPr>
          </a:p>
          <a:p>
            <a:endParaRPr lang="fa-IR" dirty="0"/>
          </a:p>
        </p:txBody>
      </p:sp>
      <p:sp>
        <p:nvSpPr>
          <p:cNvPr id="4" name="Title 5"/>
          <p:cNvSpPr txBox="1">
            <a:spLocks/>
          </p:cNvSpPr>
          <p:nvPr/>
        </p:nvSpPr>
        <p:spPr>
          <a:xfrm>
            <a:off x="609600" y="427038"/>
            <a:ext cx="8229600" cy="1143000"/>
          </a:xfrm>
          <a:prstGeom prst="roundRect">
            <a:avLst/>
          </a:prstGeom>
          <a:solidFill>
            <a:schemeClr val="accent3">
              <a:lumMod val="60000"/>
              <a:lumOff val="40000"/>
            </a:schemeClr>
          </a:solidFill>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rmAutofit/>
          </a:bodyPr>
          <a:lstStyle/>
          <a:p>
            <a:pPr lvl="0" algn="ctr">
              <a:spcBef>
                <a:spcPct val="0"/>
              </a:spcBef>
              <a:defRPr/>
            </a:pPr>
            <a:r>
              <a:rPr kumimoji="0" lang="fa-IR" sz="3600" b="1" i="0" u="none" strike="noStrike" kern="1200" cap="none" spc="0" normalizeH="0" baseline="0" noProof="0" dirty="0" smtClean="0">
                <a:ln>
                  <a:noFill/>
                </a:ln>
                <a:solidFill>
                  <a:schemeClr val="dk1"/>
                </a:solidFill>
                <a:effectLst/>
                <a:uLnTx/>
                <a:uFillTx/>
                <a:cs typeface="2  Titr" panose="00000700000000000000" pitchFamily="2" charset="-78"/>
              </a:rPr>
              <a:t> </a:t>
            </a:r>
            <a:r>
              <a:rPr lang="fa-IR" sz="3600" dirty="0" smtClean="0">
                <a:solidFill>
                  <a:schemeClr val="tx1"/>
                </a:solidFill>
                <a:cs typeface="2  Titr" panose="00000700000000000000" pitchFamily="2" charset="-78"/>
              </a:rPr>
              <a:t>بسم الله الرحمن الرحیم</a:t>
            </a:r>
            <a:r>
              <a:rPr kumimoji="0" lang="fa-IR" sz="3600" b="1" i="0" u="none" strike="noStrike" kern="1200" cap="none" spc="0" normalizeH="0" baseline="0" noProof="0" dirty="0" smtClean="0">
                <a:ln>
                  <a:noFill/>
                </a:ln>
                <a:solidFill>
                  <a:schemeClr val="dk1"/>
                </a:solidFill>
                <a:effectLst/>
                <a:uLnTx/>
                <a:uFillTx/>
                <a:cs typeface="2  Titr" panose="00000700000000000000" pitchFamily="2" charset="-78"/>
              </a:rPr>
              <a:t> </a:t>
            </a:r>
            <a:endParaRPr kumimoji="0" lang="en-US" sz="3600" b="1" i="0" u="none" strike="noStrike" kern="1200" cap="none" spc="0" normalizeH="0" baseline="0" noProof="0" dirty="0">
              <a:ln>
                <a:noFill/>
              </a:ln>
              <a:solidFill>
                <a:schemeClr val="dk1"/>
              </a:solidFill>
              <a:effectLst/>
              <a:uLnTx/>
              <a:uFillTx/>
              <a:cs typeface="2  Titr" panose="00000700000000000000" pitchFamily="2" charset="-78"/>
            </a:endParaRPr>
          </a:p>
        </p:txBody>
      </p:sp>
    </p:spTree>
    <p:extLst>
      <p:ext uri="{BB962C8B-B14F-4D97-AF65-F5344CB8AC3E}">
        <p14:creationId xmlns:p14="http://schemas.microsoft.com/office/powerpoint/2010/main" val="2825754655"/>
      </p:ext>
    </p:extLst>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3"/>
          <p:cNvSpPr>
            <a:spLocks noGrp="1"/>
          </p:cNvSpPr>
          <p:nvPr>
            <p:ph type="title"/>
          </p:nvPr>
        </p:nvSpPr>
        <p:spPr>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fa-IR" sz="3200" b="1" dirty="0" smtClean="0">
                <a:cs typeface="2  Titr" panose="00000700000000000000" pitchFamily="2" charset="-78"/>
              </a:rPr>
              <a:t>فهرست</a:t>
            </a:r>
            <a:endParaRPr lang="en-US" sz="3200" dirty="0">
              <a:cs typeface="2  Titr" panose="00000700000000000000" pitchFamily="2" charset="-78"/>
            </a:endParaRPr>
          </a:p>
        </p:txBody>
      </p:sp>
      <p:sp>
        <p:nvSpPr>
          <p:cNvPr id="6" name="Content Placeholder 5"/>
          <p:cNvSpPr>
            <a:spLocks noGrp="1"/>
          </p:cNvSpPr>
          <p:nvPr>
            <p:ph idx="1"/>
          </p:nvPr>
        </p:nvSpPr>
        <p:spPr>
          <a:xfrm>
            <a:off x="685330" y="2367093"/>
            <a:ext cx="7772870" cy="4262307"/>
          </a:xfrm>
        </p:spPr>
        <p:txBody>
          <a:bodyPr>
            <a:normAutofit lnSpcReduction="10000"/>
          </a:bodyPr>
          <a:lstStyle/>
          <a:p>
            <a:r>
              <a:rPr lang="fa-IR" b="1" dirty="0" smtClean="0">
                <a:cs typeface="2  Nazanin" panose="00000400000000000000" pitchFamily="2" charset="-78"/>
              </a:rPr>
              <a:t>مقدمه</a:t>
            </a:r>
          </a:p>
          <a:p>
            <a:r>
              <a:rPr lang="fa-IR" b="1" dirty="0" smtClean="0">
                <a:cs typeface="2  Nazanin" panose="00000400000000000000" pitchFamily="2" charset="-78"/>
              </a:rPr>
              <a:t>تاریخچه کایزن</a:t>
            </a:r>
          </a:p>
          <a:p>
            <a:r>
              <a:rPr lang="fa-IR" b="1" dirty="0" smtClean="0">
                <a:cs typeface="2  Nazanin" panose="00000400000000000000" pitchFamily="2" charset="-78"/>
              </a:rPr>
              <a:t>تعریف هزینه یابی کایزن</a:t>
            </a:r>
          </a:p>
          <a:p>
            <a:r>
              <a:rPr lang="fa-IR" b="1" dirty="0" smtClean="0">
                <a:cs typeface="2  Nazanin" panose="00000400000000000000" pitchFamily="2" charset="-78"/>
              </a:rPr>
              <a:t>مفاهیم هزینه یابی کایزن</a:t>
            </a:r>
          </a:p>
          <a:p>
            <a:r>
              <a:rPr lang="fa-IR" b="1" dirty="0" smtClean="0">
                <a:cs typeface="2  Nazanin" panose="00000400000000000000" pitchFamily="2" charset="-78"/>
              </a:rPr>
              <a:t>مراحل اجرای کایزن</a:t>
            </a:r>
          </a:p>
          <a:p>
            <a:r>
              <a:rPr lang="fa-IR" b="1" dirty="0" smtClean="0">
                <a:cs typeface="2  Nazanin" panose="00000400000000000000" pitchFamily="2" charset="-78"/>
              </a:rPr>
              <a:t>بودجه بندی و کایزن</a:t>
            </a:r>
          </a:p>
          <a:p>
            <a:r>
              <a:rPr lang="fa-IR" b="1" dirty="0" smtClean="0">
                <a:cs typeface="2  Nazanin" panose="00000400000000000000" pitchFamily="2" charset="-78"/>
              </a:rPr>
              <a:t>اصول بیست گانه مدیریت کایزن</a:t>
            </a:r>
          </a:p>
          <a:p>
            <a:r>
              <a:rPr lang="fa-IR" b="1" dirty="0" smtClean="0">
                <a:cs typeface="2  Nazanin" panose="00000400000000000000" pitchFamily="2" charset="-78"/>
              </a:rPr>
              <a:t>کایزن و کنترل کیفیت جامع</a:t>
            </a:r>
          </a:p>
          <a:p>
            <a:r>
              <a:rPr lang="fa-IR" b="1" dirty="0" smtClean="0">
                <a:cs typeface="2  Nazanin" panose="00000400000000000000" pitchFamily="2" charset="-78"/>
              </a:rPr>
              <a:t>کایزن و سیستم پیشنهادها</a:t>
            </a:r>
          </a:p>
          <a:p>
            <a:r>
              <a:rPr lang="fa-IR" b="1" dirty="0" smtClean="0">
                <a:cs typeface="2  Nazanin" panose="00000400000000000000" pitchFamily="2" charset="-78"/>
              </a:rPr>
              <a:t>کایزن در برابر نوآوری</a:t>
            </a:r>
          </a:p>
          <a:p>
            <a:r>
              <a:rPr lang="fa-IR" b="1" dirty="0" smtClean="0">
                <a:cs typeface="2  Nazanin" panose="00000400000000000000" pitchFamily="2" charset="-78"/>
              </a:rPr>
              <a:t>کایزن در شرکت کروس</a:t>
            </a:r>
            <a:endParaRPr lang="fa-IR" b="1" dirty="0">
              <a:cs typeface="2  Nazanin" panose="00000400000000000000" pitchFamily="2" charset="-78"/>
            </a:endParaRPr>
          </a:p>
        </p:txBody>
      </p:sp>
    </p:spTree>
    <p:extLst>
      <p:ext uri="{BB962C8B-B14F-4D97-AF65-F5344CB8AC3E}">
        <p14:creationId xmlns:p14="http://schemas.microsoft.com/office/powerpoint/2010/main" val="30533870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3"/>
          <p:cNvSpPr>
            <a:spLocks noGrp="1"/>
          </p:cNvSpPr>
          <p:nvPr>
            <p:ph type="title"/>
          </p:nvPr>
        </p:nvSpPr>
        <p:spPr>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fa-IR" sz="3200" b="1" dirty="0" smtClean="0">
                <a:cs typeface="2  Titr" panose="00000700000000000000" pitchFamily="2" charset="-78"/>
              </a:rPr>
              <a:t>هزینه یابی کایزن(</a:t>
            </a:r>
            <a:r>
              <a:rPr lang="en-US" sz="3200" b="1" dirty="0" err="1" smtClean="0">
                <a:cs typeface="2  Titr" panose="00000700000000000000" pitchFamily="2" charset="-78"/>
              </a:rPr>
              <a:t>kc</a:t>
            </a:r>
            <a:r>
              <a:rPr lang="fa-IR" sz="3200" b="1" dirty="0" smtClean="0">
                <a:cs typeface="2  Titr" panose="00000700000000000000" pitchFamily="2" charset="-78"/>
              </a:rPr>
              <a:t>)</a:t>
            </a:r>
            <a:endParaRPr lang="en-US" sz="3200" dirty="0">
              <a:cs typeface="2  Titr" panose="00000700000000000000" pitchFamily="2" charset="-78"/>
            </a:endParaRPr>
          </a:p>
        </p:txBody>
      </p:sp>
      <p:sp>
        <p:nvSpPr>
          <p:cNvPr id="8" name="Content Placeholder 7"/>
          <p:cNvSpPr>
            <a:spLocks noGrp="1"/>
          </p:cNvSpPr>
          <p:nvPr>
            <p:ph idx="1"/>
          </p:nvPr>
        </p:nvSpPr>
        <p:spPr>
          <a:xfrm>
            <a:off x="990600" y="1752600"/>
            <a:ext cx="7772870" cy="4109907"/>
          </a:xfrm>
        </p:spPr>
        <p:txBody>
          <a:bodyPr>
            <a:noAutofit/>
          </a:bodyPr>
          <a:lstStyle/>
          <a:p>
            <a:pPr>
              <a:lnSpc>
                <a:spcPct val="150000"/>
              </a:lnSpc>
            </a:pPr>
            <a:r>
              <a:rPr lang="fa-IR" dirty="0" smtClean="0">
                <a:solidFill>
                  <a:schemeClr val="tx1"/>
                </a:solidFill>
                <a:cs typeface="2  Titr" panose="00000700000000000000" pitchFamily="2" charset="-78"/>
              </a:rPr>
              <a:t>مقدمه</a:t>
            </a:r>
          </a:p>
          <a:p>
            <a:pPr algn="just"/>
            <a:r>
              <a:rPr lang="fa-IR" sz="2000" dirty="0" smtClean="0">
                <a:solidFill>
                  <a:schemeClr val="tx1"/>
                </a:solidFill>
                <a:cs typeface="2  Nazanin" panose="00000400000000000000" pitchFamily="2" charset="-78"/>
              </a:rPr>
              <a:t>براساس تحقیق برلینر و همکاران(1988)هزینه یابی استاندارد و حتی سیستم های مدیریت هزینه سنتی از معیارهای عملکردی استفاده می کنند که اغلب با اهداف استراتژیک تولیدی در تضاد بوده و همچنین به اندازه کافی در خصوص معیارهای غیر مالی مانند کیفیت و انعطاف پذیری نمی توانند اطلاعاتی را ارائه دهند.اما امروزه برخی از شرکت ها دریافته اند که سیستم هایی همچون هزینه یابی استاندارد،کفایت لازم برای همراهی با اهداف و فرایندهای مدرن تولیدی را ندارد وبه جای آن به دنبال پذیرش  هزینه یابی کایزن هستند که به عنوان یک ابزار مدیریت استراتژیک در حال گسترش است.</a:t>
            </a:r>
          </a:p>
          <a:p>
            <a:pPr algn="just"/>
            <a:r>
              <a:rPr lang="fa-IR" sz="2000" dirty="0" smtClean="0">
                <a:solidFill>
                  <a:schemeClr val="tx1"/>
                </a:solidFill>
                <a:cs typeface="2  Nazanin" panose="00000400000000000000" pitchFamily="2" charset="-78"/>
              </a:rPr>
              <a:t>در هزینه یابی استاندارد هدف آن است که تا حد امکان هزینه ها مطابق استاندارد بوده و از انحرافهای نامساعد پیشگیری شود،در صورتی که هزینه یابی کایزن هدفش کاهش مستمر هزینه ها بوده و در این راه از تجزیه و تحلیل ارزش استفاده می کند.</a:t>
            </a:r>
          </a:p>
          <a:p>
            <a:pPr>
              <a:lnSpc>
                <a:spcPct val="150000"/>
              </a:lnSpc>
            </a:pPr>
            <a:endParaRPr lang="fa-IR" dirty="0">
              <a:cs typeface="2  Titr" panose="00000700000000000000" pitchFamily="2" charset="-78"/>
            </a:endParaRPr>
          </a:p>
        </p:txBody>
      </p:sp>
    </p:spTree>
    <p:extLst>
      <p:ext uri="{BB962C8B-B14F-4D97-AF65-F5344CB8AC3E}">
        <p14:creationId xmlns:p14="http://schemas.microsoft.com/office/powerpoint/2010/main" val="11295341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71600" y="304800"/>
            <a:ext cx="6967538" cy="1219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fa-IR" sz="3200" b="1" dirty="0" smtClean="0">
                <a:cs typeface="2  Titr" panose="00000700000000000000" pitchFamily="2" charset="-78"/>
              </a:rPr>
              <a:t>تاریخچه کایزن</a:t>
            </a:r>
            <a:endParaRPr lang="en-US" sz="3200" dirty="0">
              <a:cs typeface="2  Titr" panose="00000700000000000000" pitchFamily="2" charset="-78"/>
            </a:endParaRPr>
          </a:p>
        </p:txBody>
      </p:sp>
      <p:sp>
        <p:nvSpPr>
          <p:cNvPr id="8" name="Content Placeholder 7"/>
          <p:cNvSpPr>
            <a:spLocks noGrp="1"/>
          </p:cNvSpPr>
          <p:nvPr>
            <p:ph idx="1"/>
          </p:nvPr>
        </p:nvSpPr>
        <p:spPr/>
        <p:txBody>
          <a:bodyPr>
            <a:noAutofit/>
          </a:bodyPr>
          <a:lstStyle/>
          <a:p>
            <a:pPr algn="just">
              <a:lnSpc>
                <a:spcPct val="150000"/>
              </a:lnSpc>
            </a:pPr>
            <a:r>
              <a:rPr lang="fa-IR" sz="2000" dirty="0" smtClean="0">
                <a:solidFill>
                  <a:schemeClr val="tx1"/>
                </a:solidFill>
                <a:cs typeface="2  Nazanin" panose="00000400000000000000" pitchFamily="2" charset="-78"/>
              </a:rPr>
              <a:t>در جنگ جهانی دوم ژاپن به طور کامل تخریب شد.در آن زمان آنها هیچ گونه منابع و کارخانه ای نداشتند،اما مهمترین سرمایه یعنی نیروی انسانی هنوز در اختیار کشور بود.به این ترتیب یک نهضت ملی در ژاپن شکل گرفت.همه ژاپنی ها قبول کردند که پاسداری از کیفیت باید وظیفه همه باشد.بنابراین همه کارکنان سازمانهای مختلف از آموزشهای لازم برخوردار شدند و تیم های کاری به نام حلقه های کنترل کیفیت در سراسر کشور شروع به کار کردند تا بهبود مستمر انجام شود.این حلقه ها امروزه در کشورهای آسیای شرقی هنوز فعال اند و به حلقه های </a:t>
            </a:r>
            <a:r>
              <a:rPr lang="fa-IR" sz="2000" b="1" dirty="0" smtClean="0">
                <a:solidFill>
                  <a:srgbClr val="FF0000"/>
                </a:solidFill>
                <a:cs typeface="2  Nazanin" panose="00000400000000000000" pitchFamily="2" charset="-78"/>
              </a:rPr>
              <a:t>کایزنی</a:t>
            </a:r>
            <a:r>
              <a:rPr lang="fa-IR" sz="2000" dirty="0" smtClean="0">
                <a:solidFill>
                  <a:schemeClr val="tx1"/>
                </a:solidFill>
                <a:cs typeface="2  Nazanin" panose="00000400000000000000" pitchFamily="2" charset="-78"/>
              </a:rPr>
              <a:t> معرو ف اند به همین دلیل محصولهای ژاپنی از لحاظ کیفیت جزء بهترین محصول های جهانی است.</a:t>
            </a:r>
            <a:endParaRPr lang="fa-IR" sz="2000" dirty="0">
              <a:solidFill>
                <a:schemeClr val="tx1"/>
              </a:solidFill>
              <a:cs typeface="2  Nazanin" panose="00000400000000000000" pitchFamily="2" charset="-78"/>
            </a:endParaRPr>
          </a:p>
        </p:txBody>
      </p:sp>
    </p:spTree>
    <p:extLst>
      <p:ext uri="{BB962C8B-B14F-4D97-AF65-F5344CB8AC3E}">
        <p14:creationId xmlns:p14="http://schemas.microsoft.com/office/powerpoint/2010/main" val="20999965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331640" y="116632"/>
            <a:ext cx="6912768" cy="115212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ar-SA" sz="3200" b="1" dirty="0">
                <a:cs typeface="2  Titr" panose="00000700000000000000" pitchFamily="2" charset="-78"/>
              </a:rPr>
              <a:t>کایزن چیست؟ </a:t>
            </a:r>
            <a:endParaRPr lang="en-US" sz="3200" dirty="0">
              <a:cs typeface="2  Titr" panose="00000700000000000000" pitchFamily="2" charset="-78"/>
            </a:endParaRPr>
          </a:p>
        </p:txBody>
      </p:sp>
      <p:sp>
        <p:nvSpPr>
          <p:cNvPr id="6" name="Rectangle 5"/>
          <p:cNvSpPr/>
          <p:nvPr/>
        </p:nvSpPr>
        <p:spPr>
          <a:xfrm>
            <a:off x="599162" y="1676400"/>
            <a:ext cx="8377724" cy="4154984"/>
          </a:xfrm>
          <a:prstGeom prst="rect">
            <a:avLst/>
          </a:prstGeom>
        </p:spPr>
        <p:txBody>
          <a:bodyPr wrap="square">
            <a:spAutoFit/>
          </a:bodyPr>
          <a:lstStyle/>
          <a:p>
            <a:pPr algn="just"/>
            <a:r>
              <a:rPr lang="ar-SA" sz="2400" dirty="0" smtClean="0">
                <a:solidFill>
                  <a:srgbClr val="000000"/>
                </a:solidFill>
                <a:effectLst/>
                <a:latin typeface="Tahoma"/>
                <a:ea typeface="Times New Roman"/>
                <a:cs typeface="2  Nazanin" panose="00000400000000000000" pitchFamily="2" charset="-78"/>
              </a:rPr>
              <a:t>كايزن به معني خيلي ساده يعني بهسازي. به علاوه، كايزن مفهوم بهسازي مستمر در زندگي شخصي، زندگي خانوادگي، زندگي اجتماعي، و زندگي كـاري را نيـز مي‌دهد. استفاده از كايزن در محيط كاري، به معني بهسازي مستمركليه فعـاليت‌ها با همكاري </a:t>
            </a:r>
            <a:r>
              <a:rPr lang="fa-IR" sz="2400" dirty="0" smtClean="0">
                <a:solidFill>
                  <a:srgbClr val="000000"/>
                </a:solidFill>
                <a:effectLst/>
                <a:latin typeface="Tahoma"/>
                <a:ea typeface="Times New Roman"/>
                <a:cs typeface="2  Nazanin" panose="00000400000000000000" pitchFamily="2" charset="-78"/>
              </a:rPr>
              <a:t>ك</a:t>
            </a:r>
            <a:r>
              <a:rPr lang="ar-SA" sz="2400" dirty="0" smtClean="0">
                <a:solidFill>
                  <a:srgbClr val="000000"/>
                </a:solidFill>
                <a:effectLst/>
                <a:latin typeface="Tahoma"/>
                <a:ea typeface="Times New Roman"/>
                <a:cs typeface="2  Nazanin" panose="00000400000000000000" pitchFamily="2" charset="-78"/>
              </a:rPr>
              <a:t>ليـه پرسنـل سـازمان، اعم از مديـران و كارگـران است</a:t>
            </a:r>
            <a:r>
              <a:rPr lang="fa-IR" sz="2400" dirty="0" smtClean="0">
                <a:solidFill>
                  <a:srgbClr val="000000"/>
                </a:solidFill>
                <a:latin typeface="Tahoma"/>
                <a:ea typeface="Times New Roman"/>
                <a:cs typeface="2  Nazanin" panose="00000400000000000000" pitchFamily="2" charset="-78"/>
              </a:rPr>
              <a:t>.</a:t>
            </a:r>
            <a:r>
              <a:rPr lang="ar-SA" sz="2400" dirty="0" smtClean="0">
                <a:cs typeface="2  Nazanin" panose="00000400000000000000" pitchFamily="2" charset="-78"/>
              </a:rPr>
              <a:t>كايزن تركيبي دو كلمه اي از يك مفهوم ژاپني است</a:t>
            </a:r>
            <a:r>
              <a:rPr lang="fa-IR" sz="2400" dirty="0" smtClean="0">
                <a:cs typeface="2  Nazanin" panose="00000400000000000000" pitchFamily="2" charset="-78"/>
              </a:rPr>
              <a:t> </a:t>
            </a:r>
            <a:r>
              <a:rPr lang="ar-SA" sz="2400" dirty="0" smtClean="0">
                <a:cs typeface="2  Nazanin" panose="00000400000000000000" pitchFamily="2" charset="-78"/>
              </a:rPr>
              <a:t>كه تعريف آن تغيير به سمت بهتر شدن يا بهبود مستمر و تدريجي است. در واقع كايزن بر اين فلسفه استوار است كه براي ايجاد بهبود در سازمان ها لازم نيست به دنبال تغييرات انفجاري يا ناگهاني باشيم ، بلكه هر نوع بهبود يا اصلاح به شرط آنكه پيوسته و مداوم باشد، ارتقاي بهره وري را در سازمان ها به ارمغان خواهد آورد. </a:t>
            </a:r>
            <a:r>
              <a:rPr lang="en-US" sz="2400" dirty="0" smtClean="0">
                <a:cs typeface="2  Nazanin" panose="00000400000000000000" pitchFamily="2" charset="-78"/>
              </a:rPr>
              <a:t>  </a:t>
            </a:r>
            <a:r>
              <a:rPr lang="en-US" sz="2400" b="1" dirty="0" smtClean="0">
                <a:cs typeface="2  Nazanin" panose="00000400000000000000" pitchFamily="2" charset="-78"/>
              </a:rPr>
              <a:t>KAI + ZEN = KAIZEN </a:t>
            </a:r>
            <a:endParaRPr lang="en-US" sz="2400" dirty="0" smtClean="0">
              <a:cs typeface="2  Nazanin" panose="00000400000000000000" pitchFamily="2" charset="-78"/>
            </a:endParaRPr>
          </a:p>
          <a:p>
            <a:pPr algn="r"/>
            <a:r>
              <a:rPr lang="ar-SA" sz="2400" dirty="0" smtClean="0">
                <a:cs typeface="2  Nazanin" panose="00000400000000000000" pitchFamily="2" charset="-78"/>
              </a:rPr>
              <a:t>بهبود مستمر و تدريجي با بهره گيري از مشاركت كاركنان </a:t>
            </a:r>
            <a:r>
              <a:rPr lang="ar-SA" sz="2400" dirty="0" smtClean="0">
                <a:solidFill>
                  <a:srgbClr val="000000"/>
                </a:solidFill>
                <a:effectLst/>
                <a:latin typeface="Tahoma"/>
                <a:ea typeface="Times New Roman"/>
                <a:cs typeface="B Nazanin"/>
              </a:rPr>
              <a:t/>
            </a:r>
            <a:br>
              <a:rPr lang="ar-SA" sz="2400" dirty="0" smtClean="0">
                <a:solidFill>
                  <a:srgbClr val="000000"/>
                </a:solidFill>
                <a:effectLst/>
                <a:latin typeface="Tahoma"/>
                <a:ea typeface="Times New Roman"/>
                <a:cs typeface="B Nazanin"/>
              </a:rPr>
            </a:br>
            <a:endParaRPr lang="en-US" sz="2400" dirty="0"/>
          </a:p>
        </p:txBody>
      </p:sp>
    </p:spTree>
    <p:extLst>
      <p:ext uri="{BB962C8B-B14F-4D97-AF65-F5344CB8AC3E}">
        <p14:creationId xmlns:p14="http://schemas.microsoft.com/office/powerpoint/2010/main" val="2818620622"/>
      </p:ext>
    </p:extLst>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219200" y="152400"/>
            <a:ext cx="6912768" cy="115212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fa-IR" sz="3600" dirty="0" smtClean="0">
                <a:cs typeface="2  Nazanin" panose="00000400000000000000" pitchFamily="2" charset="-78"/>
              </a:rPr>
              <a:t>ارتباط بهبود مستمر و سه نوع فعالیت فاقد ارزش افزوده</a:t>
            </a:r>
            <a:endParaRPr lang="en-US" sz="3600" dirty="0">
              <a:cs typeface="2  Nazanin" panose="00000400000000000000" pitchFamily="2" charset="-78"/>
            </a:endParaRPr>
          </a:p>
        </p:txBody>
      </p:sp>
      <p:sp>
        <p:nvSpPr>
          <p:cNvPr id="6" name="Rectangle 5"/>
          <p:cNvSpPr/>
          <p:nvPr/>
        </p:nvSpPr>
        <p:spPr>
          <a:xfrm>
            <a:off x="771963" y="1622425"/>
            <a:ext cx="8377724" cy="461665"/>
          </a:xfrm>
          <a:prstGeom prst="rect">
            <a:avLst/>
          </a:prstGeom>
        </p:spPr>
        <p:txBody>
          <a:bodyPr wrap="square">
            <a:spAutoFit/>
          </a:bodyPr>
          <a:lstStyle/>
          <a:p>
            <a:pPr algn="r"/>
            <a:endParaRPr lang="en-US" sz="2400" dirty="0"/>
          </a:p>
        </p:txBody>
      </p:sp>
      <p:pic>
        <p:nvPicPr>
          <p:cNvPr id="4" name="Picture 4" descr="01"/>
          <p:cNvPicPr>
            <a:picLocks noChangeAspect="1" noChangeArrowheads="1"/>
          </p:cNvPicPr>
          <p:nvPr/>
        </p:nvPicPr>
        <p:blipFill>
          <a:blip r:embed="rId2" cstate="print"/>
          <a:srcRect/>
          <a:stretch>
            <a:fillRect/>
          </a:stretch>
        </p:blipFill>
        <p:spPr>
          <a:xfrm>
            <a:off x="1371600" y="1962150"/>
            <a:ext cx="7620000" cy="4667250"/>
          </a:xfrm>
          <a:prstGeom prst="rect">
            <a:avLst/>
          </a:prstGeom>
          <a:noFill/>
          <a:ln/>
        </p:spPr>
      </p:pic>
    </p:spTree>
    <p:extLst>
      <p:ext uri="{BB962C8B-B14F-4D97-AF65-F5344CB8AC3E}">
        <p14:creationId xmlns:p14="http://schemas.microsoft.com/office/powerpoint/2010/main" val="2818620622"/>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807946"/>
            <a:ext cx="7543800" cy="1051561"/>
          </a:xfrm>
        </p:spPr>
        <p:txBody>
          <a:bodyPr>
            <a:normAutofit fontScale="90000"/>
          </a:bodyPr>
          <a:lstStyle/>
          <a:p>
            <a:pPr algn="just"/>
            <a:r>
              <a:rPr lang="fa-IR" sz="3200" b="1" dirty="0" smtClean="0">
                <a:solidFill>
                  <a:schemeClr val="tx1"/>
                </a:solidFill>
                <a:cs typeface="2  Nazanin" panose="00000400000000000000" pitchFamily="2" charset="-78"/>
              </a:rPr>
              <a:t>در نگاه کایزنی برای تحقق بهبود تدریجی و مستمردر سازمانها باید سه اقدام اساسی زیر صورت گیرد:</a:t>
            </a:r>
            <a:endParaRPr lang="fa-IR" sz="3200" b="1" dirty="0">
              <a:solidFill>
                <a:schemeClr val="tx1"/>
              </a:solidFill>
              <a:cs typeface="2  Nazanin" panose="00000400000000000000" pitchFamily="2" charset="-78"/>
            </a:endParaRPr>
          </a:p>
        </p:txBody>
      </p:sp>
      <p:sp>
        <p:nvSpPr>
          <p:cNvPr id="3" name="Content Placeholder 2"/>
          <p:cNvSpPr>
            <a:spLocks noGrp="1"/>
          </p:cNvSpPr>
          <p:nvPr>
            <p:ph idx="1"/>
          </p:nvPr>
        </p:nvSpPr>
        <p:spPr>
          <a:xfrm>
            <a:off x="152400" y="1828800"/>
            <a:ext cx="8686800" cy="4023360"/>
          </a:xfrm>
        </p:spPr>
        <p:txBody>
          <a:bodyPr>
            <a:normAutofit lnSpcReduction="10000"/>
          </a:bodyPr>
          <a:lstStyle/>
          <a:p>
            <a:pPr algn="justLow" rtl="1" eaLnBrk="0" hangingPunct="0">
              <a:lnSpc>
                <a:spcPct val="130000"/>
              </a:lnSpc>
            </a:pPr>
            <a:r>
              <a:rPr lang="fa-IR" sz="3600" b="1" dirty="0" smtClean="0">
                <a:solidFill>
                  <a:srgbClr val="F8283C"/>
                </a:solidFill>
                <a:cs typeface="2  Nazanin" panose="00000400000000000000" pitchFamily="2" charset="-78"/>
              </a:rPr>
              <a:t>1-مورا(</a:t>
            </a:r>
            <a:r>
              <a:rPr lang="en-US" sz="3600" b="1" dirty="0" smtClean="0">
                <a:solidFill>
                  <a:srgbClr val="F8283C"/>
                </a:solidFill>
                <a:cs typeface="2  Nazanin" panose="00000400000000000000" pitchFamily="2" charset="-78"/>
              </a:rPr>
              <a:t>MURA</a:t>
            </a:r>
            <a:r>
              <a:rPr lang="fa-IR" sz="3600" b="1" dirty="0" smtClean="0">
                <a:solidFill>
                  <a:srgbClr val="F8283C"/>
                </a:solidFill>
                <a:cs typeface="2  Nazanin" panose="00000400000000000000" pitchFamily="2" charset="-78"/>
              </a:rPr>
              <a:t>) </a:t>
            </a:r>
            <a:r>
              <a:rPr lang="fa-IR" sz="2000" dirty="0" smtClean="0">
                <a:solidFill>
                  <a:schemeClr val="tx1"/>
                </a:solidFill>
                <a:cs typeface="2  Nazanin" panose="00000400000000000000" pitchFamily="2" charset="-78"/>
              </a:rPr>
              <a:t>آن دسته از فعالیت هایی که به شکلی برای تکمیل و بهبود سطح کیفی خدمات و تولیدات لازمند به فعالیت های سازمان افزوده شود</a:t>
            </a:r>
            <a:r>
              <a:rPr lang="fa-IR" sz="2000" dirty="0" smtClean="0">
                <a:cs typeface="2  Nazanin" panose="00000400000000000000" pitchFamily="2" charset="-78"/>
              </a:rPr>
              <a:t>.(دارای ارزش افزوده)</a:t>
            </a:r>
          </a:p>
          <a:p>
            <a:pPr algn="justLow" eaLnBrk="0" hangingPunct="0">
              <a:lnSpc>
                <a:spcPct val="130000"/>
              </a:lnSpc>
            </a:pPr>
            <a:r>
              <a:rPr lang="fa-IR" sz="3600" b="1" dirty="0" smtClean="0">
                <a:solidFill>
                  <a:srgbClr val="F8283C"/>
                </a:solidFill>
                <a:cs typeface="2  Nazanin" panose="00000400000000000000" pitchFamily="2" charset="-78"/>
              </a:rPr>
              <a:t>2-موری (</a:t>
            </a:r>
            <a:r>
              <a:rPr lang="en-US" sz="3600" b="1" dirty="0" smtClean="0">
                <a:solidFill>
                  <a:srgbClr val="F8283C"/>
                </a:solidFill>
                <a:cs typeface="2  Nazanin" panose="00000400000000000000" pitchFamily="2" charset="-78"/>
              </a:rPr>
              <a:t>MURI</a:t>
            </a:r>
            <a:r>
              <a:rPr lang="fa-IR" sz="3600" b="1" dirty="0" smtClean="0">
                <a:solidFill>
                  <a:srgbClr val="F8283C"/>
                </a:solidFill>
                <a:cs typeface="2  Nazanin" panose="00000400000000000000" pitchFamily="2" charset="-78"/>
              </a:rPr>
              <a:t>)</a:t>
            </a:r>
            <a:r>
              <a:rPr lang="fa-IR" sz="2000" dirty="0" smtClean="0">
                <a:solidFill>
                  <a:schemeClr val="tx1"/>
                </a:solidFill>
                <a:cs typeface="2  Nazanin" panose="00000400000000000000" pitchFamily="2" charset="-78"/>
              </a:rPr>
              <a:t>فعالیت </a:t>
            </a:r>
            <a:r>
              <a:rPr lang="fa-IR" sz="2000" dirty="0">
                <a:solidFill>
                  <a:schemeClr val="tx1"/>
                </a:solidFill>
                <a:cs typeface="2  Nazanin" panose="00000400000000000000" pitchFamily="2" charset="-78"/>
              </a:rPr>
              <a:t>هایی که به نحوی در جای </a:t>
            </a:r>
            <a:r>
              <a:rPr lang="fa-IR" sz="2000" dirty="0" smtClean="0">
                <a:solidFill>
                  <a:schemeClr val="tx1"/>
                </a:solidFill>
                <a:cs typeface="2  Nazanin" panose="00000400000000000000" pitchFamily="2" charset="-78"/>
              </a:rPr>
              <a:t>دیگری </a:t>
            </a:r>
            <a:r>
              <a:rPr lang="fa-IR" sz="2000" dirty="0">
                <a:solidFill>
                  <a:schemeClr val="tx1"/>
                </a:solidFill>
                <a:cs typeface="2  Nazanin" panose="00000400000000000000" pitchFamily="2" charset="-78"/>
              </a:rPr>
              <a:t>بصورت موازی انجام  می شوند و بایستی با یکدیگر تلفیق شوند</a:t>
            </a:r>
            <a:r>
              <a:rPr lang="fa-IR" sz="2000" dirty="0" smtClean="0">
                <a:solidFill>
                  <a:schemeClr val="tx1"/>
                </a:solidFill>
                <a:cs typeface="B Nazanin" pitchFamily="2" charset="-78"/>
              </a:rPr>
              <a:t>.(فاقد ارزش افزوده)</a:t>
            </a:r>
          </a:p>
          <a:p>
            <a:pPr algn="justLow" eaLnBrk="0" hangingPunct="0">
              <a:lnSpc>
                <a:spcPct val="130000"/>
              </a:lnSpc>
            </a:pPr>
            <a:r>
              <a:rPr lang="fa-IR" sz="3600" b="1" dirty="0" smtClean="0">
                <a:solidFill>
                  <a:srgbClr val="F8283C"/>
                </a:solidFill>
                <a:cs typeface="2  Nazanin" panose="00000400000000000000" pitchFamily="2" charset="-78"/>
              </a:rPr>
              <a:t>3-مودا (</a:t>
            </a:r>
            <a:r>
              <a:rPr lang="en-US" sz="3600" b="1" dirty="0" smtClean="0">
                <a:solidFill>
                  <a:srgbClr val="F8283C"/>
                </a:solidFill>
                <a:cs typeface="2  Nazanin" panose="00000400000000000000" pitchFamily="2" charset="-78"/>
              </a:rPr>
              <a:t>MUDA</a:t>
            </a:r>
            <a:r>
              <a:rPr lang="fa-IR" sz="3600" b="1" dirty="0" smtClean="0">
                <a:solidFill>
                  <a:srgbClr val="F8283C"/>
                </a:solidFill>
                <a:cs typeface="2  Nazanin" panose="00000400000000000000" pitchFamily="2" charset="-78"/>
              </a:rPr>
              <a:t>)</a:t>
            </a:r>
            <a:r>
              <a:rPr lang="ar-SA" sz="2000" dirty="0" smtClean="0">
                <a:solidFill>
                  <a:schemeClr val="tx1"/>
                </a:solidFill>
                <a:cs typeface="2  Nazanin" panose="00000400000000000000" pitchFamily="2" charset="-78"/>
              </a:rPr>
              <a:t>مودا </a:t>
            </a:r>
            <a:r>
              <a:rPr lang="ar-SA" sz="2000" dirty="0">
                <a:solidFill>
                  <a:schemeClr val="tx1"/>
                </a:solidFill>
                <a:cs typeface="2  Nazanin" panose="00000400000000000000" pitchFamily="2" charset="-78"/>
              </a:rPr>
              <a:t>از نگاه ژاپني ها به هر فعاليتي اطلاق مي شود كه براي سازمان ها ايجاد هزينه مي كند، اما ارزش افزوده اي توليد نمي كند . به عبارتي مودا مجموعه فعاليت هايي است كه از نظر مشتري نهايي ارزشي ندارد و مشتري تمايلي به پرداخت پول براي اين فعاليت ها </a:t>
            </a:r>
            <a:r>
              <a:rPr lang="ar-SA" sz="2000" dirty="0" smtClean="0">
                <a:solidFill>
                  <a:schemeClr val="tx1"/>
                </a:solidFill>
                <a:cs typeface="2  Nazanin" panose="00000400000000000000" pitchFamily="2" charset="-78"/>
              </a:rPr>
              <a:t>ندارد</a:t>
            </a:r>
            <a:r>
              <a:rPr lang="fa-IR" sz="2000" dirty="0" smtClean="0">
                <a:solidFill>
                  <a:schemeClr val="tx1"/>
                </a:solidFill>
                <a:cs typeface="2  Nazanin" panose="00000400000000000000" pitchFamily="2" charset="-78"/>
              </a:rPr>
              <a:t>.</a:t>
            </a:r>
            <a:endParaRPr lang="fa-IR" sz="2000" dirty="0" smtClean="0">
              <a:solidFill>
                <a:schemeClr val="tx1"/>
              </a:solidFill>
              <a:cs typeface="B Nazanin" pitchFamily="2" charset="-78"/>
            </a:endParaRPr>
          </a:p>
          <a:p>
            <a:pPr algn="justLow" eaLnBrk="0" hangingPunct="0">
              <a:lnSpc>
                <a:spcPct val="130000"/>
              </a:lnSpc>
            </a:pPr>
            <a:endParaRPr lang="fa-IR" dirty="0">
              <a:cs typeface="B Nazanin" pitchFamily="2" charset="-78"/>
            </a:endParaRPr>
          </a:p>
          <a:p>
            <a:pPr algn="justLow" rtl="1" eaLnBrk="0" hangingPunct="0">
              <a:lnSpc>
                <a:spcPct val="130000"/>
              </a:lnSpc>
            </a:pPr>
            <a:endParaRPr lang="fa-IR" dirty="0" smtClean="0">
              <a:cs typeface="2  Nazanin" panose="00000400000000000000" pitchFamily="2" charset="-78"/>
            </a:endParaRPr>
          </a:p>
          <a:p>
            <a:endParaRPr lang="fa-IR" dirty="0"/>
          </a:p>
        </p:txBody>
      </p:sp>
    </p:spTree>
    <p:extLst>
      <p:ext uri="{BB962C8B-B14F-4D97-AF65-F5344CB8AC3E}">
        <p14:creationId xmlns:p14="http://schemas.microsoft.com/office/powerpoint/2010/main" val="26016362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2454886"/>
            <a:ext cx="7315200" cy="2505301"/>
          </a:xfrm>
          <a:prstGeom prst="rect">
            <a:avLst/>
          </a:prstGeom>
        </p:spPr>
        <p:txBody>
          <a:bodyPr wrap="square">
            <a:spAutoFit/>
          </a:bodyPr>
          <a:lstStyle/>
          <a:p>
            <a:pPr marL="342900" indent="-342900" algn="just" rtl="1">
              <a:spcBef>
                <a:spcPct val="20000"/>
              </a:spcBef>
              <a:buFont typeface="Arial" charset="0"/>
              <a:buNone/>
            </a:pPr>
            <a:r>
              <a:rPr lang="fa-IR" sz="2800" b="1" dirty="0" smtClean="0">
                <a:solidFill>
                  <a:srgbClr val="F8283C"/>
                </a:solidFill>
                <a:latin typeface="Calibri" pitchFamily="34" charset="0"/>
                <a:cs typeface="2  Nazanin" panose="00000400000000000000" pitchFamily="2" charset="-78"/>
              </a:rPr>
              <a:t>1: مودای تولید بیش از نیاز بازار</a:t>
            </a:r>
          </a:p>
          <a:p>
            <a:pPr marL="342900" indent="-342900" algn="just" rtl="1">
              <a:lnSpc>
                <a:spcPct val="110000"/>
              </a:lnSpc>
              <a:spcBef>
                <a:spcPct val="20000"/>
              </a:spcBef>
              <a:buFont typeface="Arial" charset="0"/>
              <a:buNone/>
            </a:pPr>
            <a:r>
              <a:rPr lang="ar-SA" sz="2800" dirty="0" smtClean="0">
                <a:latin typeface="Calibri" pitchFamily="34" charset="0"/>
                <a:cs typeface="2  Nazanin" panose="00000400000000000000" pitchFamily="2" charset="-78"/>
              </a:rPr>
              <a:t> </a:t>
            </a:r>
            <a:r>
              <a:rPr lang="fa-IR" sz="2800" dirty="0" smtClean="0">
                <a:latin typeface="Calibri" pitchFamily="34" charset="0"/>
                <a:cs typeface="2  Nazanin" panose="00000400000000000000" pitchFamily="2" charset="-78"/>
              </a:rPr>
              <a:t>تولید بیش از حد زمانی حادث می شود که کالاهایی بیش از نیاز مشتریان تولید شود.تولید بیش ازاندازه بدترین نوع مودا است زیرا سبب ایجاد دیگر موداها از جمله مودای انبارش(موجودی) می شود.</a:t>
            </a:r>
            <a:endParaRPr lang="en-US" sz="2800" dirty="0">
              <a:latin typeface="Calibri" pitchFamily="34" charset="0"/>
              <a:cs typeface="2  Nazanin" panose="00000400000000000000" pitchFamily="2" charset="-78"/>
              <a:sym typeface="Symbol" pitchFamily="18" charset="2"/>
            </a:endParaRPr>
          </a:p>
        </p:txBody>
      </p:sp>
      <p:sp>
        <p:nvSpPr>
          <p:cNvPr id="5" name="Title 5"/>
          <p:cNvSpPr txBox="1">
            <a:spLocks/>
          </p:cNvSpPr>
          <p:nvPr/>
        </p:nvSpPr>
        <p:spPr>
          <a:xfrm>
            <a:off x="1371600" y="381000"/>
            <a:ext cx="6934200" cy="1143000"/>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a-IR" sz="3600" b="1" i="0" u="none" strike="noStrike" kern="1200" cap="none" spc="0" normalizeH="0" baseline="0" noProof="0" dirty="0" smtClean="0">
                <a:ln>
                  <a:noFill/>
                </a:ln>
                <a:solidFill>
                  <a:schemeClr val="dk1"/>
                </a:solidFill>
                <a:effectLst/>
                <a:uLnTx/>
                <a:uFillTx/>
                <a:latin typeface="+mn-lt"/>
                <a:ea typeface="+mn-ea"/>
                <a:cs typeface="B Nazanin" pitchFamily="2" charset="-78"/>
              </a:rPr>
              <a:t> </a:t>
            </a:r>
            <a:r>
              <a:rPr kumimoji="0" lang="fa-IR" sz="3200" b="1" i="0" u="none" strike="noStrike" kern="1200" cap="none" spc="0" normalizeH="0" baseline="0" noProof="0" dirty="0" smtClean="0">
                <a:ln>
                  <a:noFill/>
                </a:ln>
                <a:solidFill>
                  <a:schemeClr val="dk1"/>
                </a:solidFill>
                <a:effectLst/>
                <a:uLnTx/>
                <a:uFillTx/>
                <a:cs typeface="2  Titr" panose="00000700000000000000" pitchFamily="2" charset="-78"/>
              </a:rPr>
              <a:t>انواع مختلف موداها </a:t>
            </a:r>
            <a:endParaRPr kumimoji="0" lang="en-US" sz="3600" b="1" i="0" u="none" strike="noStrike" kern="1200" cap="none" spc="0" normalizeH="0" baseline="0" noProof="0" dirty="0">
              <a:ln>
                <a:noFill/>
              </a:ln>
              <a:solidFill>
                <a:schemeClr val="dk1"/>
              </a:solidFill>
              <a:effectLst/>
              <a:uLnTx/>
              <a:uFillTx/>
              <a:cs typeface="2  Titr" panose="00000700000000000000"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rgbClr val="FFFF00"/>
                </a:solidFill>
                <a:cs typeface="B Nazanin" pitchFamily="2" charset="-78"/>
              </a:rPr>
              <a:t>انواع مختلف موداها</a:t>
            </a:r>
            <a:endParaRPr lang="fa-IR" dirty="0"/>
          </a:p>
        </p:txBody>
      </p:sp>
      <p:sp>
        <p:nvSpPr>
          <p:cNvPr id="3" name="Content Placeholder 2"/>
          <p:cNvSpPr>
            <a:spLocks noGrp="1"/>
          </p:cNvSpPr>
          <p:nvPr>
            <p:ph idx="1"/>
          </p:nvPr>
        </p:nvSpPr>
        <p:spPr>
          <a:xfrm>
            <a:off x="685330" y="2367093"/>
            <a:ext cx="7772870" cy="3805107"/>
          </a:xfrm>
        </p:spPr>
        <p:txBody>
          <a:bodyPr>
            <a:normAutofit fontScale="85000" lnSpcReduction="20000"/>
          </a:bodyPr>
          <a:lstStyle/>
          <a:p>
            <a:pPr algn="just" rtl="1">
              <a:buNone/>
            </a:pPr>
            <a:r>
              <a:rPr lang="fa-IR" sz="2400" b="1" dirty="0" smtClean="0">
                <a:solidFill>
                  <a:srgbClr val="F8283C"/>
                </a:solidFill>
                <a:latin typeface="Calibri" pitchFamily="34" charset="0"/>
                <a:cs typeface="2  Nazanin" panose="00000400000000000000" pitchFamily="2" charset="-78"/>
              </a:rPr>
              <a:t>2: مودای انتظار و تاخیر</a:t>
            </a:r>
          </a:p>
          <a:p>
            <a:pPr algn="just" rtl="1">
              <a:lnSpc>
                <a:spcPct val="140000"/>
              </a:lnSpc>
              <a:buNone/>
            </a:pPr>
            <a:r>
              <a:rPr lang="fa-IR" sz="2600" dirty="0" smtClean="0">
                <a:solidFill>
                  <a:schemeClr val="tx1"/>
                </a:solidFill>
                <a:latin typeface="Calibri" pitchFamily="34" charset="0"/>
                <a:cs typeface="2  Nazanin" panose="00000400000000000000" pitchFamily="2" charset="-78"/>
              </a:rPr>
              <a:t>به دلیل نگهداری ضعیف و ناصحیح ممکن است تجهیزات تولیدی دچار اشکال شوند وباعث تاخیر در تولید گردند.</a:t>
            </a:r>
          </a:p>
          <a:p>
            <a:pPr algn="just" rtl="1">
              <a:buFont typeface="Arial" charset="0"/>
              <a:buChar char="•"/>
            </a:pPr>
            <a:endParaRPr lang="en-US" dirty="0" smtClean="0">
              <a:latin typeface="Calibri" pitchFamily="34" charset="0"/>
              <a:cs typeface="2  Nazanin" panose="00000400000000000000" pitchFamily="2" charset="-78"/>
              <a:sym typeface="Symbol" pitchFamily="18" charset="2"/>
            </a:endParaRPr>
          </a:p>
          <a:p>
            <a:pPr algn="just" rtl="1">
              <a:buNone/>
            </a:pPr>
            <a:r>
              <a:rPr lang="fa-IR" sz="2300" b="1" dirty="0" smtClean="0">
                <a:solidFill>
                  <a:srgbClr val="F8283C"/>
                </a:solidFill>
                <a:latin typeface="Calibri" pitchFamily="34" charset="0"/>
                <a:cs typeface="2  Nazanin" panose="00000400000000000000" pitchFamily="2" charset="-78"/>
              </a:rPr>
              <a:t>3: مودای حمل و نقل و انتقال</a:t>
            </a:r>
          </a:p>
          <a:p>
            <a:pPr algn="just" rtl="1">
              <a:lnSpc>
                <a:spcPct val="170000"/>
              </a:lnSpc>
              <a:buNone/>
            </a:pPr>
            <a:r>
              <a:rPr lang="fa-IR" dirty="0" smtClean="0">
                <a:latin typeface="Calibri" pitchFamily="34" charset="0"/>
                <a:cs typeface="2  Nazanin" panose="00000400000000000000" pitchFamily="2" charset="-78"/>
              </a:rPr>
              <a:t> </a:t>
            </a:r>
            <a:r>
              <a:rPr lang="ar-SA" sz="2600" dirty="0" smtClean="0">
                <a:solidFill>
                  <a:schemeClr val="tx1"/>
                </a:solidFill>
                <a:latin typeface="Calibri" pitchFamily="34" charset="0"/>
                <a:cs typeface="2  Nazanin" panose="00000400000000000000" pitchFamily="2" charset="-78"/>
              </a:rPr>
              <a:t>انتقال </a:t>
            </a:r>
            <a:r>
              <a:rPr lang="fa-IR" sz="2600" dirty="0" smtClean="0">
                <a:solidFill>
                  <a:schemeClr val="tx1"/>
                </a:solidFill>
                <a:latin typeface="Calibri" pitchFamily="34" charset="0"/>
                <a:cs typeface="2  Nazanin" panose="00000400000000000000" pitchFamily="2" charset="-78"/>
              </a:rPr>
              <a:t>و </a:t>
            </a:r>
            <a:r>
              <a:rPr lang="ar-SA" sz="2600" dirty="0" smtClean="0">
                <a:solidFill>
                  <a:schemeClr val="tx1"/>
                </a:solidFill>
                <a:latin typeface="Calibri" pitchFamily="34" charset="0"/>
                <a:cs typeface="2  Nazanin" panose="00000400000000000000" pitchFamily="2" charset="-78"/>
              </a:rPr>
              <a:t>هرگونه</a:t>
            </a:r>
            <a:r>
              <a:rPr lang="fa-IR" sz="2600" dirty="0" smtClean="0">
                <a:solidFill>
                  <a:schemeClr val="tx1"/>
                </a:solidFill>
                <a:latin typeface="Calibri" pitchFamily="34" charset="0"/>
                <a:cs typeface="2  Nazanin" panose="00000400000000000000" pitchFamily="2" charset="-78"/>
              </a:rPr>
              <a:t> </a:t>
            </a:r>
            <a:r>
              <a:rPr lang="ar-SA" sz="2600" dirty="0" smtClean="0">
                <a:solidFill>
                  <a:schemeClr val="tx1"/>
                </a:solidFill>
                <a:latin typeface="Calibri" pitchFamily="34" charset="0"/>
                <a:cs typeface="2  Nazanin" panose="00000400000000000000" pitchFamily="2" charset="-78"/>
              </a:rPr>
              <a:t>جابجايي</a:t>
            </a:r>
            <a:r>
              <a:rPr lang="fa-IR" sz="2600" dirty="0" smtClean="0">
                <a:solidFill>
                  <a:schemeClr val="tx1"/>
                </a:solidFill>
                <a:latin typeface="Calibri" pitchFamily="34" charset="0"/>
                <a:cs typeface="2  Nazanin" panose="00000400000000000000" pitchFamily="2" charset="-78"/>
              </a:rPr>
              <a:t> </a:t>
            </a:r>
            <a:r>
              <a:rPr lang="ar-SA" sz="2600" dirty="0" smtClean="0">
                <a:solidFill>
                  <a:schemeClr val="tx1"/>
                </a:solidFill>
                <a:latin typeface="Calibri" pitchFamily="34" charset="0"/>
                <a:cs typeface="2  Nazanin" panose="00000400000000000000" pitchFamily="2" charset="-78"/>
              </a:rPr>
              <a:t>مواد</a:t>
            </a:r>
            <a:r>
              <a:rPr lang="fa-IR" sz="2600" dirty="0" smtClean="0">
                <a:solidFill>
                  <a:schemeClr val="tx1"/>
                </a:solidFill>
                <a:latin typeface="Calibri" pitchFamily="34" charset="0"/>
                <a:cs typeface="2  Nazanin" panose="00000400000000000000" pitchFamily="2" charset="-78"/>
              </a:rPr>
              <a:t> </a:t>
            </a:r>
            <a:r>
              <a:rPr lang="ar-SA" sz="2600" dirty="0" smtClean="0">
                <a:solidFill>
                  <a:schemeClr val="tx1"/>
                </a:solidFill>
                <a:latin typeface="Calibri" pitchFamily="34" charset="0"/>
                <a:cs typeface="2  Nazanin" panose="00000400000000000000" pitchFamily="2" charset="-78"/>
              </a:rPr>
              <a:t>كه</a:t>
            </a:r>
            <a:r>
              <a:rPr lang="en-US" sz="2600" dirty="0" smtClean="0">
                <a:solidFill>
                  <a:schemeClr val="tx1"/>
                </a:solidFill>
                <a:latin typeface="Calibri" pitchFamily="34" charset="0"/>
                <a:cs typeface="2  Nazanin" panose="00000400000000000000" pitchFamily="2" charset="-78"/>
              </a:rPr>
              <a:t> </a:t>
            </a:r>
            <a:r>
              <a:rPr lang="ar-SA" sz="2600" dirty="0" smtClean="0">
                <a:solidFill>
                  <a:schemeClr val="tx1"/>
                </a:solidFill>
                <a:latin typeface="Calibri" pitchFamily="34" charset="0"/>
                <a:cs typeface="2  Nazanin" panose="00000400000000000000" pitchFamily="2" charset="-78"/>
              </a:rPr>
              <a:t>به</a:t>
            </a:r>
            <a:r>
              <a:rPr lang="fa-IR" sz="2600" dirty="0" smtClean="0">
                <a:solidFill>
                  <a:schemeClr val="tx1"/>
                </a:solidFill>
                <a:latin typeface="Calibri" pitchFamily="34" charset="0"/>
                <a:cs typeface="2  Nazanin" panose="00000400000000000000" pitchFamily="2" charset="-78"/>
              </a:rPr>
              <a:t> </a:t>
            </a:r>
            <a:r>
              <a:rPr lang="ar-SA" sz="2600" dirty="0" smtClean="0">
                <a:solidFill>
                  <a:schemeClr val="tx1"/>
                </a:solidFill>
                <a:latin typeface="Calibri" pitchFamily="34" charset="0"/>
                <a:cs typeface="2  Nazanin" panose="00000400000000000000" pitchFamily="2" charset="-78"/>
              </a:rPr>
              <a:t>ارزش</a:t>
            </a:r>
            <a:r>
              <a:rPr lang="en-US" sz="2600" dirty="0" smtClean="0">
                <a:solidFill>
                  <a:schemeClr val="tx1"/>
                </a:solidFill>
                <a:latin typeface="Calibri" pitchFamily="34" charset="0"/>
                <a:cs typeface="2  Nazanin" panose="00000400000000000000" pitchFamily="2" charset="-78"/>
              </a:rPr>
              <a:t> </a:t>
            </a:r>
            <a:r>
              <a:rPr lang="ar-SA" sz="2600" dirty="0" smtClean="0">
                <a:solidFill>
                  <a:schemeClr val="tx1"/>
                </a:solidFill>
                <a:latin typeface="Calibri" pitchFamily="34" charset="0"/>
                <a:cs typeface="2  Nazanin" panose="00000400000000000000" pitchFamily="2" charset="-78"/>
              </a:rPr>
              <a:t>توليدات نمي‌افزايد مثل جابجايي مواد بين واحدهاي توليدي</a:t>
            </a:r>
            <a:r>
              <a:rPr lang="fa-IR" sz="2600" dirty="0" smtClean="0">
                <a:solidFill>
                  <a:schemeClr val="tx1"/>
                </a:solidFill>
                <a:latin typeface="Calibri" pitchFamily="34" charset="0"/>
                <a:cs typeface="2  Nazanin" panose="00000400000000000000" pitchFamily="2" charset="-78"/>
              </a:rPr>
              <a:t>،همچنین انتقال محصول در معرض خطراتی همچون آسیب خوردگی، مفقودشدن و ضایع شدن قرار دارد.</a:t>
            </a:r>
            <a:endParaRPr lang="en-US" sz="2600" dirty="0" smtClean="0">
              <a:solidFill>
                <a:schemeClr val="tx1"/>
              </a:solidFill>
              <a:latin typeface="Calibri" pitchFamily="34" charset="0"/>
              <a:cs typeface="2  Nazanin" panose="00000400000000000000" pitchFamily="2" charset="-78"/>
              <a:sym typeface="Symbol" pitchFamily="18" charset="2"/>
            </a:endParaRPr>
          </a:p>
          <a:p>
            <a:endParaRPr lang="fa-IR" dirty="0"/>
          </a:p>
        </p:txBody>
      </p:sp>
      <p:sp>
        <p:nvSpPr>
          <p:cNvPr id="4" name="Title 5"/>
          <p:cNvSpPr txBox="1">
            <a:spLocks/>
          </p:cNvSpPr>
          <p:nvPr/>
        </p:nvSpPr>
        <p:spPr>
          <a:xfrm>
            <a:off x="1371600" y="391977"/>
            <a:ext cx="7292341" cy="1143000"/>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a-IR" sz="3600" b="1" i="0" u="none" strike="noStrike" kern="1200" cap="none" spc="0" normalizeH="0" baseline="0" noProof="0" dirty="0" smtClean="0">
                <a:ln>
                  <a:noFill/>
                </a:ln>
                <a:solidFill>
                  <a:schemeClr val="dk1"/>
                </a:solidFill>
                <a:effectLst/>
                <a:uLnTx/>
                <a:uFillTx/>
                <a:latin typeface="+mn-lt"/>
                <a:ea typeface="+mn-ea"/>
                <a:cs typeface="B Nazanin" pitchFamily="2" charset="-78"/>
              </a:rPr>
              <a:t> </a:t>
            </a:r>
            <a:r>
              <a:rPr kumimoji="0" lang="fa-IR" sz="3200" b="1" i="0" u="none" strike="noStrike" kern="1200" cap="none" spc="0" normalizeH="0" baseline="0" noProof="0" dirty="0" smtClean="0">
                <a:ln>
                  <a:noFill/>
                </a:ln>
                <a:solidFill>
                  <a:schemeClr val="dk1"/>
                </a:solidFill>
                <a:effectLst/>
                <a:uLnTx/>
                <a:uFillTx/>
                <a:cs typeface="2  Titr" panose="00000700000000000000" pitchFamily="2" charset="-78"/>
              </a:rPr>
              <a:t>انواع مختلف موداها </a:t>
            </a:r>
            <a:endParaRPr kumimoji="0" lang="en-US" sz="3600" b="1" i="0" u="none" strike="noStrike" kern="1200" cap="none" spc="0" normalizeH="0" baseline="0" noProof="0" dirty="0">
              <a:ln>
                <a:noFill/>
              </a:ln>
              <a:solidFill>
                <a:schemeClr val="dk1"/>
              </a:solidFill>
              <a:effectLst/>
              <a:uLnTx/>
              <a:uFillTx/>
              <a:cs typeface="2  Titr" panose="00000700000000000000"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a:xfrm>
            <a:off x="685330" y="1905000"/>
            <a:ext cx="7772870" cy="4495800"/>
          </a:xfrm>
        </p:spPr>
        <p:txBody>
          <a:bodyPr>
            <a:normAutofit fontScale="92500" lnSpcReduction="20000"/>
          </a:bodyPr>
          <a:lstStyle/>
          <a:p>
            <a:pPr algn="justLow">
              <a:lnSpc>
                <a:spcPct val="180000"/>
              </a:lnSpc>
              <a:buNone/>
            </a:pPr>
            <a:r>
              <a:rPr lang="fa-IR" b="1" dirty="0" smtClean="0">
                <a:solidFill>
                  <a:srgbClr val="F8283C"/>
                </a:solidFill>
                <a:latin typeface="Calibri" pitchFamily="34" charset="0"/>
                <a:cs typeface="2  Nazanin" panose="00000400000000000000" pitchFamily="2" charset="-78"/>
              </a:rPr>
              <a:t>4: مودای حرکت های اضافی</a:t>
            </a:r>
          </a:p>
          <a:p>
            <a:pPr algn="justLow">
              <a:lnSpc>
                <a:spcPct val="180000"/>
              </a:lnSpc>
              <a:buNone/>
            </a:pPr>
            <a:r>
              <a:rPr lang="fa-IR" sz="2400" dirty="0" smtClean="0">
                <a:solidFill>
                  <a:schemeClr val="tx1"/>
                </a:solidFill>
                <a:latin typeface="Calibri" pitchFamily="34" charset="0"/>
                <a:cs typeface="2  Nazanin" panose="00000400000000000000" pitchFamily="2" charset="-78"/>
              </a:rPr>
              <a:t>در مقایسه با مودای حمل و نقل،این مودا به تولیدکننده،کارگر و تجهیزات مربوط می شود و شامل دارائی های ثابت  و یا هزینه های متحمل شده در طول تولید نیز می شود.</a:t>
            </a:r>
            <a:r>
              <a:rPr lang="ar-SA" dirty="0" smtClean="0">
                <a:solidFill>
                  <a:schemeClr val="tx1"/>
                </a:solidFill>
                <a:latin typeface="Calibri" pitchFamily="34" charset="0"/>
                <a:cs typeface="2  Nazanin" panose="00000400000000000000" pitchFamily="2" charset="-78"/>
              </a:rPr>
              <a:t> </a:t>
            </a:r>
            <a:endParaRPr lang="fa-IR" dirty="0" smtClean="0">
              <a:solidFill>
                <a:schemeClr val="tx1"/>
              </a:solidFill>
              <a:latin typeface="Calibri" pitchFamily="34" charset="0"/>
              <a:cs typeface="2  Nazanin" panose="00000400000000000000" pitchFamily="2" charset="-78"/>
            </a:endParaRPr>
          </a:p>
          <a:p>
            <a:pPr algn="justLow">
              <a:buNone/>
            </a:pPr>
            <a:r>
              <a:rPr lang="fa-IR" sz="2400" b="1" dirty="0" smtClean="0">
                <a:solidFill>
                  <a:srgbClr val="F8283C"/>
                </a:solidFill>
                <a:latin typeface="Calibri" pitchFamily="34" charset="0"/>
                <a:cs typeface="2  Nazanin" panose="00000400000000000000" pitchFamily="2" charset="-78"/>
              </a:rPr>
              <a:t>5: مودای انبارش(موجودی)</a:t>
            </a:r>
            <a:endParaRPr lang="fa-IR" sz="2400" b="1" dirty="0">
              <a:solidFill>
                <a:srgbClr val="F8283C"/>
              </a:solidFill>
              <a:latin typeface="Calibri" pitchFamily="34" charset="0"/>
              <a:cs typeface="2  Nazanin" panose="00000400000000000000" pitchFamily="2" charset="-78"/>
            </a:endParaRPr>
          </a:p>
          <a:p>
            <a:pPr algn="just">
              <a:lnSpc>
                <a:spcPct val="170000"/>
              </a:lnSpc>
              <a:buNone/>
            </a:pPr>
            <a:r>
              <a:rPr lang="ar-SA" sz="2400" dirty="0">
                <a:solidFill>
                  <a:schemeClr val="tx1"/>
                </a:solidFill>
                <a:latin typeface="Calibri" pitchFamily="34" charset="0"/>
                <a:cs typeface="2  Nazanin" panose="00000400000000000000" pitchFamily="2" charset="-78"/>
              </a:rPr>
              <a:t>اتلاف</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موجود</a:t>
            </a:r>
            <a:r>
              <a:rPr lang="fa-IR" sz="2400" dirty="0">
                <a:solidFill>
                  <a:schemeClr val="tx1"/>
                </a:solidFill>
                <a:latin typeface="Calibri" pitchFamily="34" charset="0"/>
                <a:cs typeface="2  Nazanin" panose="00000400000000000000" pitchFamily="2" charset="-78"/>
              </a:rPr>
              <a:t>ی</a:t>
            </a:r>
            <a:r>
              <a:rPr lang="en-US"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عبارت</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است</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از</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در</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اختيار</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داشتن مقادير</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زياد</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و</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ناضروري</a:t>
            </a:r>
            <a:r>
              <a:rPr lang="en-US"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از مواد</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خام، موجودی</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در</a:t>
            </a:r>
            <a:r>
              <a:rPr lang="en-US"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حال ساخت</a:t>
            </a:r>
            <a:r>
              <a:rPr lang="fa-IR" sz="2400" dirty="0">
                <a:solidFill>
                  <a:schemeClr val="tx1"/>
                </a:solidFill>
                <a:latin typeface="Calibri" pitchFamily="34" charset="0"/>
                <a:cs typeface="2  Nazanin" panose="00000400000000000000" pitchFamily="2" charset="-78"/>
              </a:rPr>
              <a:t> </a:t>
            </a:r>
            <a:r>
              <a:rPr lang="ar-SA" sz="2400" dirty="0" smtClean="0">
                <a:solidFill>
                  <a:schemeClr val="tx1"/>
                </a:solidFill>
                <a:latin typeface="Calibri" pitchFamily="34" charset="0"/>
                <a:cs typeface="2  Nazanin" panose="00000400000000000000" pitchFamily="2" charset="-78"/>
              </a:rPr>
              <a:t>(</a:t>
            </a:r>
            <a:r>
              <a:rPr lang="en-US" sz="2400" dirty="0">
                <a:solidFill>
                  <a:schemeClr val="tx1"/>
                </a:solidFill>
                <a:latin typeface="Calibri" pitchFamily="34" charset="0"/>
                <a:cs typeface="2  Nazanin" panose="00000400000000000000" pitchFamily="2" charset="-78"/>
              </a:rPr>
              <a:t>Work In process</a:t>
            </a:r>
            <a:r>
              <a:rPr lang="ar-SA" sz="2400" dirty="0">
                <a:solidFill>
                  <a:schemeClr val="tx1"/>
                </a:solidFill>
                <a:latin typeface="Calibri" pitchFamily="34" charset="0"/>
                <a:cs typeface="2  Nazanin" panose="00000400000000000000" pitchFamily="2" charset="-78"/>
              </a:rPr>
              <a:t>)</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و</a:t>
            </a:r>
            <a:r>
              <a:rPr lang="en-US"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كالاهاي نيمه </a:t>
            </a:r>
            <a:r>
              <a:rPr lang="fa-IR" sz="2400" dirty="0">
                <a:solidFill>
                  <a:schemeClr val="tx1"/>
                </a:solidFill>
                <a:latin typeface="Calibri" pitchFamily="34" charset="0"/>
                <a:cs typeface="2  Nazanin" panose="00000400000000000000" pitchFamily="2" charset="-78"/>
              </a:rPr>
              <a:t>تم</a:t>
            </a:r>
            <a:r>
              <a:rPr lang="ar-SA" sz="2400" dirty="0">
                <a:solidFill>
                  <a:schemeClr val="tx1"/>
                </a:solidFill>
                <a:latin typeface="Calibri" pitchFamily="34" charset="0"/>
                <a:cs typeface="2  Nazanin" panose="00000400000000000000" pitchFamily="2" charset="-78"/>
              </a:rPr>
              <a:t>ام</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و</a:t>
            </a:r>
            <a:r>
              <a:rPr lang="en-US"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همچنین</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كالاهاي</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تمام</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شده.</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موجودي</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بيش</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از</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حد</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موجب هزينه‌هاي</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اقتصادي</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بالاتر</a:t>
            </a:r>
            <a:r>
              <a:rPr lang="fa-IR" sz="2400" dirty="0">
                <a:solidFill>
                  <a:schemeClr val="tx1"/>
                </a:solidFill>
                <a:latin typeface="Calibri" pitchFamily="34" charset="0"/>
                <a:cs typeface="2  Nazanin" panose="00000400000000000000" pitchFamily="2" charset="-78"/>
              </a:rPr>
              <a:t>،</a:t>
            </a:r>
            <a:r>
              <a:rPr lang="ar-SA" sz="2400" dirty="0">
                <a:solidFill>
                  <a:schemeClr val="tx1"/>
                </a:solidFill>
                <a:latin typeface="Calibri" pitchFamily="34" charset="0"/>
                <a:cs typeface="2  Nazanin" panose="00000400000000000000" pitchFamily="2" charset="-78"/>
              </a:rPr>
              <a:t>هزينه</a:t>
            </a:r>
            <a:r>
              <a:rPr lang="fa-IR" sz="2400" dirty="0">
                <a:solidFill>
                  <a:schemeClr val="tx1"/>
                </a:solidFill>
                <a:latin typeface="Calibri" pitchFamily="34" charset="0"/>
                <a:cs typeface="2  Nazanin" panose="00000400000000000000" pitchFamily="2" charset="-78"/>
              </a:rPr>
              <a:t> </a:t>
            </a:r>
            <a:r>
              <a:rPr lang="ar-SA" sz="2400" dirty="0">
                <a:solidFill>
                  <a:schemeClr val="tx1"/>
                </a:solidFill>
                <a:latin typeface="Calibri" pitchFamily="34" charset="0"/>
                <a:cs typeface="2  Nazanin" panose="00000400000000000000" pitchFamily="2" charset="-78"/>
              </a:rPr>
              <a:t>انبارداري بيشتر</a:t>
            </a:r>
            <a:r>
              <a:rPr lang="fa-IR" sz="2400" dirty="0">
                <a:solidFill>
                  <a:schemeClr val="tx1"/>
                </a:solidFill>
                <a:latin typeface="Calibri" pitchFamily="34" charset="0"/>
                <a:cs typeface="2  Nazanin" panose="00000400000000000000" pitchFamily="2" charset="-78"/>
              </a:rPr>
              <a:t> و </a:t>
            </a:r>
            <a:r>
              <a:rPr lang="ar-SA" sz="2400" dirty="0">
                <a:solidFill>
                  <a:schemeClr val="tx1"/>
                </a:solidFill>
                <a:latin typeface="Calibri" pitchFamily="34" charset="0"/>
                <a:cs typeface="2  Nazanin" panose="00000400000000000000" pitchFamily="2" charset="-78"/>
              </a:rPr>
              <a:t>مقادير بيشتر معيوبات مي‌شود .</a:t>
            </a:r>
            <a:endParaRPr lang="en-US" sz="2400" dirty="0">
              <a:solidFill>
                <a:schemeClr val="tx1"/>
              </a:solidFill>
              <a:latin typeface="Calibri" pitchFamily="34" charset="0"/>
              <a:cs typeface="2  Nazanin" panose="00000400000000000000" pitchFamily="2" charset="-78"/>
              <a:sym typeface="Symbol" pitchFamily="18" charset="2"/>
            </a:endParaRPr>
          </a:p>
          <a:p>
            <a:pPr algn="justLow">
              <a:lnSpc>
                <a:spcPct val="180000"/>
              </a:lnSpc>
              <a:buNone/>
            </a:pPr>
            <a:endParaRPr lang="fa-IR" dirty="0">
              <a:latin typeface="Calibri" pitchFamily="34" charset="0"/>
              <a:cs typeface="2  Nazanin" panose="00000400000000000000" pitchFamily="2" charset="-78"/>
            </a:endParaRPr>
          </a:p>
          <a:p>
            <a:endParaRPr lang="fa-IR" dirty="0"/>
          </a:p>
        </p:txBody>
      </p:sp>
      <p:sp>
        <p:nvSpPr>
          <p:cNvPr id="4" name="Title 5"/>
          <p:cNvSpPr txBox="1">
            <a:spLocks/>
          </p:cNvSpPr>
          <p:nvPr/>
        </p:nvSpPr>
        <p:spPr>
          <a:xfrm>
            <a:off x="1447565" y="381000"/>
            <a:ext cx="7010635" cy="1143000"/>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a-IR" sz="3600" b="1" i="0" u="none" strike="noStrike" kern="1200" cap="none" spc="0" normalizeH="0" baseline="0" noProof="0" dirty="0" smtClean="0">
                <a:ln>
                  <a:noFill/>
                </a:ln>
                <a:solidFill>
                  <a:schemeClr val="dk1"/>
                </a:solidFill>
                <a:effectLst/>
                <a:uLnTx/>
                <a:uFillTx/>
                <a:latin typeface="+mn-lt"/>
                <a:ea typeface="+mn-ea"/>
                <a:cs typeface="B Nazanin" pitchFamily="2" charset="-78"/>
              </a:rPr>
              <a:t> </a:t>
            </a:r>
            <a:r>
              <a:rPr kumimoji="0" lang="fa-IR" sz="3200" b="1" i="0" u="none" strike="noStrike" kern="1200" cap="none" spc="0" normalizeH="0" baseline="0" noProof="0" dirty="0" smtClean="0">
                <a:ln>
                  <a:noFill/>
                </a:ln>
                <a:solidFill>
                  <a:schemeClr val="dk1"/>
                </a:solidFill>
                <a:effectLst/>
                <a:uLnTx/>
                <a:uFillTx/>
                <a:cs typeface="2  Titr" panose="00000700000000000000" pitchFamily="2" charset="-78"/>
              </a:rPr>
              <a:t>انواع مختلف موداها </a:t>
            </a:r>
            <a:endParaRPr kumimoji="0" lang="en-US" sz="3600" b="1" i="0" u="none" strike="noStrike" kern="1200" cap="none" spc="0" normalizeH="0" baseline="0" noProof="0" dirty="0">
              <a:ln>
                <a:noFill/>
              </a:ln>
              <a:solidFill>
                <a:schemeClr val="dk1"/>
              </a:solidFill>
              <a:effectLst/>
              <a:uLnTx/>
              <a:uFillTx/>
              <a:cs typeface="2  Titr" panose="00000700000000000000"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rgbClr val="FFFF00"/>
                </a:solidFill>
                <a:cs typeface="B Nazanin" pitchFamily="2" charset="-78"/>
              </a:rPr>
              <a:t>انواع مختلف موداها</a:t>
            </a:r>
            <a:endParaRPr lang="fa-IR" dirty="0"/>
          </a:p>
        </p:txBody>
      </p:sp>
      <p:sp>
        <p:nvSpPr>
          <p:cNvPr id="3" name="Content Placeholder 2"/>
          <p:cNvSpPr>
            <a:spLocks noGrp="1"/>
          </p:cNvSpPr>
          <p:nvPr>
            <p:ph idx="1"/>
          </p:nvPr>
        </p:nvSpPr>
        <p:spPr/>
        <p:txBody>
          <a:bodyPr>
            <a:normAutofit fontScale="77500" lnSpcReduction="20000"/>
          </a:bodyPr>
          <a:lstStyle/>
          <a:p>
            <a:pPr algn="justLow">
              <a:lnSpc>
                <a:spcPct val="180000"/>
              </a:lnSpc>
              <a:buNone/>
            </a:pPr>
            <a:r>
              <a:rPr lang="fa-IR" sz="3100" b="1" dirty="0" smtClean="0">
                <a:solidFill>
                  <a:srgbClr val="F8283C"/>
                </a:solidFill>
                <a:latin typeface="Calibri" pitchFamily="34" charset="0"/>
                <a:cs typeface="2  Nazanin" panose="00000400000000000000" pitchFamily="2" charset="-78"/>
              </a:rPr>
              <a:t>6: مودای ایراد در </a:t>
            </a:r>
            <a:r>
              <a:rPr lang="fa-IR" sz="3100" b="1" dirty="0">
                <a:solidFill>
                  <a:srgbClr val="F8283C"/>
                </a:solidFill>
                <a:latin typeface="Calibri" pitchFamily="34" charset="0"/>
                <a:cs typeface="2  Nazanin" panose="00000400000000000000" pitchFamily="2" charset="-78"/>
              </a:rPr>
              <a:t>اجراي </a:t>
            </a:r>
            <a:r>
              <a:rPr lang="fa-IR" sz="3100" b="1" dirty="0" smtClean="0">
                <a:solidFill>
                  <a:srgbClr val="F8283C"/>
                </a:solidFill>
                <a:latin typeface="Calibri" pitchFamily="34" charset="0"/>
                <a:cs typeface="2  Nazanin" panose="00000400000000000000" pitchFamily="2" charset="-78"/>
              </a:rPr>
              <a:t>فرايندتولید:</a:t>
            </a:r>
            <a:endParaRPr lang="fa-IR" sz="3100" b="1" dirty="0">
              <a:solidFill>
                <a:srgbClr val="F8283C"/>
              </a:solidFill>
              <a:latin typeface="Calibri" pitchFamily="34" charset="0"/>
              <a:cs typeface="2  Nazanin" panose="00000400000000000000" pitchFamily="2" charset="-78"/>
            </a:endParaRPr>
          </a:p>
          <a:p>
            <a:pPr algn="justLow">
              <a:lnSpc>
                <a:spcPct val="180000"/>
              </a:lnSpc>
              <a:buNone/>
            </a:pPr>
            <a:r>
              <a:rPr lang="fa-IR" sz="2300" dirty="0" smtClean="0">
                <a:solidFill>
                  <a:schemeClr val="tx1"/>
                </a:solidFill>
                <a:latin typeface="Calibri" pitchFamily="34" charset="0"/>
                <a:cs typeface="2  Nazanin" panose="00000400000000000000" pitchFamily="2" charset="-78"/>
              </a:rPr>
              <a:t>در شرکت هایی که هزینه مواد به گونه نسبی بالاست،ایراد در این مواد یا فرایند تولید        می تواند هزینه های زیادی را برای شرکت داشته باشد.</a:t>
            </a:r>
            <a:endParaRPr lang="fa-IR" sz="2300" dirty="0">
              <a:solidFill>
                <a:schemeClr val="tx1"/>
              </a:solidFill>
              <a:latin typeface="Calibri" pitchFamily="34" charset="0"/>
              <a:cs typeface="2  Nazanin" panose="00000400000000000000" pitchFamily="2" charset="-78"/>
            </a:endParaRPr>
          </a:p>
          <a:p>
            <a:pPr>
              <a:lnSpc>
                <a:spcPct val="130000"/>
              </a:lnSpc>
              <a:buNone/>
            </a:pPr>
            <a:r>
              <a:rPr lang="fa-IR" sz="2800" b="1" dirty="0">
                <a:solidFill>
                  <a:srgbClr val="F8283C"/>
                </a:solidFill>
                <a:latin typeface="Calibri" pitchFamily="34" charset="0"/>
                <a:cs typeface="2  Nazanin" panose="00000400000000000000" pitchFamily="2" charset="-78"/>
              </a:rPr>
              <a:t>7 : مودای تولیدضايعات و دوباره كاري:</a:t>
            </a:r>
          </a:p>
          <a:p>
            <a:pPr>
              <a:lnSpc>
                <a:spcPct val="130000"/>
              </a:lnSpc>
              <a:buNone/>
            </a:pPr>
            <a:r>
              <a:rPr lang="ar-SA" sz="2300" dirty="0">
                <a:solidFill>
                  <a:schemeClr val="tx1"/>
                </a:solidFill>
                <a:latin typeface="Calibri" pitchFamily="34" charset="0"/>
                <a:cs typeface="2  Nazanin" panose="00000400000000000000" pitchFamily="2" charset="-78"/>
              </a:rPr>
              <a:t>تصحيح ، يا دوباره‌كاري، زماني اتفاق مي‌افتد كه بعضي فعاليتها بايد دوباره صورت گيرد به اين دليل كه در</a:t>
            </a:r>
            <a:r>
              <a:rPr lang="fa-IR" sz="2300" dirty="0">
                <a:solidFill>
                  <a:schemeClr val="tx1"/>
                </a:solidFill>
                <a:latin typeface="Calibri" pitchFamily="34" charset="0"/>
                <a:cs typeface="2  Nazanin" panose="00000400000000000000" pitchFamily="2" charset="-78"/>
              </a:rPr>
              <a:t> </a:t>
            </a:r>
            <a:r>
              <a:rPr lang="ar-SA" sz="2300" dirty="0">
                <a:solidFill>
                  <a:schemeClr val="tx1"/>
                </a:solidFill>
                <a:latin typeface="Calibri" pitchFamily="34" charset="0"/>
                <a:cs typeface="2  Nazanin" panose="00000400000000000000" pitchFamily="2" charset="-78"/>
              </a:rPr>
              <a:t>بار اول درست انجام نشده است. </a:t>
            </a:r>
          </a:p>
          <a:p>
            <a:pPr>
              <a:lnSpc>
                <a:spcPct val="130000"/>
              </a:lnSpc>
              <a:buNone/>
            </a:pPr>
            <a:r>
              <a:rPr lang="ar-SA" sz="2300" dirty="0">
                <a:solidFill>
                  <a:schemeClr val="tx1"/>
                </a:solidFill>
                <a:latin typeface="Calibri" pitchFamily="34" charset="0"/>
                <a:cs typeface="2  Nazanin" panose="00000400000000000000" pitchFamily="2" charset="-78"/>
              </a:rPr>
              <a:t>تصحيح معمولاً موجب اختلال در جريان يكنواخت توليد و ايجاد تنگناها و توقف در فرایند تولید مي‌شود.</a:t>
            </a:r>
            <a:endParaRPr lang="fa-IR" sz="2300" dirty="0">
              <a:solidFill>
                <a:schemeClr val="tx1"/>
              </a:solidFill>
              <a:latin typeface="Calibri" pitchFamily="34" charset="0"/>
              <a:cs typeface="2  Nazanin" panose="00000400000000000000" pitchFamily="2" charset="-78"/>
            </a:endParaRPr>
          </a:p>
          <a:p>
            <a:endParaRPr lang="fa-IR" dirty="0"/>
          </a:p>
        </p:txBody>
      </p:sp>
      <p:sp>
        <p:nvSpPr>
          <p:cNvPr id="4" name="Title 5"/>
          <p:cNvSpPr txBox="1">
            <a:spLocks/>
          </p:cNvSpPr>
          <p:nvPr/>
        </p:nvSpPr>
        <p:spPr>
          <a:xfrm>
            <a:off x="1371599" y="457200"/>
            <a:ext cx="7317475" cy="1143000"/>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a-IR" sz="3600" b="1" i="0" u="none" strike="noStrike" kern="1200" cap="none" spc="0" normalizeH="0" baseline="0" noProof="0" dirty="0" smtClean="0">
                <a:ln>
                  <a:noFill/>
                </a:ln>
                <a:solidFill>
                  <a:schemeClr val="dk1"/>
                </a:solidFill>
                <a:effectLst/>
                <a:uLnTx/>
                <a:uFillTx/>
                <a:latin typeface="+mn-lt"/>
                <a:ea typeface="+mn-ea"/>
                <a:cs typeface="B Nazanin" pitchFamily="2" charset="-78"/>
              </a:rPr>
              <a:t> </a:t>
            </a:r>
            <a:r>
              <a:rPr kumimoji="0" lang="fa-IR" sz="3200" b="1" i="0" u="none" strike="noStrike" kern="1200" cap="none" spc="0" normalizeH="0" baseline="0" noProof="0" dirty="0" smtClean="0">
                <a:ln>
                  <a:noFill/>
                </a:ln>
                <a:solidFill>
                  <a:schemeClr val="dk1"/>
                </a:solidFill>
                <a:effectLst/>
                <a:uLnTx/>
                <a:uFillTx/>
                <a:cs typeface="2  Titr" panose="00000700000000000000" pitchFamily="2" charset="-78"/>
              </a:rPr>
              <a:t>انواع مختلف موداها </a:t>
            </a:r>
            <a:endParaRPr kumimoji="0" lang="en-US" sz="3600" b="1" i="0" u="none" strike="noStrike" kern="1200" cap="none" spc="0" normalizeH="0" baseline="0" noProof="0" dirty="0">
              <a:ln>
                <a:noFill/>
              </a:ln>
              <a:solidFill>
                <a:schemeClr val="dk1"/>
              </a:solidFill>
              <a:effectLst/>
              <a:uLnTx/>
              <a:uFillTx/>
              <a:cs typeface="2  Titr" panose="00000700000000000000"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371599" y="260648"/>
            <a:ext cx="6656783" cy="115212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fa-IR" sz="3200" b="1" dirty="0" smtClean="0">
              <a:cs typeface="2  Titr" panose="00000700000000000000" pitchFamily="2" charset="-78"/>
            </a:endParaRPr>
          </a:p>
          <a:p>
            <a:pPr algn="ctr"/>
            <a:r>
              <a:rPr lang="fa-IR" sz="3200" b="1" dirty="0" smtClean="0">
                <a:cs typeface="2  Titr" panose="00000700000000000000" pitchFamily="2" charset="-78"/>
              </a:rPr>
              <a:t>مفاهيم هزینه یابی كايزن</a:t>
            </a:r>
            <a:endParaRPr lang="en-US" sz="3200" b="1" dirty="0">
              <a:cs typeface="2  Titr" panose="00000700000000000000" pitchFamily="2" charset="-78"/>
            </a:endParaRPr>
          </a:p>
          <a:p>
            <a:pPr algn="ctr"/>
            <a:endParaRPr lang="en-US" sz="3600" b="1" dirty="0">
              <a:cs typeface="B Nazanin" pitchFamily="2" charset="-78"/>
            </a:endParaRPr>
          </a:p>
        </p:txBody>
      </p:sp>
      <p:sp>
        <p:nvSpPr>
          <p:cNvPr id="3" name="Rectangle 2"/>
          <p:cNvSpPr/>
          <p:nvPr/>
        </p:nvSpPr>
        <p:spPr>
          <a:xfrm>
            <a:off x="395536" y="1412776"/>
            <a:ext cx="8352927" cy="5170646"/>
          </a:xfrm>
          <a:prstGeom prst="rect">
            <a:avLst/>
          </a:prstGeom>
        </p:spPr>
        <p:txBody>
          <a:bodyPr wrap="square">
            <a:spAutoFit/>
          </a:bodyPr>
          <a:lstStyle/>
          <a:p>
            <a:pPr algn="r" rtl="1"/>
            <a:r>
              <a:rPr lang="ar-SA" sz="2200" dirty="0">
                <a:cs typeface="2  Nazanin" panose="00000400000000000000" pitchFamily="2" charset="-78"/>
              </a:rPr>
              <a:t>ایمایی کسی که اصطلاح کایزن را در سال 1986 ارائه داد، آن را به عنوان مداخلة همة </a:t>
            </a:r>
            <a:r>
              <a:rPr lang="ar-SA" sz="2200" dirty="0" smtClean="0">
                <a:cs typeface="2  Nazanin" panose="00000400000000000000" pitchFamily="2" charset="-78"/>
              </a:rPr>
              <a:t>افرا</a:t>
            </a:r>
            <a:r>
              <a:rPr lang="fa-IR" sz="2200" dirty="0" smtClean="0">
                <a:cs typeface="2  Nazanin" panose="00000400000000000000" pitchFamily="2" charset="-78"/>
              </a:rPr>
              <a:t>د اعم از </a:t>
            </a:r>
            <a:r>
              <a:rPr lang="ar-SA" sz="2200" dirty="0" smtClean="0">
                <a:cs typeface="2  Nazanin" panose="00000400000000000000" pitchFamily="2" charset="-78"/>
              </a:rPr>
              <a:t>مدیریت </a:t>
            </a:r>
            <a:r>
              <a:rPr lang="ar-SA" sz="2200" dirty="0">
                <a:cs typeface="2  Nazanin" panose="00000400000000000000" pitchFamily="2" charset="-78"/>
              </a:rPr>
              <a:t>ارشد، مدیران </a:t>
            </a:r>
            <a:r>
              <a:rPr lang="ar-SA" sz="2200" dirty="0" smtClean="0">
                <a:cs typeface="2  Nazanin" panose="00000400000000000000" pitchFamily="2" charset="-78"/>
              </a:rPr>
              <a:t>میانی</a:t>
            </a:r>
            <a:r>
              <a:rPr lang="fa-IR" sz="2200" dirty="0" smtClean="0">
                <a:cs typeface="2  Nazanin" panose="00000400000000000000" pitchFamily="2" charset="-78"/>
              </a:rPr>
              <a:t> و</a:t>
            </a:r>
            <a:r>
              <a:rPr lang="ar-SA" sz="2200" dirty="0" smtClean="0">
                <a:cs typeface="2  Nazanin" panose="00000400000000000000" pitchFamily="2" charset="-78"/>
              </a:rPr>
              <a:t>کارگران برای </a:t>
            </a:r>
            <a:r>
              <a:rPr lang="ar-SA" sz="2200" dirty="0">
                <a:cs typeface="2  Nazanin" panose="00000400000000000000" pitchFamily="2" charset="-78"/>
              </a:rPr>
              <a:t>بهبود و پیشرفت تعریف می‌کند. کایزن به مفهوم بهسازی و بهبود مستمر برسه بعد استوار است: </a:t>
            </a:r>
            <a:br>
              <a:rPr lang="ar-SA" sz="2200" dirty="0">
                <a:cs typeface="2  Nazanin" panose="00000400000000000000" pitchFamily="2" charset="-78"/>
              </a:rPr>
            </a:br>
            <a:r>
              <a:rPr lang="en-US" sz="2200" dirty="0">
                <a:cs typeface="2  Nazanin" panose="00000400000000000000" pitchFamily="2" charset="-78"/>
              </a:rPr>
              <a:t>·</a:t>
            </a:r>
            <a:r>
              <a:rPr lang="ar-SA" sz="2200" dirty="0">
                <a:cs typeface="2  Nazanin" panose="00000400000000000000" pitchFamily="2" charset="-78"/>
              </a:rPr>
              <a:t> بالا بردن کیفیت محصولات و خدمات </a:t>
            </a:r>
            <a:br>
              <a:rPr lang="ar-SA" sz="2200" dirty="0">
                <a:cs typeface="2  Nazanin" panose="00000400000000000000" pitchFamily="2" charset="-78"/>
              </a:rPr>
            </a:br>
            <a:r>
              <a:rPr lang="en-US" sz="2200" dirty="0">
                <a:cs typeface="2  Nazanin" panose="00000400000000000000" pitchFamily="2" charset="-78"/>
              </a:rPr>
              <a:t>·</a:t>
            </a:r>
            <a:r>
              <a:rPr lang="ar-SA" sz="2200" dirty="0">
                <a:cs typeface="2  Nazanin" panose="00000400000000000000" pitchFamily="2" charset="-78"/>
              </a:rPr>
              <a:t> به صفر رسانیدن ضایعات </a:t>
            </a:r>
            <a:br>
              <a:rPr lang="ar-SA" sz="2200" dirty="0">
                <a:cs typeface="2  Nazanin" panose="00000400000000000000" pitchFamily="2" charset="-78"/>
              </a:rPr>
            </a:br>
            <a:r>
              <a:rPr lang="en-US" sz="2200" dirty="0">
                <a:cs typeface="2  Nazanin" panose="00000400000000000000" pitchFamily="2" charset="-78"/>
              </a:rPr>
              <a:t>·</a:t>
            </a:r>
            <a:r>
              <a:rPr lang="ar-SA" sz="2200" dirty="0">
                <a:cs typeface="2  Nazanin" panose="00000400000000000000" pitchFamily="2" charset="-78"/>
              </a:rPr>
              <a:t> تأمین رضایت مشتری </a:t>
            </a:r>
            <a:endParaRPr lang="fa-IR" sz="2200" dirty="0" smtClean="0">
              <a:cs typeface="2  Nazanin" panose="00000400000000000000" pitchFamily="2" charset="-78"/>
            </a:endParaRPr>
          </a:p>
          <a:p>
            <a:pPr algn="r" rtl="1"/>
            <a:r>
              <a:rPr lang="ar-SA" sz="2200" dirty="0">
                <a:cs typeface="2  Nazanin" panose="00000400000000000000" pitchFamily="2" charset="-78"/>
              </a:rPr>
              <a:t>به منظور دستیابی به این اهداف همة اعضای سازمان باید در مورد بهینه سازی مستمر در خود احساس تعهد نمایند. </a:t>
            </a:r>
            <a:br>
              <a:rPr lang="ar-SA" sz="2200" dirty="0">
                <a:cs typeface="2  Nazanin" panose="00000400000000000000" pitchFamily="2" charset="-78"/>
              </a:rPr>
            </a:br>
            <a:r>
              <a:rPr lang="ar-SA" sz="2200" dirty="0">
                <a:cs typeface="2  Nazanin" panose="00000400000000000000" pitchFamily="2" charset="-78"/>
              </a:rPr>
              <a:t>در فلسفه کایزن به رضایت مشتری توجه خاصی می شود و فرض را بر آن می‌گذارد که تمام فعالیت‌ها و بهبودها باید به رضایت مشتری منجر گردد. برای دستیابی به این هدف از روشهای سه‌گانه زیر استفاده می شود که به مثلث جوران معروف است: </a:t>
            </a:r>
            <a:br>
              <a:rPr lang="ar-SA" sz="2200" dirty="0">
                <a:cs typeface="2  Nazanin" panose="00000400000000000000" pitchFamily="2" charset="-78"/>
              </a:rPr>
            </a:br>
            <a:r>
              <a:rPr lang="ar-SA" sz="2200" dirty="0">
                <a:cs typeface="2  Nazanin" panose="00000400000000000000" pitchFamily="2" charset="-78"/>
              </a:rPr>
              <a:t>1- کنترل کیفیت </a:t>
            </a:r>
            <a:br>
              <a:rPr lang="ar-SA" sz="2200" dirty="0">
                <a:cs typeface="2  Nazanin" panose="00000400000000000000" pitchFamily="2" charset="-78"/>
              </a:rPr>
            </a:br>
            <a:r>
              <a:rPr lang="ar-SA" sz="2200" dirty="0">
                <a:cs typeface="2  Nazanin" panose="00000400000000000000" pitchFamily="2" charset="-78"/>
              </a:rPr>
              <a:t>2- بهبود کیفیت</a:t>
            </a:r>
            <a:br>
              <a:rPr lang="ar-SA" sz="2200" dirty="0">
                <a:cs typeface="2  Nazanin" panose="00000400000000000000" pitchFamily="2" charset="-78"/>
              </a:rPr>
            </a:br>
            <a:r>
              <a:rPr lang="ar-SA" sz="2200" dirty="0">
                <a:cs typeface="2  Nazanin" panose="00000400000000000000" pitchFamily="2" charset="-78"/>
              </a:rPr>
              <a:t>3- تضمین کیفیت </a:t>
            </a:r>
            <a:r>
              <a:rPr lang="ar-SA" sz="2200" dirty="0">
                <a:cs typeface="B Nazanin" pitchFamily="2" charset="-78"/>
              </a:rPr>
              <a:t/>
            </a:r>
            <a:br>
              <a:rPr lang="ar-SA" sz="2200" dirty="0">
                <a:cs typeface="B Nazanin" pitchFamily="2" charset="-78"/>
              </a:rPr>
            </a:br>
            <a:endParaRPr lang="en-US" sz="2200" dirty="0">
              <a:cs typeface="B Nazanin" pitchFamily="2" charset="-78"/>
            </a:endParaRPr>
          </a:p>
        </p:txBody>
      </p:sp>
    </p:spTree>
    <p:extLst>
      <p:ext uri="{BB962C8B-B14F-4D97-AF65-F5344CB8AC3E}">
        <p14:creationId xmlns:p14="http://schemas.microsoft.com/office/powerpoint/2010/main" val="3241203036"/>
      </p:ext>
    </p:extLst>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a:t>
            </a:r>
            <a:endParaRPr lang="fa-IR" dirty="0"/>
          </a:p>
        </p:txBody>
      </p:sp>
      <p:sp>
        <p:nvSpPr>
          <p:cNvPr id="3" name="Content Placeholder 2"/>
          <p:cNvSpPr>
            <a:spLocks noGrp="1"/>
          </p:cNvSpPr>
          <p:nvPr>
            <p:ph idx="1"/>
          </p:nvPr>
        </p:nvSpPr>
        <p:spPr/>
        <p:txBody>
          <a:bodyPr>
            <a:normAutofit/>
          </a:bodyPr>
          <a:lstStyle/>
          <a:p>
            <a:pPr algn="just"/>
            <a:r>
              <a:rPr lang="fa-IR" sz="2400" dirty="0" smtClean="0">
                <a:solidFill>
                  <a:schemeClr val="tx1"/>
                </a:solidFill>
                <a:cs typeface="2  Nazanin" panose="00000400000000000000" pitchFamily="2" charset="-78"/>
              </a:rPr>
              <a:t>به گونه اصولی باید گفت که ثبات و ماندگاری در صحنه رقابت و بازرگانی نیازمند اصلاحات پیگیر و همیشگی است مثلا در شرکت تویوتا که در استفاده از تکنیک کایزن شهرت یافته از تمامی کارکنان صف خواسته شده است در مواقعی که با موارد غیر عادی در تولید روبه رو هستند با هماهنگی مسئول خود تولید را متوقف کنند و پیشنهادهایی را برای بهبود ارائه دهند .</a:t>
            </a:r>
          </a:p>
          <a:p>
            <a:pPr algn="just"/>
            <a:r>
              <a:rPr lang="fa-IR" sz="2400" dirty="0">
                <a:solidFill>
                  <a:schemeClr val="tx1"/>
                </a:solidFill>
                <a:cs typeface="2  Nazanin" panose="00000400000000000000" pitchFamily="2" charset="-78"/>
              </a:rPr>
              <a:t>پیام استراتژی کایزن را می توان در این جمله خلاصه نمود</a:t>
            </a:r>
          </a:p>
          <a:p>
            <a:pPr algn="just"/>
            <a:r>
              <a:rPr lang="fa-IR" sz="2400" dirty="0">
                <a:solidFill>
                  <a:schemeClr val="tx1"/>
                </a:solidFill>
                <a:cs typeface="2  Nazanin" panose="00000400000000000000" pitchFamily="2" charset="-78"/>
              </a:rPr>
              <a:t>”حتی یک روز را نباید بدون ایجاد نوعی بهبود در یکی از بخشهای شرکت یا سازمان سپری </a:t>
            </a:r>
            <a:r>
              <a:rPr lang="fa-IR" sz="2400" dirty="0" smtClean="0">
                <a:solidFill>
                  <a:schemeClr val="tx1"/>
                </a:solidFill>
                <a:cs typeface="2  Nazanin" panose="00000400000000000000" pitchFamily="2" charset="-78"/>
              </a:rPr>
              <a:t>کرد”</a:t>
            </a:r>
            <a:endParaRPr lang="en-US" sz="2400" dirty="0">
              <a:solidFill>
                <a:schemeClr val="tx1"/>
              </a:solidFill>
              <a:cs typeface="2  Nazanin" panose="00000400000000000000" pitchFamily="2" charset="-78"/>
            </a:endParaRPr>
          </a:p>
          <a:p>
            <a:pPr algn="just"/>
            <a:endParaRPr lang="fa-IR" sz="2000" dirty="0">
              <a:cs typeface="2  Nazanin" panose="00000400000000000000" pitchFamily="2" charset="-78"/>
            </a:endParaRPr>
          </a:p>
        </p:txBody>
      </p:sp>
      <p:sp>
        <p:nvSpPr>
          <p:cNvPr id="4" name="Rounded Rectangle 3"/>
          <p:cNvSpPr/>
          <p:nvPr/>
        </p:nvSpPr>
        <p:spPr>
          <a:xfrm>
            <a:off x="1371600" y="375038"/>
            <a:ext cx="6656549" cy="122409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fa-IR" sz="3200" b="1" dirty="0" smtClean="0">
              <a:cs typeface="2  Titr" panose="00000700000000000000" pitchFamily="2" charset="-78"/>
            </a:endParaRPr>
          </a:p>
          <a:p>
            <a:pPr algn="ctr"/>
            <a:r>
              <a:rPr lang="fa-IR" sz="3200" b="1" dirty="0" smtClean="0">
                <a:cs typeface="2  Titr" panose="00000700000000000000" pitchFamily="2" charset="-78"/>
              </a:rPr>
              <a:t>مفاهيم هزینه یابی كايزن</a:t>
            </a:r>
            <a:endParaRPr lang="en-US" sz="3200" b="1" dirty="0" smtClean="0">
              <a:cs typeface="2  Titr" panose="00000700000000000000" pitchFamily="2" charset="-78"/>
            </a:endParaRPr>
          </a:p>
          <a:p>
            <a:pPr algn="ctr"/>
            <a:r>
              <a:rPr lang="ar-SA" sz="3600" b="1" dirty="0" smtClean="0">
                <a:cs typeface="B Nazanin" pitchFamily="2" charset="-78"/>
              </a:rPr>
              <a:t> </a:t>
            </a:r>
            <a:endParaRPr lang="en-US" sz="3600" b="1" dirty="0">
              <a:cs typeface="B Nazanin"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0" y="221749"/>
            <a:ext cx="7773338" cy="1596177"/>
          </a:xfrm>
        </p:spPr>
        <p:txBody>
          <a:bodyPr/>
          <a:lstStyle/>
          <a:p>
            <a:r>
              <a:rPr lang="fa-IR" dirty="0" smtClean="0"/>
              <a:t>.</a:t>
            </a:r>
            <a:endParaRPr lang="fa-IR" dirty="0"/>
          </a:p>
        </p:txBody>
      </p:sp>
      <p:sp>
        <p:nvSpPr>
          <p:cNvPr id="3" name="Content Placeholder 2"/>
          <p:cNvSpPr>
            <a:spLocks noGrp="1"/>
          </p:cNvSpPr>
          <p:nvPr>
            <p:ph idx="1"/>
          </p:nvPr>
        </p:nvSpPr>
        <p:spPr/>
        <p:txBody>
          <a:bodyPr>
            <a:noAutofit/>
          </a:bodyPr>
          <a:lstStyle/>
          <a:p>
            <a:pPr algn="r"/>
            <a:r>
              <a:rPr lang="fa-IR" sz="2400" dirty="0" smtClean="0">
                <a:solidFill>
                  <a:schemeClr val="tx1"/>
                </a:solidFill>
                <a:cs typeface="2  Nazanin" panose="00000400000000000000" pitchFamily="2" charset="-78"/>
              </a:rPr>
              <a:t>مراحل </a:t>
            </a:r>
            <a:r>
              <a:rPr lang="fa-IR" sz="2400" dirty="0">
                <a:solidFill>
                  <a:schemeClr val="tx1"/>
                </a:solidFill>
                <a:cs typeface="2  Nazanin" panose="00000400000000000000" pitchFamily="2" charset="-78"/>
              </a:rPr>
              <a:t>اجرای کایزن به شرح ذیل می باشد. </a:t>
            </a:r>
            <a:endParaRPr lang="fa-IR" sz="2400" dirty="0" smtClean="0">
              <a:solidFill>
                <a:schemeClr val="tx1"/>
              </a:solidFill>
              <a:cs typeface="2  Nazanin" panose="00000400000000000000" pitchFamily="2" charset="-78"/>
            </a:endParaRPr>
          </a:p>
          <a:p>
            <a:pPr algn="r"/>
            <a:r>
              <a:rPr lang="fa-IR" sz="2400" dirty="0" smtClean="0">
                <a:solidFill>
                  <a:schemeClr val="tx1"/>
                </a:solidFill>
                <a:cs typeface="2  Nazanin" panose="00000400000000000000" pitchFamily="2" charset="-78"/>
              </a:rPr>
              <a:t>1- عملیات را استاندارد کنید</a:t>
            </a:r>
          </a:p>
          <a:p>
            <a:pPr algn="r"/>
            <a:r>
              <a:rPr lang="fa-IR" sz="2400" dirty="0" smtClean="0">
                <a:solidFill>
                  <a:schemeClr val="tx1"/>
                </a:solidFill>
                <a:cs typeface="2  Nazanin" panose="00000400000000000000" pitchFamily="2" charset="-78"/>
              </a:rPr>
              <a:t>2- عملیات استاندارد شده را اندازه گیری و ارزیابی کنید</a:t>
            </a:r>
          </a:p>
          <a:p>
            <a:pPr algn="r"/>
            <a:r>
              <a:rPr lang="fa-IR" sz="2400" dirty="0" smtClean="0">
                <a:solidFill>
                  <a:schemeClr val="tx1"/>
                </a:solidFill>
                <a:cs typeface="2  Nazanin" panose="00000400000000000000" pitchFamily="2" charset="-78"/>
              </a:rPr>
              <a:t>3- اندازه گیری ها را با الزامات مقایسه کنید</a:t>
            </a:r>
          </a:p>
          <a:p>
            <a:pPr algn="r"/>
            <a:r>
              <a:rPr lang="fa-IR" sz="2400" dirty="0" smtClean="0">
                <a:solidFill>
                  <a:schemeClr val="tx1"/>
                </a:solidFill>
                <a:cs typeface="2  Nazanin" panose="00000400000000000000" pitchFamily="2" charset="-78"/>
              </a:rPr>
              <a:t>4- به وسیله کارآفرینی الزامات را برآورده ساخته و بهره وری را افزایش دهید</a:t>
            </a:r>
          </a:p>
          <a:p>
            <a:pPr algn="r"/>
            <a:r>
              <a:rPr lang="fa-IR" sz="2400" dirty="0" smtClean="0">
                <a:solidFill>
                  <a:schemeClr val="tx1"/>
                </a:solidFill>
                <a:cs typeface="2  Nazanin" panose="00000400000000000000" pitchFamily="2" charset="-78"/>
              </a:rPr>
              <a:t>5- عملیات جدید و بهبود یافته را استاندارد کنید</a:t>
            </a:r>
          </a:p>
          <a:p>
            <a:pPr algn="r"/>
            <a:r>
              <a:rPr lang="fa-IR" sz="2400" dirty="0" smtClean="0">
                <a:solidFill>
                  <a:schemeClr val="tx1"/>
                </a:solidFill>
                <a:cs typeface="2  Nazanin" panose="00000400000000000000" pitchFamily="2" charset="-78"/>
              </a:rPr>
              <a:t>6- چرخه بالا را تا ابد تکرار کنید</a:t>
            </a:r>
            <a:endParaRPr lang="fa-IR" sz="2400" dirty="0">
              <a:solidFill>
                <a:schemeClr val="tx1"/>
              </a:solidFill>
              <a:cs typeface="2  Nazanin" panose="00000400000000000000" pitchFamily="2" charset="-78"/>
            </a:endParaRPr>
          </a:p>
        </p:txBody>
      </p:sp>
      <p:sp>
        <p:nvSpPr>
          <p:cNvPr id="4" name="Rounded Rectangle 3"/>
          <p:cNvSpPr/>
          <p:nvPr/>
        </p:nvSpPr>
        <p:spPr>
          <a:xfrm>
            <a:off x="1371600" y="264631"/>
            <a:ext cx="6912768" cy="115212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fa-IR" sz="3200" b="1" dirty="0" smtClean="0">
                <a:cs typeface="2  Titr" panose="00000700000000000000" pitchFamily="2" charset="-78"/>
              </a:rPr>
              <a:t>مراحل اجرای کایزن </a:t>
            </a:r>
            <a:endParaRPr lang="en-US" sz="3200" b="1" dirty="0" smtClean="0">
              <a:cs typeface="2  Titr" panose="00000700000000000000"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371600" y="381000"/>
            <a:ext cx="6589199" cy="128089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normAutofit/>
          </a:bodyPr>
          <a:lstStyle/>
          <a:p>
            <a:pPr algn="ctr"/>
            <a:r>
              <a:rPr lang="ar-SA" sz="3600" b="1" dirty="0" smtClean="0">
                <a:cs typeface="B Nazanin" pitchFamily="2" charset="-78"/>
              </a:rPr>
              <a:t> </a:t>
            </a:r>
            <a:r>
              <a:rPr lang="fa-IR" sz="3200" b="1" dirty="0" smtClean="0">
                <a:cs typeface="2  Titr" panose="00000700000000000000" pitchFamily="2" charset="-78"/>
              </a:rPr>
              <a:t>مدیریت و کایزن </a:t>
            </a:r>
            <a:endParaRPr lang="en-US" sz="3600" b="1" dirty="0">
              <a:cs typeface="2  Titr" panose="00000700000000000000" pitchFamily="2" charset="-78"/>
            </a:endParaRPr>
          </a:p>
        </p:txBody>
      </p:sp>
      <p:sp>
        <p:nvSpPr>
          <p:cNvPr id="3" name="Content Placeholder 2"/>
          <p:cNvSpPr>
            <a:spLocks noGrp="1"/>
          </p:cNvSpPr>
          <p:nvPr>
            <p:ph idx="1"/>
          </p:nvPr>
        </p:nvSpPr>
        <p:spPr>
          <a:xfrm>
            <a:off x="685330" y="2367093"/>
            <a:ext cx="7772870" cy="4109907"/>
          </a:xfrm>
        </p:spPr>
        <p:txBody>
          <a:bodyPr>
            <a:normAutofit/>
          </a:bodyPr>
          <a:lstStyle/>
          <a:p>
            <a:pPr algn="just" rtl="1"/>
            <a:r>
              <a:rPr lang="fa-IR" sz="2000" dirty="0" smtClean="0">
                <a:solidFill>
                  <a:schemeClr val="tx1"/>
                </a:solidFill>
                <a:cs typeface="2  Nazanin" panose="00000400000000000000" pitchFamily="2" charset="-78"/>
              </a:rPr>
              <a:t>اگر بخواهیم وظایف مدیران را برشمریم، به فهرست بلند بالایی از اقدامات ریز و درشت میرسیم که بسیاری از آنها درچارچوبهایی قابل دسته بندی است . دانشمندان علوم مدیریت بر همین اساس نظریاتی را خلق کرده اند که مهمترین کاربرد آنها، دسته بندی یا طبقه بندی این وظایف است. یکی از این نظریات پذیرفته شده نظریه تئوری کولنزو است که اهم وظایف مدیران را این گونه بر می شمارد: </a:t>
            </a:r>
            <a:endParaRPr lang="en-US" sz="2000" dirty="0" smtClean="0">
              <a:solidFill>
                <a:schemeClr val="tx1"/>
              </a:solidFill>
              <a:cs typeface="2  Nazanin" panose="00000400000000000000" pitchFamily="2" charset="-78"/>
            </a:endParaRPr>
          </a:p>
          <a:p>
            <a:pPr algn="just" rtl="1"/>
            <a:r>
              <a:rPr lang="fa-IR" sz="2000" dirty="0" smtClean="0">
                <a:solidFill>
                  <a:schemeClr val="tx1"/>
                </a:solidFill>
                <a:cs typeface="2  Nazanin" panose="00000400000000000000" pitchFamily="2" charset="-78"/>
              </a:rPr>
              <a:t>1- هدایت و رهبری</a:t>
            </a:r>
            <a:endParaRPr lang="en-US" sz="2000" dirty="0" smtClean="0">
              <a:solidFill>
                <a:schemeClr val="tx1"/>
              </a:solidFill>
              <a:cs typeface="2  Nazanin" panose="00000400000000000000" pitchFamily="2" charset="-78"/>
            </a:endParaRPr>
          </a:p>
          <a:p>
            <a:pPr algn="just" rtl="1"/>
            <a:r>
              <a:rPr lang="fa-IR" sz="2000" dirty="0" smtClean="0">
                <a:solidFill>
                  <a:schemeClr val="tx1"/>
                </a:solidFill>
                <a:cs typeface="2  Nazanin" panose="00000400000000000000" pitchFamily="2" charset="-78"/>
              </a:rPr>
              <a:t>2- سازماندهی</a:t>
            </a:r>
            <a:endParaRPr lang="en-US" sz="2000" dirty="0" smtClean="0">
              <a:solidFill>
                <a:schemeClr val="tx1"/>
              </a:solidFill>
              <a:cs typeface="2  Nazanin" panose="00000400000000000000" pitchFamily="2" charset="-78"/>
            </a:endParaRPr>
          </a:p>
          <a:p>
            <a:pPr algn="just" rtl="1"/>
            <a:r>
              <a:rPr lang="fa-IR" sz="2000" dirty="0" smtClean="0">
                <a:solidFill>
                  <a:schemeClr val="tx1"/>
                </a:solidFill>
                <a:cs typeface="2  Nazanin" panose="00000400000000000000" pitchFamily="2" charset="-78"/>
              </a:rPr>
              <a:t>3- برنامه ریزی</a:t>
            </a:r>
            <a:endParaRPr lang="en-US" sz="2000" dirty="0" smtClean="0">
              <a:solidFill>
                <a:schemeClr val="tx1"/>
              </a:solidFill>
              <a:cs typeface="2  Nazanin" panose="00000400000000000000" pitchFamily="2" charset="-78"/>
            </a:endParaRPr>
          </a:p>
          <a:p>
            <a:pPr algn="just" rtl="1"/>
            <a:r>
              <a:rPr lang="fa-IR" sz="2000" dirty="0" smtClean="0">
                <a:solidFill>
                  <a:schemeClr val="tx1"/>
                </a:solidFill>
                <a:cs typeface="2  Nazanin" panose="00000400000000000000" pitchFamily="2" charset="-78"/>
              </a:rPr>
              <a:t>4- نظارت و کنترل </a:t>
            </a:r>
            <a:endParaRPr lang="en-US" sz="2000" dirty="0" smtClean="0">
              <a:solidFill>
                <a:schemeClr val="tx1"/>
              </a:solidFill>
              <a:cs typeface="2  Nazanin" panose="00000400000000000000" pitchFamily="2" charset="-78"/>
            </a:endParaRPr>
          </a:p>
          <a:p>
            <a:pPr algn="just" rtl="1"/>
            <a:r>
              <a:rPr lang="fa-IR" sz="2000" dirty="0" smtClean="0">
                <a:solidFill>
                  <a:schemeClr val="tx1"/>
                </a:solidFill>
                <a:cs typeface="2  Nazanin" panose="00000400000000000000" pitchFamily="2" charset="-78"/>
              </a:rPr>
              <a:t>5 -هماهنگی </a:t>
            </a:r>
          </a:p>
          <a:p>
            <a:pPr algn="just" rtl="1"/>
            <a:endParaRPr lang="fa-IR" dirty="0">
              <a:solidFill>
                <a:schemeClr val="tx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371600" y="304800"/>
            <a:ext cx="6589199" cy="128089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normAutofit/>
          </a:bodyPr>
          <a:lstStyle/>
          <a:p>
            <a:pPr algn="ctr"/>
            <a:r>
              <a:rPr lang="fa-IR" sz="3200" b="1" dirty="0" smtClean="0">
                <a:cs typeface="2  Titr" panose="00000700000000000000" pitchFamily="2" charset="-78"/>
              </a:rPr>
              <a:t>بودجه بندی و کایزن</a:t>
            </a:r>
            <a:endParaRPr lang="en-US" sz="3200" b="1" dirty="0">
              <a:cs typeface="2  Titr" panose="00000700000000000000" pitchFamily="2" charset="-78"/>
            </a:endParaRPr>
          </a:p>
        </p:txBody>
      </p:sp>
      <p:sp>
        <p:nvSpPr>
          <p:cNvPr id="3" name="Content Placeholder 2"/>
          <p:cNvSpPr>
            <a:spLocks noGrp="1"/>
          </p:cNvSpPr>
          <p:nvPr>
            <p:ph idx="1"/>
          </p:nvPr>
        </p:nvSpPr>
        <p:spPr/>
        <p:txBody>
          <a:bodyPr>
            <a:noAutofit/>
          </a:bodyPr>
          <a:lstStyle/>
          <a:p>
            <a:pPr algn="just" rtl="1"/>
            <a:r>
              <a:rPr lang="fa-IR" sz="2400" dirty="0" smtClean="0">
                <a:solidFill>
                  <a:schemeClr val="tx1"/>
                </a:solidFill>
                <a:cs typeface="2  Nazanin" panose="00000400000000000000" pitchFamily="2" charset="-78"/>
              </a:rPr>
              <a:t>بودجه بندی کایزن، بهبود مستمر پیش بینی شده را در ارقام بودجه وارد می کند . بسیاری از کاهش هزینه ها در اثر کاربرد بودجه بندی کایزن و از طریق بهبودهای بسیار کوچک بوده تا از طریق یک جهش نجومی .</a:t>
            </a:r>
          </a:p>
          <a:p>
            <a:pPr algn="just" rtl="1"/>
            <a:r>
              <a:rPr lang="fa-IR" sz="2400" dirty="0" smtClean="0">
                <a:solidFill>
                  <a:schemeClr val="tx1"/>
                </a:solidFill>
                <a:cs typeface="2  Nazanin" panose="00000400000000000000" pitchFamily="2" charset="-78"/>
              </a:rPr>
              <a:t>یکی از جنبه های مهم بودجه بندی کایزن ، به کاربردن سیستم پیشنهادهاست که اعتقاد شرکتهای اجرا کننده بودجه بندی کایزن بر این است که کارکنانی که مستقیما با کار در ارتباط هستند بهترین اطلاعات را در خصوص بهترین شیوه انجام کار در اختیار دارندو این کارکنان نسبت به پیشنهادهایشان و به تناسب آن پاداش می گیرند </a:t>
            </a:r>
            <a:r>
              <a:rPr lang="fa-IR" sz="2400" dirty="0" smtClean="0">
                <a:solidFill>
                  <a:schemeClr val="tx1"/>
                </a:solidFill>
              </a:rPr>
              <a:t>.</a:t>
            </a:r>
            <a:endParaRPr lang="fa-IR" sz="2400" dirty="0">
              <a:solidFill>
                <a:schemeClr val="tx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idx="4294967295"/>
          </p:nvPr>
        </p:nvSpPr>
        <p:spPr>
          <a:xfrm>
            <a:off x="1371600" y="77169"/>
            <a:ext cx="7391400" cy="159543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normAutofit/>
          </a:bodyPr>
          <a:lstStyle/>
          <a:p>
            <a:pPr algn="ctr"/>
            <a:r>
              <a:rPr lang="fa-IR" sz="3600" b="1" dirty="0" smtClean="0">
                <a:cs typeface="2  Nazanin" panose="00000400000000000000" pitchFamily="2" charset="-78"/>
              </a:rPr>
              <a:t>شکل فرآیند کایزن استاندارد و سیکلهای آن</a:t>
            </a:r>
            <a:endParaRPr lang="en-US" sz="3600" b="1" dirty="0">
              <a:cs typeface="2  Nazanin" panose="00000400000000000000" pitchFamily="2" charset="-78"/>
            </a:endParaRPr>
          </a:p>
        </p:txBody>
      </p:sp>
      <p:sp>
        <p:nvSpPr>
          <p:cNvPr id="9" name="Rectangle 8"/>
          <p:cNvSpPr/>
          <p:nvPr/>
        </p:nvSpPr>
        <p:spPr>
          <a:xfrm>
            <a:off x="1676400" y="2133600"/>
            <a:ext cx="1752600" cy="609600"/>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dirty="0" smtClean="0">
                <a:solidFill>
                  <a:schemeClr val="tx1"/>
                </a:solidFill>
                <a:cs typeface="2  Nazanin" panose="00000400000000000000" pitchFamily="2" charset="-78"/>
              </a:rPr>
              <a:t>مقایسه</a:t>
            </a:r>
            <a:endParaRPr lang="fa-IR" sz="2400" dirty="0">
              <a:solidFill>
                <a:schemeClr val="tx1"/>
              </a:solidFill>
              <a:cs typeface="2  Nazanin" panose="00000400000000000000" pitchFamily="2" charset="-78"/>
            </a:endParaRPr>
          </a:p>
        </p:txBody>
      </p:sp>
      <p:sp>
        <p:nvSpPr>
          <p:cNvPr id="10" name="Rectangle 9"/>
          <p:cNvSpPr/>
          <p:nvPr/>
        </p:nvSpPr>
        <p:spPr>
          <a:xfrm>
            <a:off x="6040698" y="2133600"/>
            <a:ext cx="1752600" cy="609600"/>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dirty="0" smtClean="0">
                <a:solidFill>
                  <a:schemeClr val="tx1"/>
                </a:solidFill>
                <a:cs typeface="2  Nazanin" panose="00000400000000000000" pitchFamily="2" charset="-78"/>
              </a:rPr>
              <a:t>مقایسه</a:t>
            </a:r>
            <a:endParaRPr lang="fa-IR" sz="2400" dirty="0">
              <a:solidFill>
                <a:schemeClr val="tx1"/>
              </a:solidFill>
              <a:cs typeface="2  Nazanin" panose="00000400000000000000" pitchFamily="2" charset="-78"/>
            </a:endParaRPr>
          </a:p>
        </p:txBody>
      </p:sp>
      <p:sp>
        <p:nvSpPr>
          <p:cNvPr id="11" name="Rectangle 10"/>
          <p:cNvSpPr/>
          <p:nvPr/>
        </p:nvSpPr>
        <p:spPr>
          <a:xfrm>
            <a:off x="666750" y="3276600"/>
            <a:ext cx="1676400" cy="609600"/>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dirty="0" smtClean="0">
                <a:solidFill>
                  <a:schemeClr val="tx1"/>
                </a:solidFill>
              </a:rPr>
              <a:t>اجرا</a:t>
            </a:r>
            <a:endParaRPr lang="fa-IR" sz="2400" dirty="0">
              <a:solidFill>
                <a:schemeClr val="tx1"/>
              </a:solidFill>
            </a:endParaRPr>
          </a:p>
        </p:txBody>
      </p:sp>
      <p:sp>
        <p:nvSpPr>
          <p:cNvPr id="12" name="Rectangle 11"/>
          <p:cNvSpPr/>
          <p:nvPr/>
        </p:nvSpPr>
        <p:spPr>
          <a:xfrm>
            <a:off x="2895600" y="3276600"/>
            <a:ext cx="1676400" cy="609600"/>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dirty="0" smtClean="0">
                <a:solidFill>
                  <a:schemeClr val="tx1"/>
                </a:solidFill>
                <a:cs typeface="2  Nazanin" panose="00000400000000000000" pitchFamily="2" charset="-78"/>
              </a:rPr>
              <a:t>تجدید نظر</a:t>
            </a:r>
            <a:endParaRPr lang="fa-IR" sz="2400" dirty="0">
              <a:solidFill>
                <a:schemeClr val="tx1"/>
              </a:solidFill>
              <a:cs typeface="2  Nazanin" panose="00000400000000000000" pitchFamily="2" charset="-78"/>
            </a:endParaRPr>
          </a:p>
        </p:txBody>
      </p:sp>
      <p:sp>
        <p:nvSpPr>
          <p:cNvPr id="13" name="Rectangle 12"/>
          <p:cNvSpPr/>
          <p:nvPr/>
        </p:nvSpPr>
        <p:spPr>
          <a:xfrm>
            <a:off x="5124450" y="3276601"/>
            <a:ext cx="1524000" cy="609600"/>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dirty="0" smtClean="0">
                <a:solidFill>
                  <a:schemeClr val="tx1"/>
                </a:solidFill>
                <a:cs typeface="2  Nazanin" panose="00000400000000000000" pitchFamily="2" charset="-78"/>
              </a:rPr>
              <a:t>اجرا</a:t>
            </a:r>
            <a:endParaRPr lang="fa-IR" sz="2400" dirty="0">
              <a:solidFill>
                <a:schemeClr val="tx1"/>
              </a:solidFill>
              <a:cs typeface="2  Nazanin" panose="00000400000000000000" pitchFamily="2" charset="-78"/>
            </a:endParaRPr>
          </a:p>
        </p:txBody>
      </p:sp>
      <p:sp>
        <p:nvSpPr>
          <p:cNvPr id="14" name="Rectangle 13"/>
          <p:cNvSpPr/>
          <p:nvPr/>
        </p:nvSpPr>
        <p:spPr>
          <a:xfrm>
            <a:off x="7010400" y="3276600"/>
            <a:ext cx="1504950" cy="609601"/>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dirty="0" smtClean="0">
                <a:solidFill>
                  <a:schemeClr val="tx1"/>
                </a:solidFill>
                <a:cs typeface="2  Nazanin" panose="00000400000000000000" pitchFamily="2" charset="-78"/>
              </a:rPr>
              <a:t>تجدید</a:t>
            </a:r>
            <a:r>
              <a:rPr lang="fa-IR" sz="2400" dirty="0" smtClean="0">
                <a:solidFill>
                  <a:schemeClr val="tx1"/>
                </a:solidFill>
              </a:rPr>
              <a:t> </a:t>
            </a:r>
            <a:r>
              <a:rPr lang="fa-IR" sz="2400" dirty="0" smtClean="0">
                <a:solidFill>
                  <a:schemeClr val="tx1"/>
                </a:solidFill>
                <a:cs typeface="2  Nazanin" panose="00000400000000000000" pitchFamily="2" charset="-78"/>
              </a:rPr>
              <a:t>نظر</a:t>
            </a:r>
            <a:endParaRPr lang="fa-IR" sz="2400" dirty="0">
              <a:solidFill>
                <a:schemeClr val="tx1"/>
              </a:solidFill>
              <a:cs typeface="2  Nazanin" panose="00000400000000000000" pitchFamily="2" charset="-78"/>
            </a:endParaRPr>
          </a:p>
        </p:txBody>
      </p:sp>
      <p:sp>
        <p:nvSpPr>
          <p:cNvPr id="15" name="Rectangle 14"/>
          <p:cNvSpPr/>
          <p:nvPr/>
        </p:nvSpPr>
        <p:spPr>
          <a:xfrm>
            <a:off x="1828800" y="4396581"/>
            <a:ext cx="1781175" cy="609600"/>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dirty="0" smtClean="0">
                <a:solidFill>
                  <a:schemeClr val="tx1"/>
                </a:solidFill>
                <a:cs typeface="2  Nazanin" panose="00000400000000000000" pitchFamily="2" charset="-78"/>
              </a:rPr>
              <a:t>برنامه</a:t>
            </a:r>
            <a:endParaRPr lang="fa-IR" sz="2400" dirty="0">
              <a:solidFill>
                <a:schemeClr val="tx1"/>
              </a:solidFill>
              <a:cs typeface="2  Nazanin" panose="00000400000000000000" pitchFamily="2" charset="-78"/>
            </a:endParaRPr>
          </a:p>
        </p:txBody>
      </p:sp>
      <p:sp>
        <p:nvSpPr>
          <p:cNvPr id="16" name="Rectangle 15"/>
          <p:cNvSpPr/>
          <p:nvPr/>
        </p:nvSpPr>
        <p:spPr>
          <a:xfrm>
            <a:off x="4981575" y="4396581"/>
            <a:ext cx="2410536" cy="609600"/>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dirty="0" smtClean="0">
                <a:solidFill>
                  <a:schemeClr val="tx1"/>
                </a:solidFill>
                <a:cs typeface="2  Nazanin" panose="00000400000000000000" pitchFamily="2" charset="-78"/>
              </a:rPr>
              <a:t>برقراری مجدد برنامه</a:t>
            </a:r>
            <a:endParaRPr lang="fa-IR" sz="2400" dirty="0">
              <a:solidFill>
                <a:schemeClr val="tx1"/>
              </a:solidFill>
              <a:cs typeface="2  Nazanin" panose="00000400000000000000" pitchFamily="2" charset="-78"/>
            </a:endParaRPr>
          </a:p>
        </p:txBody>
      </p:sp>
      <p:sp>
        <p:nvSpPr>
          <p:cNvPr id="17" name="Oval 16"/>
          <p:cNvSpPr/>
          <p:nvPr/>
        </p:nvSpPr>
        <p:spPr>
          <a:xfrm>
            <a:off x="5124450" y="5285256"/>
            <a:ext cx="2668847" cy="609600"/>
          </a:xfrm>
          <a:prstGeom prst="ellipse">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dirty="0" smtClean="0">
                <a:solidFill>
                  <a:schemeClr val="tx1"/>
                </a:solidFill>
                <a:cs typeface="2  Nazanin" panose="00000400000000000000" pitchFamily="2" charset="-78"/>
              </a:rPr>
              <a:t>سیکل نگهداری</a:t>
            </a:r>
            <a:endParaRPr lang="fa-IR" sz="2400" dirty="0">
              <a:solidFill>
                <a:schemeClr val="tx1"/>
              </a:solidFill>
              <a:cs typeface="2  Nazanin" panose="00000400000000000000" pitchFamily="2" charset="-78"/>
            </a:endParaRPr>
          </a:p>
        </p:txBody>
      </p:sp>
      <p:sp>
        <p:nvSpPr>
          <p:cNvPr id="18" name="Oval 17"/>
          <p:cNvSpPr/>
          <p:nvPr/>
        </p:nvSpPr>
        <p:spPr>
          <a:xfrm>
            <a:off x="1295400" y="5285256"/>
            <a:ext cx="2590800" cy="658344"/>
          </a:xfrm>
          <a:prstGeom prst="ellipse">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dirty="0" smtClean="0">
                <a:solidFill>
                  <a:schemeClr val="tx1"/>
                </a:solidFill>
                <a:cs typeface="2  Nazanin" panose="00000400000000000000" pitchFamily="2" charset="-78"/>
              </a:rPr>
              <a:t>سیکل کایزن</a:t>
            </a:r>
            <a:endParaRPr lang="fa-IR" sz="2400" dirty="0">
              <a:solidFill>
                <a:schemeClr val="tx1"/>
              </a:solidFill>
              <a:cs typeface="2  Nazanin" panose="00000400000000000000" pitchFamily="2" charset="-78"/>
            </a:endParaRPr>
          </a:p>
        </p:txBody>
      </p:sp>
      <p:cxnSp>
        <p:nvCxnSpPr>
          <p:cNvPr id="20" name="Straight Arrow Connector 19"/>
          <p:cNvCxnSpPr/>
          <p:nvPr/>
        </p:nvCxnSpPr>
        <p:spPr>
          <a:xfrm flipV="1">
            <a:off x="914400" y="2417962"/>
            <a:ext cx="675351" cy="810761"/>
          </a:xfrm>
          <a:prstGeom prst="straightConnector1">
            <a:avLst/>
          </a:prstGeom>
          <a:ln w="317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H="1" flipV="1">
            <a:off x="1059976" y="3934077"/>
            <a:ext cx="685800" cy="813827"/>
          </a:xfrm>
          <a:prstGeom prst="straightConnector1">
            <a:avLst/>
          </a:prstGeom>
          <a:ln w="317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3449205" y="2406555"/>
            <a:ext cx="805324" cy="815181"/>
          </a:xfrm>
          <a:prstGeom prst="straightConnector1">
            <a:avLst/>
          </a:prstGeom>
          <a:ln w="317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H="1">
            <a:off x="2895600" y="3934077"/>
            <a:ext cx="714375" cy="406913"/>
          </a:xfrm>
          <a:prstGeom prst="straightConnector1">
            <a:avLst/>
          </a:prstGeom>
          <a:ln w="317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3984639" y="3887554"/>
            <a:ext cx="958836" cy="813827"/>
          </a:xfrm>
          <a:prstGeom prst="straightConnector1">
            <a:avLst/>
          </a:prstGeom>
          <a:ln w="317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H="1" flipV="1">
            <a:off x="5791200" y="3886200"/>
            <a:ext cx="395643" cy="454790"/>
          </a:xfrm>
          <a:prstGeom prst="straightConnector1">
            <a:avLst/>
          </a:prstGeom>
          <a:ln w="317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flipV="1">
            <a:off x="5333978" y="2372135"/>
            <a:ext cx="622314" cy="799032"/>
          </a:xfrm>
          <a:prstGeom prst="straightConnector1">
            <a:avLst/>
          </a:prstGeom>
          <a:ln w="317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7793297" y="2438400"/>
            <a:ext cx="512503" cy="790323"/>
          </a:xfrm>
          <a:prstGeom prst="straightConnector1">
            <a:avLst/>
          </a:prstGeom>
          <a:ln w="317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flipH="1">
            <a:off x="7861270" y="5614428"/>
            <a:ext cx="706720" cy="0"/>
          </a:xfrm>
          <a:prstGeom prst="straightConnector1">
            <a:avLst/>
          </a:prstGeom>
          <a:ln w="317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H="1">
            <a:off x="3984639" y="5614428"/>
            <a:ext cx="996936"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a:off x="457200" y="5614428"/>
            <a:ext cx="794875" cy="0"/>
          </a:xfrm>
          <a:prstGeom prst="straightConnector1">
            <a:avLst/>
          </a:prstGeom>
          <a:ln w="2222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447800" y="304800"/>
            <a:ext cx="6589199" cy="128089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normAutofit fontScale="90000"/>
          </a:bodyPr>
          <a:lstStyle/>
          <a:p>
            <a:pPr algn="ctr"/>
            <a:r>
              <a:rPr lang="fa-IR" sz="3600" b="1" dirty="0" smtClean="0">
                <a:cs typeface="2  Titr" panose="00000700000000000000" pitchFamily="2" charset="-78"/>
              </a:rPr>
              <a:t>دو سیکل کنترل کاهش هزینه های فرآیند</a:t>
            </a:r>
            <a:endParaRPr lang="en-US" sz="3600" b="1" dirty="0">
              <a:cs typeface="2  Titr" panose="00000700000000000000" pitchFamily="2" charset="-78"/>
            </a:endParaRPr>
          </a:p>
        </p:txBody>
      </p:sp>
      <p:sp>
        <p:nvSpPr>
          <p:cNvPr id="3" name="Content Placeholder 2"/>
          <p:cNvSpPr>
            <a:spLocks noGrp="1"/>
          </p:cNvSpPr>
          <p:nvPr>
            <p:ph idx="1"/>
          </p:nvPr>
        </p:nvSpPr>
        <p:spPr>
          <a:xfrm>
            <a:off x="1942415" y="2165978"/>
            <a:ext cx="6591985" cy="3777622"/>
          </a:xfrm>
        </p:spPr>
        <p:txBody>
          <a:bodyPr>
            <a:normAutofit/>
          </a:bodyPr>
          <a:lstStyle/>
          <a:p>
            <a:pPr algn="just" rtl="1"/>
            <a:r>
              <a:rPr lang="fa-IR" sz="2000" dirty="0" smtClean="0">
                <a:solidFill>
                  <a:schemeClr val="tx1"/>
                </a:solidFill>
                <a:cs typeface="2  Nazanin" panose="00000400000000000000" pitchFamily="2" charset="-78"/>
              </a:rPr>
              <a:t>1- سیکل کایزن یا سیکل اصلاح مداوم</a:t>
            </a:r>
          </a:p>
          <a:p>
            <a:pPr algn="just" rtl="1"/>
            <a:r>
              <a:rPr lang="fa-IR" sz="2000" dirty="0" smtClean="0">
                <a:solidFill>
                  <a:schemeClr val="tx1"/>
                </a:solidFill>
                <a:cs typeface="2  Nazanin" panose="00000400000000000000" pitchFamily="2" charset="-78"/>
              </a:rPr>
              <a:t>2- سیکل نگهداری</a:t>
            </a:r>
          </a:p>
          <a:p>
            <a:pPr algn="just" rtl="1"/>
            <a:r>
              <a:rPr lang="fa-IR" sz="2000" dirty="0" smtClean="0">
                <a:solidFill>
                  <a:schemeClr val="tx1"/>
                </a:solidFill>
                <a:cs typeface="2  Nazanin" panose="00000400000000000000" pitchFamily="2" charset="-78"/>
              </a:rPr>
              <a:t>سیکل اول شامل چهار گام مرتبط زیر است .</a:t>
            </a:r>
          </a:p>
          <a:p>
            <a:pPr algn="just" rtl="1"/>
            <a:r>
              <a:rPr lang="fa-IR" sz="2000" dirty="0" smtClean="0">
                <a:solidFill>
                  <a:schemeClr val="tx1"/>
                </a:solidFill>
                <a:cs typeface="2  Nazanin" panose="00000400000000000000" pitchFamily="2" charset="-78"/>
              </a:rPr>
              <a:t>1- برنامه</a:t>
            </a:r>
          </a:p>
          <a:p>
            <a:pPr algn="just" rtl="1"/>
            <a:r>
              <a:rPr lang="fa-IR" sz="2000" dirty="0" smtClean="0">
                <a:solidFill>
                  <a:schemeClr val="tx1"/>
                </a:solidFill>
                <a:cs typeface="2  Nazanin" panose="00000400000000000000" pitchFamily="2" charset="-78"/>
              </a:rPr>
              <a:t>2- اجرا</a:t>
            </a:r>
          </a:p>
          <a:p>
            <a:pPr algn="just" rtl="1"/>
            <a:r>
              <a:rPr lang="fa-IR" sz="2000" dirty="0" smtClean="0">
                <a:solidFill>
                  <a:schemeClr val="tx1"/>
                </a:solidFill>
                <a:cs typeface="2  Nazanin" panose="00000400000000000000" pitchFamily="2" charset="-78"/>
              </a:rPr>
              <a:t>3- مقایسه </a:t>
            </a:r>
          </a:p>
          <a:p>
            <a:pPr algn="just" rtl="1"/>
            <a:r>
              <a:rPr lang="fa-IR" sz="2000" dirty="0" smtClean="0">
                <a:solidFill>
                  <a:schemeClr val="tx1"/>
                </a:solidFill>
                <a:cs typeface="2  Nazanin" panose="00000400000000000000" pitchFamily="2" charset="-78"/>
              </a:rPr>
              <a:t>4- تجدید نظر</a:t>
            </a:r>
            <a:endParaRPr lang="fa-IR" sz="2000" dirty="0">
              <a:solidFill>
                <a:schemeClr val="tx1"/>
              </a:solidFill>
              <a:cs typeface="2  Nazanin" panose="00000400000000000000"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371600" y="304800"/>
            <a:ext cx="7315200" cy="11430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normAutofit/>
          </a:bodyPr>
          <a:lstStyle/>
          <a:p>
            <a:pPr algn="ctr"/>
            <a:r>
              <a:rPr lang="fa-IR" sz="3600" b="1" dirty="0" smtClean="0">
                <a:cs typeface="B Nazanin" pitchFamily="2" charset="-78"/>
              </a:rPr>
              <a:t> </a:t>
            </a:r>
            <a:r>
              <a:rPr lang="fa-IR" sz="3200" b="1" dirty="0" smtClean="0">
                <a:cs typeface="2  Titr" panose="00000700000000000000" pitchFamily="2" charset="-78"/>
              </a:rPr>
              <a:t>گامهای سیکل کایزن یا سیکل اصلاح مداوم</a:t>
            </a:r>
            <a:endParaRPr lang="en-US" sz="3600" b="1" dirty="0">
              <a:cs typeface="2  Titr" panose="00000700000000000000" pitchFamily="2" charset="-78"/>
            </a:endParaRPr>
          </a:p>
        </p:txBody>
      </p:sp>
      <p:sp>
        <p:nvSpPr>
          <p:cNvPr id="3" name="Content Placeholder 2"/>
          <p:cNvSpPr>
            <a:spLocks noGrp="1"/>
          </p:cNvSpPr>
          <p:nvPr>
            <p:ph idx="1"/>
          </p:nvPr>
        </p:nvSpPr>
        <p:spPr/>
        <p:txBody>
          <a:bodyPr>
            <a:normAutofit/>
          </a:bodyPr>
          <a:lstStyle/>
          <a:p>
            <a:pPr algn="just" rtl="1"/>
            <a:r>
              <a:rPr lang="fa-IR" sz="2000" dirty="0" smtClean="0">
                <a:solidFill>
                  <a:schemeClr val="tx1"/>
                </a:solidFill>
                <a:cs typeface="2  Nazanin" panose="00000400000000000000" pitchFamily="2" charset="-78"/>
              </a:rPr>
              <a:t>برنامه : مقدار اصلاحات فرآیند برای دوره آینده را بر اساس استانداردهای قابل حصول ( عملی ) جهت حذف یا کاهش فعالیت های فاقد ارزش افزوده مشخص می کند.</a:t>
            </a:r>
          </a:p>
          <a:p>
            <a:pPr algn="just" rtl="1"/>
            <a:r>
              <a:rPr lang="fa-IR" sz="2000" dirty="0" smtClean="0">
                <a:solidFill>
                  <a:schemeClr val="tx1"/>
                </a:solidFill>
                <a:cs typeface="2  Nazanin" panose="00000400000000000000" pitchFamily="2" charset="-78"/>
              </a:rPr>
              <a:t>اجرا: به پیاده سازی و عملی ساختن عملیات شرکت با توجه به استانداردهای از قبل تعین شده </a:t>
            </a:r>
          </a:p>
          <a:p>
            <a:pPr algn="just" rtl="1"/>
            <a:r>
              <a:rPr lang="fa-IR" sz="2000" dirty="0" smtClean="0">
                <a:solidFill>
                  <a:schemeClr val="tx1"/>
                </a:solidFill>
                <a:cs typeface="2  Nazanin" panose="00000400000000000000" pitchFamily="2" charset="-78"/>
              </a:rPr>
              <a:t>مقایسه : به بررسی تفاوت بین اطلاعات واقعی ناشی از پیاده سازی عملیات واستانداردهای از قبل تعیین شده می پردازد تا انحرافات را مشخص سازد.</a:t>
            </a:r>
          </a:p>
          <a:p>
            <a:pPr algn="just" rtl="1"/>
            <a:r>
              <a:rPr lang="fa-IR" sz="2000" dirty="0" smtClean="0">
                <a:solidFill>
                  <a:schemeClr val="tx1"/>
                </a:solidFill>
                <a:cs typeface="2  Nazanin" panose="00000400000000000000" pitchFamily="2" charset="-78"/>
              </a:rPr>
              <a:t>تجدید نظر : تعدیل استانداردهای</a:t>
            </a:r>
            <a:r>
              <a:rPr lang="fa-IR" dirty="0" smtClean="0">
                <a:solidFill>
                  <a:schemeClr val="tx1"/>
                </a:solidFill>
                <a:cs typeface="2  Nazanin" panose="00000400000000000000" pitchFamily="2" charset="-78"/>
              </a:rPr>
              <a:t> </a:t>
            </a:r>
            <a:r>
              <a:rPr lang="fa-IR" sz="2000" dirty="0" smtClean="0">
                <a:solidFill>
                  <a:schemeClr val="tx1"/>
                </a:solidFill>
                <a:cs typeface="2  Nazanin" panose="00000400000000000000" pitchFamily="2" charset="-78"/>
              </a:rPr>
              <a:t>از قبل تعیین شده است با توجه به اطلاعات جدید در دسترس و اطلاعاتی که از سیکل قبلی بدست می اید.</a:t>
            </a:r>
            <a:endParaRPr lang="fa-IR" sz="2000" dirty="0">
              <a:solidFill>
                <a:schemeClr val="tx1"/>
              </a:solidFill>
              <a:cs typeface="2  Nazanin" panose="00000400000000000000"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524000" y="304800"/>
            <a:ext cx="6589199" cy="128089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normAutofit/>
          </a:bodyPr>
          <a:lstStyle/>
          <a:p>
            <a:pPr algn="ctr"/>
            <a:r>
              <a:rPr lang="fa-IR" sz="3600" b="1" dirty="0" smtClean="0">
                <a:cs typeface="B Nazanin" pitchFamily="2" charset="-78"/>
              </a:rPr>
              <a:t> </a:t>
            </a:r>
            <a:r>
              <a:rPr lang="fa-IR" sz="3200" b="1" dirty="0" smtClean="0">
                <a:cs typeface="2  Titr" panose="00000700000000000000" pitchFamily="2" charset="-78"/>
              </a:rPr>
              <a:t>سیکل نگهداری</a:t>
            </a:r>
            <a:endParaRPr lang="en-US" sz="3600" b="1" dirty="0">
              <a:cs typeface="2  Titr" panose="00000700000000000000" pitchFamily="2" charset="-78"/>
            </a:endParaRPr>
          </a:p>
        </p:txBody>
      </p:sp>
      <p:sp>
        <p:nvSpPr>
          <p:cNvPr id="3" name="Content Placeholder 2"/>
          <p:cNvSpPr>
            <a:spLocks noGrp="1"/>
          </p:cNvSpPr>
          <p:nvPr>
            <p:ph idx="1"/>
          </p:nvPr>
        </p:nvSpPr>
        <p:spPr>
          <a:xfrm>
            <a:off x="685330" y="2367093"/>
            <a:ext cx="7772870" cy="4490907"/>
          </a:xfrm>
        </p:spPr>
        <p:txBody>
          <a:bodyPr>
            <a:noAutofit/>
          </a:bodyPr>
          <a:lstStyle/>
          <a:p>
            <a:pPr algn="just" rtl="1"/>
            <a:r>
              <a:rPr lang="fa-IR" sz="2000" dirty="0" smtClean="0">
                <a:solidFill>
                  <a:schemeClr val="tx1"/>
                </a:solidFill>
                <a:cs typeface="2  Nazanin" panose="00000400000000000000" pitchFamily="2" charset="-78"/>
              </a:rPr>
              <a:t>استاندارد جدید مبنای بودجه بندی آینده را فراهم می سازد و این اطلاعات از سیکل دوم یعنی سیکل نگهداری استفاده می کند.اجزاء سیکل نگهداری شامل چهار جزء زیر است .</a:t>
            </a:r>
          </a:p>
          <a:p>
            <a:pPr algn="just" rtl="1"/>
            <a:r>
              <a:rPr lang="fa-IR" sz="2000" dirty="0" smtClean="0">
                <a:solidFill>
                  <a:schemeClr val="tx1"/>
                </a:solidFill>
                <a:cs typeface="2  Nazanin" panose="00000400000000000000" pitchFamily="2" charset="-78"/>
              </a:rPr>
              <a:t>1- برقراری مجدد برنامه</a:t>
            </a:r>
          </a:p>
          <a:p>
            <a:pPr algn="just" rtl="1"/>
            <a:r>
              <a:rPr lang="fa-IR" sz="2000" dirty="0" smtClean="0">
                <a:solidFill>
                  <a:schemeClr val="tx1"/>
                </a:solidFill>
                <a:cs typeface="2  Nazanin" panose="00000400000000000000" pitchFamily="2" charset="-78"/>
              </a:rPr>
              <a:t>2- اجرا</a:t>
            </a:r>
          </a:p>
          <a:p>
            <a:pPr algn="just" rtl="1"/>
            <a:r>
              <a:rPr lang="fa-IR" sz="2000" dirty="0" smtClean="0">
                <a:solidFill>
                  <a:schemeClr val="tx1"/>
                </a:solidFill>
                <a:cs typeface="2  Nazanin" panose="00000400000000000000" pitchFamily="2" charset="-78"/>
              </a:rPr>
              <a:t>3- مقایسه</a:t>
            </a:r>
          </a:p>
          <a:p>
            <a:pPr algn="just" rtl="1"/>
            <a:r>
              <a:rPr lang="fa-IR" sz="2000" dirty="0" smtClean="0">
                <a:solidFill>
                  <a:schemeClr val="tx1"/>
                </a:solidFill>
                <a:cs typeface="2  Nazanin" panose="00000400000000000000" pitchFamily="2" charset="-78"/>
              </a:rPr>
              <a:t>4- تجدید نظر</a:t>
            </a:r>
          </a:p>
          <a:p>
            <a:pPr algn="just" rtl="1">
              <a:buNone/>
            </a:pPr>
            <a:r>
              <a:rPr lang="fa-IR" sz="2000" dirty="0" smtClean="0">
                <a:solidFill>
                  <a:schemeClr val="tx1"/>
                </a:solidFill>
                <a:cs typeface="2  Nazanin" panose="00000400000000000000" pitchFamily="2" charset="-78"/>
              </a:rPr>
              <a:t>در این سیکل، استاندارد بر اساس اصلاحات قبلی تنظیم می شود (برقراری ) . سپس اقدامات لازم جهت پیاده سازی استاندارد به عمل می اید ( اجرا ) و با عملیات واقعی مقایسه می شود تا بتوان تعیین کرد که عملیات انجام شده تا چه حد با استاندارد از قبل تعیین شده مطابقت دارد ( مقایسه ) ، اگر این تطابق وجودنداشته باشد اقدامات اصلاحی ( تجدید نظر ) باید صورت گیرد.</a:t>
            </a:r>
            <a:endParaRPr lang="fa-IR" sz="2000" dirty="0">
              <a:solidFill>
                <a:schemeClr val="tx1"/>
              </a:solidFill>
              <a:cs typeface="2  Nazanin" panose="00000400000000000000" pitchFamily="2"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371600" y="260648"/>
            <a:ext cx="6912768" cy="115212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fa-IR" sz="3200" b="1" dirty="0" smtClean="0">
              <a:cs typeface="2  Titr" panose="00000700000000000000" pitchFamily="2" charset="-78"/>
            </a:endParaRPr>
          </a:p>
          <a:p>
            <a:pPr algn="ctr"/>
            <a:r>
              <a:rPr lang="ar-SA" sz="3200" b="1" dirty="0" smtClean="0">
                <a:cs typeface="2  Titr" panose="00000700000000000000" pitchFamily="2" charset="-78"/>
              </a:rPr>
              <a:t>اصول </a:t>
            </a:r>
            <a:r>
              <a:rPr lang="ar-SA" sz="3200" b="1" dirty="0">
                <a:cs typeface="2  Titr" panose="00000700000000000000" pitchFamily="2" charset="-78"/>
              </a:rPr>
              <a:t>بيست گانه مديريت در كايزن</a:t>
            </a:r>
            <a:endParaRPr lang="en-US" sz="3200" b="1" dirty="0">
              <a:cs typeface="2  Titr" panose="00000700000000000000" pitchFamily="2" charset="-78"/>
            </a:endParaRPr>
          </a:p>
          <a:p>
            <a:pPr algn="ctr"/>
            <a:r>
              <a:rPr lang="ar-SA" sz="3600" b="1" dirty="0">
                <a:cs typeface="B Nazanin" pitchFamily="2" charset="-78"/>
              </a:rPr>
              <a:t> </a:t>
            </a:r>
            <a:endParaRPr lang="en-US" sz="3600" b="1" dirty="0">
              <a:cs typeface="B Nazanin" pitchFamily="2" charset="-78"/>
            </a:endParaRPr>
          </a:p>
        </p:txBody>
      </p:sp>
      <p:sp>
        <p:nvSpPr>
          <p:cNvPr id="3" name="Rectangle 2"/>
          <p:cNvSpPr/>
          <p:nvPr/>
        </p:nvSpPr>
        <p:spPr>
          <a:xfrm>
            <a:off x="395536" y="1412776"/>
            <a:ext cx="8352927" cy="6093976"/>
          </a:xfrm>
          <a:prstGeom prst="rect">
            <a:avLst/>
          </a:prstGeom>
        </p:spPr>
        <p:txBody>
          <a:bodyPr wrap="square">
            <a:spAutoFit/>
          </a:bodyPr>
          <a:lstStyle/>
          <a:p>
            <a:pPr algn="r" rtl="1">
              <a:lnSpc>
                <a:spcPct val="150000"/>
              </a:lnSpc>
            </a:pPr>
            <a:r>
              <a:rPr lang="fa-IR" sz="2200" dirty="0" smtClean="0">
                <a:cs typeface="2  Nazanin" panose="00000400000000000000" pitchFamily="2" charset="-78"/>
              </a:rPr>
              <a:t>1</a:t>
            </a:r>
            <a:r>
              <a:rPr lang="fa-IR" dirty="0" smtClean="0">
                <a:cs typeface="2  Nazanin" panose="00000400000000000000" pitchFamily="2" charset="-78"/>
              </a:rPr>
              <a:t>- </a:t>
            </a:r>
            <a:r>
              <a:rPr lang="ar-SA" dirty="0">
                <a:cs typeface="2  Nazanin" panose="00000400000000000000" pitchFamily="2" charset="-78"/>
              </a:rPr>
              <a:t>نگوييد چرا اين كار انجام نمي شود. فكر كنيد چگونه مي توانيد آن را انجام دهيد.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2- در مورد مشكل به وجود آمده نگراني به خود راه ندهيد. همين الان براي رفع آن اقدام نماييد.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3- از وضعيت موجود راضي نباشيد. باور داشته باشيد كه هميشه راه بهتري هم وجود دارد.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4- اگر مرتكب اشتباه شديد ، بلافاصله در صدد رفع اشتباه برآييد.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5- براي تحقق هدف به دنبال كمال مطلوب نگرديد.اگر60%از تحقق هدف اطمينان داريد دست بكار شويد.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6- براي پي بردن به ريشه مشكلات 5 بار بپرسيد چرا؟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7- </a:t>
            </a:r>
            <a:r>
              <a:rPr lang="ar-SA" dirty="0" smtClean="0">
                <a:cs typeface="2  Nazanin" panose="00000400000000000000" pitchFamily="2" charset="-78"/>
              </a:rPr>
              <a:t>سعي </a:t>
            </a:r>
            <a:r>
              <a:rPr lang="ar-SA" dirty="0">
                <a:cs typeface="2  Nazanin" panose="00000400000000000000" pitchFamily="2" charset="-78"/>
              </a:rPr>
              <a:t>نكنيد از دفتر كار خود مشكلات محيط را حل كنيد.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8- هميشه براي حل مشكل از داده و اطلاعات كمي و به روز استفاده كنيد.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9- براي حل مشكل بلافاصله به دنبال هزينه كردن نباشيد. بلكه از خرد خود استفاده كنيد. اگر عقلتان به جايي نمي رسد، آن را در همكارانتان بجوييد و از خرد جمعي استفاده كنيد.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10- هيچ وقت جزئيات و نكات ريز مسئله را فراموش نكنيد. ريشه بسياري از مشكلات در نكات ريز است.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11- حمايت مديريت ارشد منحصر به قول و كلام نيست. مديريت بايد حضور ملموس داشته باشد.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12- براي حل مسائل هر جا كه امكان آن وجود دارد از واگذاري اختيار به زيردستان ابا نكنيد. </a:t>
            </a:r>
            <a:endParaRPr lang="en-US" dirty="0">
              <a:cs typeface="2  Nazanin" panose="00000400000000000000" pitchFamily="2" charset="-78"/>
            </a:endParaRPr>
          </a:p>
          <a:p>
            <a:pPr algn="r" rtl="1">
              <a:lnSpc>
                <a:spcPct val="150000"/>
              </a:lnSpc>
            </a:pPr>
            <a:endParaRPr lang="en-US" sz="2200" dirty="0">
              <a:cs typeface="B Nazanin" pitchFamily="2" charset="-78"/>
            </a:endParaRPr>
          </a:p>
        </p:txBody>
      </p:sp>
    </p:spTree>
    <p:extLst>
      <p:ext uri="{BB962C8B-B14F-4D97-AF65-F5344CB8AC3E}">
        <p14:creationId xmlns:p14="http://schemas.microsoft.com/office/powerpoint/2010/main" val="2352527009"/>
      </p:ext>
    </p:extLst>
  </p:cSld>
  <p:clrMapOvr>
    <a:masterClrMapping/>
  </p:clrMapOvr>
  <p:transition>
    <p:wipe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371600" y="260648"/>
            <a:ext cx="6912768" cy="115212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fa-IR" sz="3200" b="1" dirty="0" smtClean="0">
              <a:cs typeface="2  Titr" panose="00000700000000000000" pitchFamily="2" charset="-78"/>
            </a:endParaRPr>
          </a:p>
          <a:p>
            <a:pPr algn="ctr"/>
            <a:r>
              <a:rPr lang="ar-SA" sz="3200" b="1" dirty="0" smtClean="0">
                <a:cs typeface="2  Titr" panose="00000700000000000000" pitchFamily="2" charset="-78"/>
              </a:rPr>
              <a:t>اصول </a:t>
            </a:r>
            <a:r>
              <a:rPr lang="ar-SA" sz="3200" b="1" dirty="0">
                <a:cs typeface="2  Titr" panose="00000700000000000000" pitchFamily="2" charset="-78"/>
              </a:rPr>
              <a:t>بيست گانه مديريت در كايزن</a:t>
            </a:r>
            <a:endParaRPr lang="en-US" sz="3200" b="1" dirty="0">
              <a:cs typeface="2  Titr" panose="00000700000000000000" pitchFamily="2" charset="-78"/>
            </a:endParaRPr>
          </a:p>
          <a:p>
            <a:pPr algn="ctr"/>
            <a:r>
              <a:rPr lang="ar-SA" sz="3600" b="1" dirty="0">
                <a:cs typeface="B Nazanin" pitchFamily="2" charset="-78"/>
              </a:rPr>
              <a:t> </a:t>
            </a:r>
            <a:endParaRPr lang="en-US" sz="3600" b="1" dirty="0">
              <a:cs typeface="B Nazanin" pitchFamily="2" charset="-78"/>
            </a:endParaRPr>
          </a:p>
        </p:txBody>
      </p:sp>
      <p:sp>
        <p:nvSpPr>
          <p:cNvPr id="3" name="Rectangle 2"/>
          <p:cNvSpPr/>
          <p:nvPr/>
        </p:nvSpPr>
        <p:spPr>
          <a:xfrm>
            <a:off x="395536" y="1412776"/>
            <a:ext cx="8352927" cy="3797193"/>
          </a:xfrm>
          <a:prstGeom prst="rect">
            <a:avLst/>
          </a:prstGeom>
        </p:spPr>
        <p:txBody>
          <a:bodyPr wrap="square">
            <a:spAutoFit/>
          </a:bodyPr>
          <a:lstStyle/>
          <a:p>
            <a:pPr algn="r" rtl="1">
              <a:lnSpc>
                <a:spcPct val="150000"/>
              </a:lnSpc>
            </a:pPr>
            <a:r>
              <a:rPr lang="ar-SA" dirty="0" smtClean="0">
                <a:cs typeface="2  Nazanin" panose="00000400000000000000" pitchFamily="2" charset="-78"/>
              </a:rPr>
              <a:t>13- </a:t>
            </a:r>
            <a:r>
              <a:rPr lang="ar-SA" dirty="0">
                <a:cs typeface="2  Nazanin" panose="00000400000000000000" pitchFamily="2" charset="-78"/>
              </a:rPr>
              <a:t>هيچ وقت به دنبال مقصر نگرديد. هيچ گاه عجولانه قضاوت نكنيد.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14- مديريت ديداري و انتقال اطلاعات بهترين ابزار براي حل مسئله به صورت گروهي است.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15- ارتباط يك طرفه دستوري از بالا به پايين مشكلات سازمان را پيچيده تر ميكند. مديريت ارشد بايد با لايه هاي پايين تر سازمان ارتباط دو جانبه داشته باشد.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16- انسانها توانايي هاي فراواني دارند. از الگوهاي چند مهارتي و غني سازي شغلي براي شكوفا شدن آنها استفاده كنيد.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17- تنها فعاليت هايي را انجام دهيد كه براي سازمان شما ارزش افزوده ايجاد مي كنند.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18- فراموش نكنيد كه 5 ت </a:t>
            </a:r>
            <a:r>
              <a:rPr lang="fa-IR" dirty="0" smtClean="0">
                <a:cs typeface="2  Nazanin" panose="00000400000000000000" pitchFamily="2" charset="-78"/>
              </a:rPr>
              <a:t>(</a:t>
            </a:r>
            <a:r>
              <a:rPr lang="en-US" dirty="0" smtClean="0">
                <a:cs typeface="2  Nazanin" panose="00000400000000000000" pitchFamily="2" charset="-78"/>
              </a:rPr>
              <a:t>5s</a:t>
            </a:r>
            <a:r>
              <a:rPr lang="fa-IR" dirty="0" smtClean="0">
                <a:cs typeface="2  Nazanin" panose="00000400000000000000" pitchFamily="2" charset="-78"/>
              </a:rPr>
              <a:t>)</a:t>
            </a:r>
            <a:r>
              <a:rPr lang="ar-SA" dirty="0" smtClean="0">
                <a:cs typeface="2  Nazanin" panose="00000400000000000000" pitchFamily="2" charset="-78"/>
              </a:rPr>
              <a:t>، </a:t>
            </a:r>
            <a:r>
              <a:rPr lang="ar-SA" dirty="0">
                <a:cs typeface="2  Nazanin" panose="00000400000000000000" pitchFamily="2" charset="-78"/>
              </a:rPr>
              <a:t>پايه و بنيان ايجاد محصولي با كيفيت است.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19- بر اساس الگوهاي كار گروهي ، مسائل محيط كارتان را حل كنيد. </a:t>
            </a:r>
            <a:endParaRPr lang="en-US" dirty="0">
              <a:cs typeface="2  Nazanin" panose="00000400000000000000" pitchFamily="2" charset="-78"/>
            </a:endParaRPr>
          </a:p>
          <a:p>
            <a:pPr algn="r" rtl="1">
              <a:lnSpc>
                <a:spcPct val="150000"/>
              </a:lnSpc>
            </a:pPr>
            <a:r>
              <a:rPr lang="ar-SA" dirty="0">
                <a:cs typeface="2  Nazanin" panose="00000400000000000000" pitchFamily="2" charset="-78"/>
              </a:rPr>
              <a:t>20- حذف مودا ( اتلاف) فرآيندي پايان ناپذير است. هيچ وقت از اين كار خسته </a:t>
            </a:r>
            <a:r>
              <a:rPr lang="fa-IR" dirty="0" smtClean="0">
                <a:cs typeface="2  Nazanin" panose="00000400000000000000" pitchFamily="2" charset="-78"/>
              </a:rPr>
              <a:t>ن</a:t>
            </a:r>
            <a:r>
              <a:rPr lang="ar-SA" dirty="0" smtClean="0">
                <a:cs typeface="2  Nazanin" panose="00000400000000000000" pitchFamily="2" charset="-78"/>
              </a:rPr>
              <a:t>شويد</a:t>
            </a:r>
            <a:r>
              <a:rPr lang="ar-SA" dirty="0">
                <a:cs typeface="2  Nazanin" panose="00000400000000000000" pitchFamily="2" charset="-78"/>
              </a:rPr>
              <a:t>. </a:t>
            </a:r>
            <a:endParaRPr lang="en-US" dirty="0">
              <a:cs typeface="2  Nazanin" panose="00000400000000000000" pitchFamily="2" charset="-78"/>
            </a:endParaRPr>
          </a:p>
        </p:txBody>
      </p:sp>
    </p:spTree>
    <p:extLst>
      <p:ext uri="{BB962C8B-B14F-4D97-AF65-F5344CB8AC3E}">
        <p14:creationId xmlns:p14="http://schemas.microsoft.com/office/powerpoint/2010/main" val="2737776139"/>
      </p:ext>
    </p:extLst>
  </p:cSld>
  <p:clrMapOvr>
    <a:masterClrMapping/>
  </p:clrMapOvr>
  <p:transition>
    <p:wipe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907158" y="381000"/>
            <a:ext cx="6589199" cy="128089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normAutofit/>
          </a:bodyPr>
          <a:lstStyle/>
          <a:p>
            <a:r>
              <a:rPr lang="ar-SA" sz="3200" dirty="0" smtClean="0">
                <a:cs typeface="2  Titr" panose="00000700000000000000" pitchFamily="2" charset="-78"/>
              </a:rPr>
              <a:t>مرحله آماده سازي يا</a:t>
            </a:r>
            <a:r>
              <a:rPr lang="fa-IR" sz="3200" dirty="0" smtClean="0">
                <a:cs typeface="2  Titr" panose="00000700000000000000" pitchFamily="2" charset="-78"/>
              </a:rPr>
              <a:t> پنج ت</a:t>
            </a:r>
            <a:r>
              <a:rPr lang="ar-SA" sz="3200" dirty="0" smtClean="0">
                <a:cs typeface="2  Titr" panose="00000700000000000000" pitchFamily="2" charset="-78"/>
              </a:rPr>
              <a:t> </a:t>
            </a:r>
            <a:r>
              <a:rPr lang="en-US" sz="3200" dirty="0" smtClean="0">
                <a:cs typeface="2  Titr" panose="00000700000000000000" pitchFamily="2" charset="-78"/>
              </a:rPr>
              <a:t>5S</a:t>
            </a:r>
            <a:endParaRPr lang="en-US" sz="3200" b="1" dirty="0">
              <a:cs typeface="2  Titr" panose="00000700000000000000" pitchFamily="2" charset="-78"/>
            </a:endParaRPr>
          </a:p>
        </p:txBody>
      </p:sp>
      <p:sp>
        <p:nvSpPr>
          <p:cNvPr id="3" name="Content Placeholder 2"/>
          <p:cNvSpPr>
            <a:spLocks noGrp="1"/>
          </p:cNvSpPr>
          <p:nvPr>
            <p:ph idx="1"/>
          </p:nvPr>
        </p:nvSpPr>
        <p:spPr/>
        <p:txBody>
          <a:bodyPr>
            <a:normAutofit/>
          </a:bodyPr>
          <a:lstStyle/>
          <a:p>
            <a:pPr algn="just" rtl="1"/>
            <a:r>
              <a:rPr lang="fa-IR" sz="2000" dirty="0" smtClean="0">
                <a:solidFill>
                  <a:schemeClr val="tx1"/>
                </a:solidFill>
                <a:cs typeface="2  Nazanin" panose="00000400000000000000" pitchFamily="2" charset="-78"/>
              </a:rPr>
              <a:t>پنج  </a:t>
            </a:r>
            <a:r>
              <a:rPr lang="en-US" sz="2000" dirty="0" smtClean="0">
                <a:solidFill>
                  <a:schemeClr val="tx1"/>
                </a:solidFill>
                <a:cs typeface="2  Nazanin" panose="00000400000000000000" pitchFamily="2" charset="-78"/>
              </a:rPr>
              <a:t>S</a:t>
            </a:r>
            <a:r>
              <a:rPr lang="fa-IR" sz="2000" dirty="0" smtClean="0">
                <a:solidFill>
                  <a:schemeClr val="tx1"/>
                </a:solidFill>
                <a:cs typeface="2  Nazanin" panose="00000400000000000000" pitchFamily="2" charset="-78"/>
              </a:rPr>
              <a:t> نام ژاپنی پنج شیوه مدیریتی سازمانی است .</a:t>
            </a:r>
          </a:p>
          <a:p>
            <a:pPr algn="just" rtl="1"/>
            <a:r>
              <a:rPr lang="fa-IR" sz="2000" dirty="0" smtClean="0">
                <a:solidFill>
                  <a:schemeClr val="tx1"/>
                </a:solidFill>
                <a:cs typeface="2  Nazanin" panose="00000400000000000000" pitchFamily="2" charset="-78"/>
              </a:rPr>
              <a:t>پنج </a:t>
            </a:r>
            <a:r>
              <a:rPr lang="en-US" sz="2000" dirty="0" smtClean="0">
                <a:solidFill>
                  <a:schemeClr val="tx1"/>
                </a:solidFill>
                <a:cs typeface="2  Nazanin" panose="00000400000000000000" pitchFamily="2" charset="-78"/>
              </a:rPr>
              <a:t>S</a:t>
            </a:r>
            <a:r>
              <a:rPr lang="fa-IR" sz="2000" dirty="0" smtClean="0">
                <a:solidFill>
                  <a:schemeClr val="tx1"/>
                </a:solidFill>
                <a:cs typeface="2  Nazanin" panose="00000400000000000000" pitchFamily="2" charset="-78"/>
              </a:rPr>
              <a:t> فلسفه و روشی است برای سازماندهی ومدیریت فضا و جریان کار با بهبود کارایی به وسیله حذف ضایعات ، بهبود جریانات و کاهش ناهمواری های فرآیند</a:t>
            </a:r>
            <a:r>
              <a:rPr lang="fa-IR" sz="2000" dirty="0" smtClean="0">
                <a:solidFill>
                  <a:schemeClr val="tx1"/>
                </a:solidFill>
              </a:rPr>
              <a:t>.</a:t>
            </a:r>
          </a:p>
          <a:p>
            <a:pPr algn="just">
              <a:buNone/>
            </a:pPr>
            <a:r>
              <a:rPr lang="fa-IR" sz="2000" b="1" dirty="0" smtClean="0">
                <a:solidFill>
                  <a:schemeClr val="tx1"/>
                </a:solidFill>
                <a:cs typeface="2  Nazanin" panose="00000400000000000000" pitchFamily="2" charset="-78"/>
              </a:rPr>
              <a:t>1-تشخیص (</a:t>
            </a:r>
            <a:r>
              <a:rPr lang="en-US" sz="2000" b="1" dirty="0" err="1" smtClean="0">
                <a:solidFill>
                  <a:schemeClr val="tx1"/>
                </a:solidFill>
                <a:cs typeface="2  Nazanin" panose="00000400000000000000" pitchFamily="2" charset="-78"/>
              </a:rPr>
              <a:t>seiri</a:t>
            </a:r>
            <a:r>
              <a:rPr lang="fa-IR" sz="2000" b="1" dirty="0" smtClean="0">
                <a:solidFill>
                  <a:schemeClr val="tx1"/>
                </a:solidFill>
                <a:cs typeface="2  Nazanin" panose="00000400000000000000" pitchFamily="2" charset="-78"/>
              </a:rPr>
              <a:t>)</a:t>
            </a:r>
          </a:p>
          <a:p>
            <a:pPr algn="just">
              <a:buNone/>
            </a:pPr>
            <a:r>
              <a:rPr lang="fa-IR" sz="2000" b="1" dirty="0" smtClean="0">
                <a:solidFill>
                  <a:schemeClr val="tx1"/>
                </a:solidFill>
                <a:cs typeface="2  Nazanin" panose="00000400000000000000" pitchFamily="2" charset="-78"/>
              </a:rPr>
              <a:t>2-ترتیب(</a:t>
            </a:r>
            <a:r>
              <a:rPr lang="en-US" sz="2000" b="1" dirty="0" err="1" smtClean="0">
                <a:solidFill>
                  <a:schemeClr val="tx1"/>
                </a:solidFill>
                <a:cs typeface="2  Nazanin" panose="00000400000000000000" pitchFamily="2" charset="-78"/>
              </a:rPr>
              <a:t>seton</a:t>
            </a:r>
            <a:r>
              <a:rPr lang="fa-IR" sz="2000" b="1" dirty="0" smtClean="0">
                <a:solidFill>
                  <a:schemeClr val="tx1"/>
                </a:solidFill>
                <a:cs typeface="2  Nazanin" panose="00000400000000000000" pitchFamily="2" charset="-78"/>
              </a:rPr>
              <a:t>)</a:t>
            </a:r>
          </a:p>
          <a:p>
            <a:pPr algn="just">
              <a:buNone/>
            </a:pPr>
            <a:r>
              <a:rPr lang="fa-IR" sz="2000" b="1" dirty="0" smtClean="0">
                <a:solidFill>
                  <a:schemeClr val="tx1"/>
                </a:solidFill>
                <a:cs typeface="2  Nazanin" panose="00000400000000000000" pitchFamily="2" charset="-78"/>
              </a:rPr>
              <a:t>3-تنظیف(</a:t>
            </a:r>
            <a:r>
              <a:rPr lang="en-US" sz="2000" b="1" dirty="0" err="1" smtClean="0">
                <a:solidFill>
                  <a:schemeClr val="tx1"/>
                </a:solidFill>
                <a:cs typeface="2  Nazanin" panose="00000400000000000000" pitchFamily="2" charset="-78"/>
              </a:rPr>
              <a:t>seiso</a:t>
            </a:r>
            <a:r>
              <a:rPr lang="fa-IR" sz="2000" b="1" dirty="0" smtClean="0">
                <a:solidFill>
                  <a:schemeClr val="tx1"/>
                </a:solidFill>
                <a:cs typeface="2  Nazanin" panose="00000400000000000000" pitchFamily="2" charset="-78"/>
              </a:rPr>
              <a:t>)</a:t>
            </a:r>
          </a:p>
          <a:p>
            <a:pPr algn="just">
              <a:buNone/>
            </a:pPr>
            <a:r>
              <a:rPr lang="fa-IR" sz="2000" b="1" dirty="0" smtClean="0">
                <a:solidFill>
                  <a:schemeClr val="tx1"/>
                </a:solidFill>
                <a:cs typeface="2  Nazanin" panose="00000400000000000000" pitchFamily="2" charset="-78"/>
              </a:rPr>
              <a:t>4-تنظیم(</a:t>
            </a:r>
            <a:r>
              <a:rPr lang="en-US" sz="2000" b="1" dirty="0" err="1" smtClean="0">
                <a:solidFill>
                  <a:schemeClr val="tx1"/>
                </a:solidFill>
                <a:cs typeface="2  Nazanin" panose="00000400000000000000" pitchFamily="2" charset="-78"/>
              </a:rPr>
              <a:t>seiketsu</a:t>
            </a:r>
            <a:r>
              <a:rPr lang="fa-IR" sz="2000" b="1" dirty="0" smtClean="0">
                <a:solidFill>
                  <a:schemeClr val="tx1"/>
                </a:solidFill>
                <a:cs typeface="2  Nazanin" panose="00000400000000000000" pitchFamily="2" charset="-78"/>
              </a:rPr>
              <a:t>)</a:t>
            </a:r>
          </a:p>
          <a:p>
            <a:pPr algn="just">
              <a:buNone/>
            </a:pPr>
            <a:r>
              <a:rPr lang="fa-IR" sz="2000" b="1" dirty="0" smtClean="0">
                <a:solidFill>
                  <a:schemeClr val="tx1"/>
                </a:solidFill>
                <a:cs typeface="2  Nazanin" panose="00000400000000000000" pitchFamily="2" charset="-78"/>
              </a:rPr>
              <a:t>5-تکلیف(</a:t>
            </a:r>
            <a:r>
              <a:rPr lang="en-US" sz="2000" b="1" dirty="0" err="1" smtClean="0">
                <a:solidFill>
                  <a:schemeClr val="tx1"/>
                </a:solidFill>
                <a:cs typeface="2  Nazanin" panose="00000400000000000000" pitchFamily="2" charset="-78"/>
              </a:rPr>
              <a:t>shitsuke</a:t>
            </a:r>
            <a:r>
              <a:rPr lang="fa-IR" sz="2000" b="1" dirty="0">
                <a:solidFill>
                  <a:schemeClr val="tx1"/>
                </a:solidFill>
                <a:cs typeface="2  Nazanin" panose="00000400000000000000" pitchFamily="2" charset="-78"/>
              </a:rPr>
              <a:t>)</a:t>
            </a:r>
          </a:p>
        </p:txBody>
      </p:sp>
    </p:spTree>
  </p:cSld>
  <p:clrMapOvr>
    <a:masterClrMapping/>
  </p:clrMapOvr>
  <p:transition>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p:cNvSpPr txBox="1">
            <a:spLocks/>
          </p:cNvSpPr>
          <p:nvPr/>
        </p:nvSpPr>
        <p:spPr>
          <a:xfrm>
            <a:off x="1371600" y="381000"/>
            <a:ext cx="7315200" cy="1143000"/>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chor="ctr">
            <a:normAutofit/>
          </a:bodyPr>
          <a:lstStyle/>
          <a:p>
            <a:pPr lvl="0" algn="ctr">
              <a:spcBef>
                <a:spcPct val="0"/>
              </a:spcBef>
            </a:pPr>
            <a:r>
              <a:rPr lang="ar-SA" sz="3200" dirty="0" smtClean="0">
                <a:cs typeface="2  Titr" panose="00000700000000000000" pitchFamily="2" charset="-78"/>
              </a:rPr>
              <a:t>مرحله آماده سازي</a:t>
            </a:r>
            <a:r>
              <a:rPr lang="fa-IR" sz="3200" dirty="0" smtClean="0">
                <a:cs typeface="2  Titr" panose="00000700000000000000" pitchFamily="2" charset="-78"/>
              </a:rPr>
              <a:t> - تشخیص</a:t>
            </a:r>
            <a:r>
              <a:rPr lang="ar-SA" sz="3200" dirty="0" smtClean="0">
                <a:cs typeface="2  Titr" panose="00000700000000000000" pitchFamily="2" charset="-78"/>
              </a:rPr>
              <a:t> </a:t>
            </a:r>
            <a:r>
              <a:rPr lang="en-US" sz="3200" dirty="0" smtClean="0">
                <a:cs typeface="2  Titr" panose="00000700000000000000" pitchFamily="2" charset="-78"/>
              </a:rPr>
              <a:t>5S</a:t>
            </a:r>
            <a:endParaRPr kumimoji="0" lang="en-US" sz="3200" b="1" i="0" u="none" strike="noStrike" kern="1200" cap="none" spc="0" normalizeH="0" baseline="0" noProof="0" dirty="0">
              <a:ln>
                <a:noFill/>
              </a:ln>
              <a:solidFill>
                <a:schemeClr val="dk1"/>
              </a:solidFill>
              <a:effectLst/>
              <a:uLnTx/>
              <a:uFillTx/>
              <a:cs typeface="2  Titr" panose="00000700000000000000" pitchFamily="2" charset="-78"/>
            </a:endParaRPr>
          </a:p>
        </p:txBody>
      </p:sp>
      <p:sp>
        <p:nvSpPr>
          <p:cNvPr id="2" name="Title 1"/>
          <p:cNvSpPr>
            <a:spLocks noGrp="1"/>
          </p:cNvSpPr>
          <p:nvPr>
            <p:ph type="title"/>
          </p:nvPr>
        </p:nvSpPr>
        <p:spPr>
          <a:xfrm>
            <a:off x="457200" y="2129051"/>
            <a:ext cx="8229600" cy="4043149"/>
          </a:xfrm>
        </p:spPr>
        <p:txBody>
          <a:bodyPr numCol="1">
            <a:normAutofit/>
          </a:bodyPr>
          <a:lstStyle/>
          <a:p>
            <a:pPr algn="r"/>
            <a:r>
              <a:rPr lang="fa-IR" sz="2400" b="1" dirty="0">
                <a:solidFill>
                  <a:schemeClr val="tx1"/>
                </a:solidFill>
                <a:cs typeface="2  Titr" panose="00000700000000000000" pitchFamily="2" charset="-78"/>
              </a:rPr>
              <a:t>تشخیص</a:t>
            </a:r>
            <a:r>
              <a:rPr lang="fa-IR" sz="2400" b="1" dirty="0">
                <a:solidFill>
                  <a:schemeClr val="tx1"/>
                </a:solidFill>
              </a:rPr>
              <a:t>(</a:t>
            </a:r>
            <a:r>
              <a:rPr lang="en-US" sz="2400" b="1" dirty="0">
                <a:solidFill>
                  <a:schemeClr val="tx1"/>
                </a:solidFill>
              </a:rPr>
              <a:t>sorting</a:t>
            </a:r>
            <a:r>
              <a:rPr lang="fa-IR" sz="2400" b="1" dirty="0">
                <a:solidFill>
                  <a:schemeClr val="tx1"/>
                </a:solidFill>
              </a:rPr>
              <a:t>)</a:t>
            </a:r>
            <a:r>
              <a:rPr lang="en-US" sz="2400" dirty="0">
                <a:solidFill>
                  <a:schemeClr val="tx1"/>
                </a:solidFill>
              </a:rPr>
              <a:t/>
            </a:r>
            <a:br>
              <a:rPr lang="en-US" sz="2400" dirty="0">
                <a:solidFill>
                  <a:schemeClr val="tx1"/>
                </a:solidFill>
              </a:rPr>
            </a:br>
            <a:r>
              <a:rPr lang="fa-IR" sz="2400" dirty="0" smtClean="0">
                <a:solidFill>
                  <a:schemeClr val="tx1"/>
                </a:solidFill>
                <a:cs typeface="2  Nazanin" panose="00000400000000000000" pitchFamily="2" charset="-78"/>
              </a:rPr>
              <a:t>به معنی جدا کردن آن چه ضروری است از غیر ضروری ها.بررسی ابزارها،مواد و غیره در تمامی مراحل به منظور حفظ کردن فقط اقلام ضروری و اساسی و حذف سایر موارد.</a:t>
            </a:r>
            <a:br>
              <a:rPr lang="fa-IR" sz="2400" dirty="0" smtClean="0">
                <a:solidFill>
                  <a:schemeClr val="tx1"/>
                </a:solidFill>
                <a:cs typeface="2  Nazanin" panose="00000400000000000000" pitchFamily="2" charset="-78"/>
              </a:rPr>
            </a:br>
            <a:r>
              <a:rPr lang="fa-IR" sz="2400" dirty="0" smtClean="0">
                <a:solidFill>
                  <a:schemeClr val="tx1"/>
                </a:solidFill>
                <a:cs typeface="2  Titr" panose="00000700000000000000" pitchFamily="2" charset="-78"/>
              </a:rPr>
              <a:t>ترتیب(</a:t>
            </a:r>
            <a:r>
              <a:rPr lang="en-US" sz="2400" b="1" dirty="0" smtClean="0">
                <a:solidFill>
                  <a:schemeClr val="tx1"/>
                </a:solidFill>
                <a:cs typeface="2  Titr" panose="00000700000000000000" pitchFamily="2" charset="-78"/>
              </a:rPr>
              <a:t>set in order</a:t>
            </a:r>
            <a:r>
              <a:rPr lang="fa-IR" sz="2400" dirty="0" smtClean="0">
                <a:solidFill>
                  <a:schemeClr val="tx1"/>
                </a:solidFill>
                <a:cs typeface="2  Titr" panose="00000700000000000000" pitchFamily="2" charset="-78"/>
              </a:rPr>
              <a:t>)</a:t>
            </a:r>
            <a:br>
              <a:rPr lang="fa-IR" sz="2400" dirty="0" smtClean="0">
                <a:solidFill>
                  <a:schemeClr val="tx1"/>
                </a:solidFill>
                <a:cs typeface="2  Titr" panose="00000700000000000000" pitchFamily="2" charset="-78"/>
              </a:rPr>
            </a:br>
            <a:r>
              <a:rPr lang="ar-SA" sz="2400" dirty="0">
                <a:solidFill>
                  <a:schemeClr val="tx1"/>
                </a:solidFill>
                <a:cs typeface="2  Nazanin" panose="00000400000000000000" pitchFamily="2" charset="-78"/>
              </a:rPr>
              <a:t>مرتب و منظم كردن اقلام ضروري به بهترين وجه ممكن ميباشد كه دسترسي به آنها را درمواقع لزوم آسان نمايد</a:t>
            </a:r>
            <a:r>
              <a:rPr lang="fa-IR" sz="2400" dirty="0" smtClean="0">
                <a:solidFill>
                  <a:schemeClr val="tx1"/>
                </a:solidFill>
                <a:cs typeface="2  Nazanin" panose="00000400000000000000" pitchFamily="2" charset="-78"/>
              </a:rPr>
              <a:t>. برای مثال ابزارها و تجهیزات باید در جایی نگه داری شوند که مورد استفاده قرار می گیرند و فرایندها باید طوری طراحی شوند که کارایی را بهبود بخشند.</a:t>
            </a:r>
            <a:r>
              <a:rPr lang="fa-IR" sz="2400" dirty="0" smtClean="0">
                <a:solidFill>
                  <a:schemeClr val="tx1"/>
                </a:solidFill>
                <a:cs typeface="2  Titr" panose="00000700000000000000" pitchFamily="2" charset="-78"/>
              </a:rPr>
              <a:t/>
            </a:r>
            <a:br>
              <a:rPr lang="fa-IR" sz="2400" dirty="0" smtClean="0">
                <a:solidFill>
                  <a:schemeClr val="tx1"/>
                </a:solidFill>
                <a:cs typeface="2  Titr" panose="00000700000000000000" pitchFamily="2" charset="-78"/>
              </a:rPr>
            </a:br>
            <a:endParaRPr lang="fa-IR" sz="2400" dirty="0">
              <a:solidFill>
                <a:schemeClr val="tx1"/>
              </a:solidFill>
              <a:cs typeface="2  Titr" panose="00000700000000000000" pitchFamily="2" charset="-78"/>
            </a:endParaRPr>
          </a:p>
        </p:txBody>
      </p:sp>
    </p:spTree>
  </p:cSld>
  <p:clrMapOvr>
    <a:masterClrMapping/>
  </p:clrMapOvr>
  <p:transition>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p:cNvSpPr txBox="1">
            <a:spLocks/>
          </p:cNvSpPr>
          <p:nvPr/>
        </p:nvSpPr>
        <p:spPr>
          <a:xfrm>
            <a:off x="1371600" y="381000"/>
            <a:ext cx="7086600" cy="1143000"/>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chor="ctr">
            <a:normAutofit/>
          </a:bodyPr>
          <a:lstStyle/>
          <a:p>
            <a:pPr lvl="0" algn="ctr">
              <a:spcBef>
                <a:spcPct val="0"/>
              </a:spcBef>
            </a:pPr>
            <a:r>
              <a:rPr lang="ar-SA" sz="3200" dirty="0" smtClean="0">
                <a:cs typeface="2  Titr" panose="00000700000000000000" pitchFamily="2" charset="-78"/>
              </a:rPr>
              <a:t>مرحله آماده سازي </a:t>
            </a:r>
            <a:r>
              <a:rPr lang="fa-IR" sz="3200" dirty="0" smtClean="0">
                <a:cs typeface="2  Titr" panose="00000700000000000000" pitchFamily="2" charset="-78"/>
              </a:rPr>
              <a:t>- ترتیب</a:t>
            </a:r>
            <a:r>
              <a:rPr lang="en-US" sz="3200" dirty="0" smtClean="0">
                <a:cs typeface="2  Titr" panose="00000700000000000000" pitchFamily="2" charset="-78"/>
              </a:rPr>
              <a:t>5S</a:t>
            </a:r>
            <a:endParaRPr kumimoji="0" lang="en-US" sz="3200" b="1" i="0" u="none" strike="noStrike" kern="1200" cap="none" spc="0" normalizeH="0" baseline="0" noProof="0" dirty="0">
              <a:ln>
                <a:noFill/>
              </a:ln>
              <a:solidFill>
                <a:schemeClr val="dk1"/>
              </a:solidFill>
              <a:effectLst/>
              <a:uLnTx/>
              <a:uFillTx/>
              <a:cs typeface="2  Titr" panose="00000700000000000000" pitchFamily="2" charset="-78"/>
            </a:endParaRPr>
          </a:p>
        </p:txBody>
      </p:sp>
      <p:sp>
        <p:nvSpPr>
          <p:cNvPr id="14" name="Rectangle 13"/>
          <p:cNvSpPr/>
          <p:nvPr/>
        </p:nvSpPr>
        <p:spPr>
          <a:xfrm>
            <a:off x="457200" y="1981201"/>
            <a:ext cx="6019800" cy="3333220"/>
          </a:xfrm>
          <a:prstGeom prst="rect">
            <a:avLst/>
          </a:prstGeom>
        </p:spPr>
        <p:txBody>
          <a:bodyPr wrap="square">
            <a:spAutoFit/>
          </a:bodyPr>
          <a:lstStyle/>
          <a:p>
            <a:pPr algn="ctr">
              <a:lnSpc>
                <a:spcPct val="90000"/>
              </a:lnSpc>
              <a:buFont typeface="Wingdings" pitchFamily="2" charset="2"/>
              <a:buNone/>
            </a:pPr>
            <a:endParaRPr lang="fa-IR" dirty="0" smtClean="0">
              <a:solidFill>
                <a:srgbClr val="FFFF00"/>
              </a:solidFill>
            </a:endParaRPr>
          </a:p>
          <a:p>
            <a:pPr algn="ctr">
              <a:lnSpc>
                <a:spcPct val="90000"/>
              </a:lnSpc>
              <a:buFont typeface="Wingdings" pitchFamily="2" charset="2"/>
              <a:buNone/>
            </a:pPr>
            <a:endParaRPr lang="fa-IR" dirty="0" smtClean="0">
              <a:solidFill>
                <a:srgbClr val="FFFF00"/>
              </a:solidFill>
            </a:endParaRPr>
          </a:p>
          <a:p>
            <a:pPr algn="ctr">
              <a:lnSpc>
                <a:spcPct val="90000"/>
              </a:lnSpc>
              <a:buFont typeface="Wingdings" pitchFamily="2" charset="2"/>
              <a:buNone/>
            </a:pPr>
            <a:endParaRPr lang="fa-IR" dirty="0" smtClean="0">
              <a:solidFill>
                <a:srgbClr val="FFFF00"/>
              </a:solidFill>
            </a:endParaRPr>
          </a:p>
          <a:p>
            <a:pPr algn="ctr">
              <a:lnSpc>
                <a:spcPct val="90000"/>
              </a:lnSpc>
              <a:buFont typeface="Wingdings" pitchFamily="2" charset="2"/>
              <a:buNone/>
            </a:pPr>
            <a:endParaRPr lang="fa-IR" dirty="0" smtClean="0">
              <a:solidFill>
                <a:srgbClr val="FFFF00"/>
              </a:solidFill>
            </a:endParaRPr>
          </a:p>
          <a:p>
            <a:pPr algn="ctr">
              <a:lnSpc>
                <a:spcPct val="90000"/>
              </a:lnSpc>
              <a:buFont typeface="Wingdings" pitchFamily="2" charset="2"/>
              <a:buNone/>
            </a:pPr>
            <a:endParaRPr lang="fa-IR" dirty="0" smtClean="0">
              <a:solidFill>
                <a:srgbClr val="FFFF00"/>
              </a:solidFill>
            </a:endParaRPr>
          </a:p>
          <a:p>
            <a:pPr algn="ctr">
              <a:lnSpc>
                <a:spcPct val="90000"/>
              </a:lnSpc>
              <a:buFont typeface="Wingdings" pitchFamily="2" charset="2"/>
              <a:buNone/>
            </a:pPr>
            <a:endParaRPr lang="fa-IR" dirty="0" smtClean="0">
              <a:solidFill>
                <a:srgbClr val="FFFF00"/>
              </a:solidFill>
            </a:endParaRPr>
          </a:p>
          <a:p>
            <a:pPr algn="ctr">
              <a:lnSpc>
                <a:spcPct val="90000"/>
              </a:lnSpc>
              <a:buFont typeface="Wingdings" pitchFamily="2" charset="2"/>
              <a:buNone/>
            </a:pPr>
            <a:endParaRPr lang="fa-IR" dirty="0" smtClean="0">
              <a:solidFill>
                <a:srgbClr val="FFFF00"/>
              </a:solidFill>
            </a:endParaRPr>
          </a:p>
          <a:p>
            <a:pPr algn="ctr">
              <a:lnSpc>
                <a:spcPct val="90000"/>
              </a:lnSpc>
              <a:buFont typeface="Wingdings" pitchFamily="2" charset="2"/>
              <a:buNone/>
            </a:pPr>
            <a:endParaRPr lang="fa-IR" dirty="0" smtClean="0">
              <a:solidFill>
                <a:srgbClr val="FFFF00"/>
              </a:solidFill>
            </a:endParaRPr>
          </a:p>
          <a:p>
            <a:pPr algn="ctr">
              <a:lnSpc>
                <a:spcPct val="90000"/>
              </a:lnSpc>
              <a:buFont typeface="Wingdings" pitchFamily="2" charset="2"/>
              <a:buNone/>
            </a:pPr>
            <a:endParaRPr lang="fa-IR" dirty="0" smtClean="0">
              <a:solidFill>
                <a:srgbClr val="FFFF00"/>
              </a:solidFill>
            </a:endParaRPr>
          </a:p>
          <a:p>
            <a:pPr algn="ctr">
              <a:lnSpc>
                <a:spcPct val="90000"/>
              </a:lnSpc>
              <a:buFont typeface="Wingdings" pitchFamily="2" charset="2"/>
              <a:buNone/>
            </a:pPr>
            <a:endParaRPr lang="fa-IR" dirty="0" smtClean="0">
              <a:solidFill>
                <a:srgbClr val="FFFF00"/>
              </a:solidFill>
            </a:endParaRPr>
          </a:p>
          <a:p>
            <a:pPr algn="ctr">
              <a:lnSpc>
                <a:spcPct val="90000"/>
              </a:lnSpc>
              <a:buFont typeface="Wingdings" pitchFamily="2" charset="2"/>
              <a:buNone/>
            </a:pPr>
            <a:endParaRPr lang="fa-IR" dirty="0" smtClean="0">
              <a:solidFill>
                <a:srgbClr val="FFFF00"/>
              </a:solidFill>
            </a:endParaRPr>
          </a:p>
          <a:p>
            <a:pPr algn="ctr">
              <a:lnSpc>
                <a:spcPct val="90000"/>
              </a:lnSpc>
              <a:buFont typeface="Wingdings" pitchFamily="2" charset="2"/>
              <a:buNone/>
            </a:pPr>
            <a:endParaRPr lang="fa-IR" dirty="0" smtClean="0">
              <a:solidFill>
                <a:srgbClr val="FFFF00"/>
              </a:solidFill>
            </a:endParaRPr>
          </a:p>
          <a:p>
            <a:pPr algn="ctr">
              <a:lnSpc>
                <a:spcPct val="90000"/>
              </a:lnSpc>
              <a:buFont typeface="Wingdings" pitchFamily="2" charset="2"/>
              <a:buNone/>
            </a:pPr>
            <a:endParaRPr lang="fa-IR" dirty="0" smtClean="0">
              <a:solidFill>
                <a:srgbClr val="FFFF00"/>
              </a:solidFill>
            </a:endParaRPr>
          </a:p>
        </p:txBody>
      </p:sp>
      <p:sp>
        <p:nvSpPr>
          <p:cNvPr id="2" name="Title 1"/>
          <p:cNvSpPr>
            <a:spLocks noGrp="1"/>
          </p:cNvSpPr>
          <p:nvPr>
            <p:ph type="title"/>
          </p:nvPr>
        </p:nvSpPr>
        <p:spPr>
          <a:xfrm>
            <a:off x="890716" y="2514600"/>
            <a:ext cx="7773338" cy="3581400"/>
          </a:xfrm>
        </p:spPr>
        <p:txBody>
          <a:bodyPr>
            <a:normAutofit fontScale="90000"/>
          </a:bodyPr>
          <a:lstStyle/>
          <a:p>
            <a:pPr algn="r"/>
            <a:r>
              <a:rPr lang="fa-IR" sz="2400" dirty="0" smtClean="0">
                <a:solidFill>
                  <a:schemeClr val="tx1"/>
                </a:solidFill>
                <a:cs typeface="2  Titr" panose="00000700000000000000" pitchFamily="2" charset="-78"/>
              </a:rPr>
              <a:t>تنظیف(</a:t>
            </a:r>
            <a:r>
              <a:rPr lang="en-US" sz="2400" b="1" dirty="0" smtClean="0">
                <a:solidFill>
                  <a:schemeClr val="tx1"/>
                </a:solidFill>
                <a:cs typeface="2  Titr" panose="00000700000000000000" pitchFamily="2" charset="-78"/>
              </a:rPr>
              <a:t>sweeping or cleanliness</a:t>
            </a:r>
            <a:r>
              <a:rPr lang="fa-IR" sz="2400" dirty="0" smtClean="0">
                <a:solidFill>
                  <a:schemeClr val="tx1"/>
                </a:solidFill>
                <a:cs typeface="2  Titr" panose="00000700000000000000" pitchFamily="2" charset="-78"/>
              </a:rPr>
              <a:t>)</a:t>
            </a:r>
            <a:br>
              <a:rPr lang="fa-IR" sz="2400" dirty="0" smtClean="0">
                <a:solidFill>
                  <a:schemeClr val="tx1"/>
                </a:solidFill>
                <a:cs typeface="2  Titr" panose="00000700000000000000" pitchFamily="2" charset="-78"/>
              </a:rPr>
            </a:br>
            <a:r>
              <a:rPr lang="fa-IR" sz="2400" dirty="0" smtClean="0">
                <a:solidFill>
                  <a:schemeClr val="tx1"/>
                </a:solidFill>
                <a:cs typeface="2  Nazanin" panose="00000400000000000000" pitchFamily="2" charset="-78"/>
              </a:rPr>
              <a:t>پاک سازی و تمیز کردن محل و کلیه اشیاء و لوازم مورد نیاز و قراردان هرچیزی در سر جای خود در پایان هر شیف کاری و این کار باید مرتبا انجام شود نه فقط زمانی که اشیاء کاملا کثیف شده اند.</a:t>
            </a:r>
            <a:br>
              <a:rPr lang="fa-IR" sz="2400" dirty="0" smtClean="0">
                <a:solidFill>
                  <a:schemeClr val="tx1"/>
                </a:solidFill>
                <a:cs typeface="2  Nazanin" panose="00000400000000000000" pitchFamily="2" charset="-78"/>
              </a:rPr>
            </a:br>
            <a:r>
              <a:rPr lang="fa-IR" sz="2400" dirty="0" smtClean="0">
                <a:solidFill>
                  <a:schemeClr val="tx1"/>
                </a:solidFill>
                <a:cs typeface="2  Titr" panose="00000700000000000000" pitchFamily="2" charset="-78"/>
              </a:rPr>
              <a:t>تنظیم(</a:t>
            </a:r>
            <a:r>
              <a:rPr lang="en-US" sz="2400" b="1" dirty="0" smtClean="0">
                <a:solidFill>
                  <a:schemeClr val="tx1"/>
                </a:solidFill>
                <a:cs typeface="2  Titr" panose="00000700000000000000" pitchFamily="2" charset="-78"/>
              </a:rPr>
              <a:t>standardizing</a:t>
            </a:r>
            <a:r>
              <a:rPr lang="fa-IR" sz="2400" dirty="0" smtClean="0">
                <a:solidFill>
                  <a:schemeClr val="tx1"/>
                </a:solidFill>
                <a:cs typeface="2  Titr" panose="00000700000000000000" pitchFamily="2" charset="-78"/>
              </a:rPr>
              <a:t>)</a:t>
            </a:r>
            <a:br>
              <a:rPr lang="fa-IR" sz="2400" dirty="0" smtClean="0">
                <a:solidFill>
                  <a:schemeClr val="tx1"/>
                </a:solidFill>
                <a:cs typeface="2  Titr" panose="00000700000000000000" pitchFamily="2" charset="-78"/>
              </a:rPr>
            </a:br>
            <a:r>
              <a:rPr lang="fa-IR" sz="2400" dirty="0" smtClean="0">
                <a:solidFill>
                  <a:schemeClr val="tx1"/>
                </a:solidFill>
                <a:cs typeface="2  Nazanin" panose="00000400000000000000" pitchFamily="2" charset="-78"/>
              </a:rPr>
              <a:t>استاندارد و رویه مند کردن مستمر اقداماتی که توضیح داده شد به گونه ای که افراد بدانند مسئولیتشان در قبال این اقدامات چه است.</a:t>
            </a:r>
            <a:br>
              <a:rPr lang="fa-IR" sz="2400" dirty="0" smtClean="0">
                <a:solidFill>
                  <a:schemeClr val="tx1"/>
                </a:solidFill>
                <a:cs typeface="2  Nazanin" panose="00000400000000000000" pitchFamily="2" charset="-78"/>
              </a:rPr>
            </a:br>
            <a:r>
              <a:rPr lang="fa-IR" sz="2400" dirty="0" smtClean="0">
                <a:solidFill>
                  <a:schemeClr val="tx1"/>
                </a:solidFill>
                <a:cs typeface="2  Titr" panose="00000700000000000000" pitchFamily="2" charset="-78"/>
              </a:rPr>
              <a:t>تکلیف(</a:t>
            </a:r>
            <a:r>
              <a:rPr lang="en-US" sz="2400" b="1" dirty="0" smtClean="0">
                <a:solidFill>
                  <a:schemeClr val="tx1"/>
                </a:solidFill>
                <a:cs typeface="2  Titr" panose="00000700000000000000" pitchFamily="2" charset="-78"/>
              </a:rPr>
              <a:t>sustaining the discipline</a:t>
            </a:r>
            <a:r>
              <a:rPr lang="fa-IR" sz="2400" dirty="0" smtClean="0">
                <a:solidFill>
                  <a:schemeClr val="tx1"/>
                </a:solidFill>
                <a:cs typeface="2  Titr" panose="00000700000000000000" pitchFamily="2" charset="-78"/>
              </a:rPr>
              <a:t>)</a:t>
            </a:r>
            <a:br>
              <a:rPr lang="fa-IR" sz="2400" dirty="0" smtClean="0">
                <a:solidFill>
                  <a:schemeClr val="tx1"/>
                </a:solidFill>
                <a:cs typeface="2  Titr" panose="00000700000000000000" pitchFamily="2" charset="-78"/>
              </a:rPr>
            </a:br>
            <a:r>
              <a:rPr lang="fa-IR" sz="2400" dirty="0" smtClean="0">
                <a:solidFill>
                  <a:schemeClr val="tx1"/>
                </a:solidFill>
                <a:cs typeface="2  Nazanin" panose="00000400000000000000" pitchFamily="2" charset="-78"/>
              </a:rPr>
              <a:t>ایجاد بسترهای لازم برای رعایت و بازبینی این استانداردها.زمانی که چهار</a:t>
            </a:r>
            <a:r>
              <a:rPr lang="en-US" sz="2400" dirty="0" smtClean="0">
                <a:solidFill>
                  <a:schemeClr val="tx1"/>
                </a:solidFill>
                <a:cs typeface="2  Nazanin" panose="00000400000000000000" pitchFamily="2" charset="-78"/>
              </a:rPr>
              <a:t>s</a:t>
            </a:r>
            <a:r>
              <a:rPr lang="fa-IR" sz="2400" dirty="0" smtClean="0">
                <a:solidFill>
                  <a:schemeClr val="tx1"/>
                </a:solidFill>
                <a:cs typeface="2  Nazanin" panose="00000400000000000000" pitchFamily="2" charset="-78"/>
              </a:rPr>
              <a:t> مذکور ایجاد شد به رویه جدید عملیات شرکت تبدیل می شود.رعایت این رویه جدید به افراد این اجازه را نمی دهد که به رویه قبلی بازگردند و زمانی که پیشنهادی در خصوص بهبود روش یا ابزار ارائه شود باید چهار </a:t>
            </a:r>
            <a:r>
              <a:rPr lang="en-US" sz="2400" dirty="0" smtClean="0">
                <a:solidFill>
                  <a:schemeClr val="tx1"/>
                </a:solidFill>
                <a:cs typeface="2  Nazanin" panose="00000400000000000000" pitchFamily="2" charset="-78"/>
              </a:rPr>
              <a:t>s</a:t>
            </a:r>
            <a:r>
              <a:rPr lang="fa-IR" sz="2400" dirty="0" smtClean="0">
                <a:solidFill>
                  <a:schemeClr val="tx1"/>
                </a:solidFill>
                <a:cs typeface="2  Nazanin" panose="00000400000000000000" pitchFamily="2" charset="-78"/>
              </a:rPr>
              <a:t> قبلی مورد بازبینی قرار گیرد.</a:t>
            </a:r>
            <a:r>
              <a:rPr lang="fa-IR" sz="2400" dirty="0" smtClean="0">
                <a:solidFill>
                  <a:schemeClr val="tx1"/>
                </a:solidFill>
                <a:cs typeface="2  Titr" panose="00000700000000000000" pitchFamily="2" charset="-78"/>
              </a:rPr>
              <a:t/>
            </a:r>
            <a:br>
              <a:rPr lang="fa-IR" sz="2400" dirty="0" smtClean="0">
                <a:solidFill>
                  <a:schemeClr val="tx1"/>
                </a:solidFill>
                <a:cs typeface="2  Titr" panose="00000700000000000000" pitchFamily="2" charset="-78"/>
              </a:rPr>
            </a:br>
            <a:endParaRPr lang="fa-IR" sz="2400" dirty="0">
              <a:solidFill>
                <a:schemeClr val="tx1"/>
              </a:solidFill>
              <a:cs typeface="2  Titr" panose="00000700000000000000" pitchFamily="2" charset="-78"/>
            </a:endParaRPr>
          </a:p>
        </p:txBody>
      </p:sp>
    </p:spTree>
  </p:cSld>
  <p:clrMapOvr>
    <a:masterClrMapping/>
  </p:clrMapOvr>
  <p:transition>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371600" y="260648"/>
            <a:ext cx="6912768" cy="115212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3600" dirty="0" smtClean="0">
                <a:cs typeface="2  Nazanin" panose="00000400000000000000" pitchFamily="2" charset="-78"/>
              </a:rPr>
              <a:t>(TQM</a:t>
            </a:r>
            <a:r>
              <a:rPr lang="ar-SA" sz="3600" dirty="0" smtClean="0">
                <a:cs typeface="2  Titr" panose="00000700000000000000" pitchFamily="2" charset="-78"/>
              </a:rPr>
              <a:t>کایزن </a:t>
            </a:r>
            <a:r>
              <a:rPr lang="ar-SA" sz="3600" dirty="0">
                <a:cs typeface="2  Titr" panose="00000700000000000000" pitchFamily="2" charset="-78"/>
              </a:rPr>
              <a:t>و کنترل کیفیت جامع </a:t>
            </a:r>
            <a:r>
              <a:rPr lang="ar-SA" sz="3600" dirty="0" smtClean="0"/>
              <a:t>(</a:t>
            </a:r>
            <a:endParaRPr lang="en-US" sz="3600" b="1" dirty="0"/>
          </a:p>
        </p:txBody>
      </p:sp>
      <p:sp>
        <p:nvSpPr>
          <p:cNvPr id="3" name="Rectangle 2"/>
          <p:cNvSpPr/>
          <p:nvPr/>
        </p:nvSpPr>
        <p:spPr>
          <a:xfrm>
            <a:off x="395536" y="1412776"/>
            <a:ext cx="8352927" cy="5970865"/>
          </a:xfrm>
          <a:prstGeom prst="rect">
            <a:avLst/>
          </a:prstGeom>
        </p:spPr>
        <p:txBody>
          <a:bodyPr wrap="square">
            <a:spAutoFit/>
          </a:bodyPr>
          <a:lstStyle/>
          <a:p>
            <a:pPr algn="r" rtl="1"/>
            <a:r>
              <a:rPr lang="ar-SA" sz="2400" dirty="0">
                <a:cs typeface="2  Nazanin" panose="00000400000000000000" pitchFamily="2" charset="-78"/>
              </a:rPr>
              <a:t>کنترل کیفیت جامع شامل فعالیت‌های سازمان داده شده کایزن است که با مشارکت کلیه کارکنان شرکت و در سطحی فراگیر و گسترده در پی بهبود مستمر عملکرد شرکت در تمامی بخش‌ها و قسمت‌های مختلف کاری است. </a:t>
            </a:r>
            <a:br>
              <a:rPr lang="ar-SA" sz="2400" dirty="0">
                <a:cs typeface="2  Nazanin" panose="00000400000000000000" pitchFamily="2" charset="-78"/>
              </a:rPr>
            </a:br>
            <a:r>
              <a:rPr lang="ar-SA" sz="2400" dirty="0">
                <a:cs typeface="2  Nazanin" panose="00000400000000000000" pitchFamily="2" charset="-78"/>
              </a:rPr>
              <a:t>کنترل کیفیت جامع جنبشی است که بر بهسازی عملکرد مدیریت تمرکز یافته و شامل موارد زیر است: </a:t>
            </a:r>
            <a:br>
              <a:rPr lang="ar-SA" sz="2400" dirty="0">
                <a:cs typeface="2  Nazanin" panose="00000400000000000000" pitchFamily="2" charset="-78"/>
              </a:rPr>
            </a:br>
            <a:r>
              <a:rPr lang="ar-SA" sz="2400" dirty="0">
                <a:cs typeface="2  Nazanin" panose="00000400000000000000" pitchFamily="2" charset="-78"/>
              </a:rPr>
              <a:t/>
            </a:r>
            <a:br>
              <a:rPr lang="ar-SA" sz="2400" dirty="0">
                <a:cs typeface="2  Nazanin" panose="00000400000000000000" pitchFamily="2" charset="-78"/>
              </a:rPr>
            </a:br>
            <a:r>
              <a:rPr lang="ar-SA" sz="2400" dirty="0">
                <a:cs typeface="2  Nazanin" panose="00000400000000000000" pitchFamily="2" charset="-78"/>
              </a:rPr>
              <a:t>1- تضمین کیفیت</a:t>
            </a:r>
            <a:br>
              <a:rPr lang="ar-SA" sz="2400" dirty="0">
                <a:cs typeface="2  Nazanin" panose="00000400000000000000" pitchFamily="2" charset="-78"/>
              </a:rPr>
            </a:br>
            <a:r>
              <a:rPr lang="ar-SA" sz="2400" dirty="0">
                <a:cs typeface="2  Nazanin" panose="00000400000000000000" pitchFamily="2" charset="-78"/>
              </a:rPr>
              <a:t>2- کاهش هزینه ها</a:t>
            </a:r>
            <a:br>
              <a:rPr lang="ar-SA" sz="2400" dirty="0">
                <a:cs typeface="2  Nazanin" panose="00000400000000000000" pitchFamily="2" charset="-78"/>
              </a:rPr>
            </a:br>
            <a:r>
              <a:rPr lang="ar-SA" sz="2400" dirty="0">
                <a:cs typeface="2  Nazanin" panose="00000400000000000000" pitchFamily="2" charset="-78"/>
              </a:rPr>
              <a:t>3- حفظ سهم از بازار</a:t>
            </a:r>
            <a:br>
              <a:rPr lang="ar-SA" sz="2400" dirty="0">
                <a:cs typeface="2  Nazanin" panose="00000400000000000000" pitchFamily="2" charset="-78"/>
              </a:rPr>
            </a:br>
            <a:r>
              <a:rPr lang="ar-SA" sz="2400" dirty="0">
                <a:cs typeface="2  Nazanin" panose="00000400000000000000" pitchFamily="2" charset="-78"/>
              </a:rPr>
              <a:t>4- رعایت دقیق برنامة زمانی تحویل کالا</a:t>
            </a:r>
            <a:br>
              <a:rPr lang="ar-SA" sz="2400" dirty="0">
                <a:cs typeface="2  Nazanin" panose="00000400000000000000" pitchFamily="2" charset="-78"/>
              </a:rPr>
            </a:br>
            <a:r>
              <a:rPr lang="ar-SA" sz="2400" dirty="0">
                <a:cs typeface="2  Nazanin" panose="00000400000000000000" pitchFamily="2" charset="-78"/>
              </a:rPr>
              <a:t>5- افزایش ایمنی</a:t>
            </a:r>
            <a:br>
              <a:rPr lang="ar-SA" sz="2400" dirty="0">
                <a:cs typeface="2  Nazanin" panose="00000400000000000000" pitchFamily="2" charset="-78"/>
              </a:rPr>
            </a:br>
            <a:r>
              <a:rPr lang="ar-SA" sz="2400" dirty="0">
                <a:cs typeface="2  Nazanin" panose="00000400000000000000" pitchFamily="2" charset="-78"/>
              </a:rPr>
              <a:t>6- ساخت تولیدات جدید</a:t>
            </a:r>
            <a:br>
              <a:rPr lang="ar-SA" sz="2400" dirty="0">
                <a:cs typeface="2  Nazanin" panose="00000400000000000000" pitchFamily="2" charset="-78"/>
              </a:rPr>
            </a:br>
            <a:r>
              <a:rPr lang="ar-SA" sz="2400" dirty="0">
                <a:cs typeface="2  Nazanin" panose="00000400000000000000" pitchFamily="2" charset="-78"/>
              </a:rPr>
              <a:t>7- افزایش بهره وری</a:t>
            </a:r>
            <a:br>
              <a:rPr lang="ar-SA" sz="2400" dirty="0">
                <a:cs typeface="2  Nazanin" panose="00000400000000000000" pitchFamily="2" charset="-78"/>
              </a:rPr>
            </a:br>
            <a:r>
              <a:rPr lang="ar-SA" sz="2400" dirty="0">
                <a:cs typeface="2  Nazanin" panose="00000400000000000000" pitchFamily="2" charset="-78"/>
              </a:rPr>
              <a:t>8- مدیریت عرضة کالا و محصولات </a:t>
            </a:r>
            <a:r>
              <a:rPr lang="ar-SA" sz="2400" dirty="0"/>
              <a:t/>
            </a:r>
            <a:br>
              <a:rPr lang="ar-SA" sz="2400" dirty="0"/>
            </a:br>
            <a:r>
              <a:rPr lang="ar-SA" sz="2400" dirty="0"/>
              <a:t/>
            </a:r>
            <a:br>
              <a:rPr lang="ar-SA" sz="2400" dirty="0"/>
            </a:br>
            <a:endParaRPr lang="en-US" sz="2200" dirty="0">
              <a:cs typeface="B Nazanin" pitchFamily="2" charset="-78"/>
            </a:endParaRPr>
          </a:p>
        </p:txBody>
      </p:sp>
    </p:spTree>
    <p:extLst>
      <p:ext uri="{BB962C8B-B14F-4D97-AF65-F5344CB8AC3E}">
        <p14:creationId xmlns:p14="http://schemas.microsoft.com/office/powerpoint/2010/main" val="8399350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algn="just">
              <a:lnSpc>
                <a:spcPct val="150000"/>
              </a:lnSpc>
              <a:buNone/>
            </a:pPr>
            <a:r>
              <a:rPr lang="fa-IR" sz="2000" dirty="0" smtClean="0">
                <a:solidFill>
                  <a:schemeClr val="tx1"/>
                </a:solidFill>
                <a:cs typeface="2  Nazanin" panose="00000400000000000000" pitchFamily="2" charset="-78"/>
              </a:rPr>
              <a:t>این سیستم بر این اصل استوار است که اغلب پیشنهادهای سازنده از بطن کارگرانی برخواهد خواست که درگیر فعالیت در کارخانه بوده و مشکلات را از نزدیک لمس کرده باشند . ویژگی مهم این فعالیت، افزایش سطح استانداردها به واسطه اجرای پیشنهادهای رسیده است . استانداردی که با میل و اراده و پیشنهادخود کارگر به وجود آمده است به وسیله خود او رعایت می شود و مورد توجه خاص قرار می گیرد . در این سیستم هم از نیروی فکری و هم از نیروی بدنی کارگر استفاده می شود .در اندیشه کایزنی در وهله اول نتیجه اقتصادی پیشنهادها از اهمیت چندانی برخوردار نیست بلکه تأکید ناشی از تقویت روحیه مشارکتی سازنده </a:t>
            </a:r>
            <a:r>
              <a:rPr lang="fa-IR" sz="2000" dirty="0">
                <a:solidFill>
                  <a:schemeClr val="tx1"/>
                </a:solidFill>
                <a:cs typeface="2  Nazanin" panose="00000400000000000000" pitchFamily="2" charset="-78"/>
              </a:rPr>
              <a:t>کارکنان بر سود </a:t>
            </a:r>
            <a:r>
              <a:rPr lang="fa-IR" sz="2000" dirty="0" smtClean="0">
                <a:solidFill>
                  <a:schemeClr val="tx1"/>
                </a:solidFill>
                <a:cs typeface="2  Nazanin" panose="00000400000000000000" pitchFamily="2" charset="-78"/>
              </a:rPr>
              <a:t>است .</a:t>
            </a:r>
            <a:endParaRPr lang="fa-IR" sz="2000" dirty="0">
              <a:solidFill>
                <a:schemeClr val="tx1"/>
              </a:solidFill>
              <a:cs typeface="2  Nazanin" panose="00000400000000000000" pitchFamily="2" charset="-78"/>
            </a:endParaRPr>
          </a:p>
        </p:txBody>
      </p:sp>
      <p:sp>
        <p:nvSpPr>
          <p:cNvPr id="4" name="Title 3"/>
          <p:cNvSpPr>
            <a:spLocks noGrp="1"/>
          </p:cNvSpPr>
          <p:nvPr>
            <p:ph type="title"/>
          </p:nvPr>
        </p:nvSpPr>
        <p:spPr>
          <a:xfrm>
            <a:off x="1942415" y="304800"/>
            <a:ext cx="6589199" cy="128089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fa-IR" b="1" dirty="0" smtClean="0">
                <a:cs typeface="2  Titr" panose="00000700000000000000" pitchFamily="2" charset="-78"/>
              </a:rPr>
              <a:t>کایزن و سیستم پیشنهادها</a:t>
            </a:r>
            <a:endParaRPr lang="en-US" sz="3600" b="1" dirty="0">
              <a:cs typeface="2  Titr" panose="00000700000000000000" pitchFamily="2" charset="-78"/>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00200"/>
            <a:ext cx="7848600" cy="4525963"/>
          </a:xfrm>
        </p:spPr>
        <p:txBody>
          <a:bodyPr>
            <a:normAutofit fontScale="92500" lnSpcReduction="10000"/>
          </a:bodyPr>
          <a:lstStyle/>
          <a:p>
            <a:pPr algn="r">
              <a:buNone/>
            </a:pPr>
            <a:endParaRPr lang="fa-IR" sz="2000" dirty="0" smtClean="0">
              <a:solidFill>
                <a:schemeClr val="tx1"/>
              </a:solidFill>
              <a:cs typeface="2  Nazanin" panose="00000400000000000000" pitchFamily="2" charset="-78"/>
            </a:endParaRPr>
          </a:p>
          <a:p>
            <a:pPr algn="r">
              <a:buNone/>
            </a:pPr>
            <a:endParaRPr lang="fa-IR" sz="2000" dirty="0">
              <a:solidFill>
                <a:schemeClr val="tx1"/>
              </a:solidFill>
              <a:cs typeface="2  Nazanin" panose="00000400000000000000" pitchFamily="2" charset="-78"/>
            </a:endParaRPr>
          </a:p>
          <a:p>
            <a:pPr algn="r">
              <a:buNone/>
            </a:pPr>
            <a:r>
              <a:rPr lang="fa-IR" sz="2000" dirty="0" smtClean="0">
                <a:solidFill>
                  <a:schemeClr val="tx1"/>
                </a:solidFill>
                <a:cs typeface="2  Nazanin" panose="00000400000000000000" pitchFamily="2" charset="-78"/>
              </a:rPr>
              <a:t>مدیریت از دو عنصر تشکیل شده است :</a:t>
            </a:r>
          </a:p>
          <a:p>
            <a:pPr algn="r">
              <a:buNone/>
            </a:pPr>
            <a:r>
              <a:rPr lang="fa-IR" sz="2000" dirty="0" smtClean="0">
                <a:solidFill>
                  <a:schemeClr val="tx1"/>
                </a:solidFill>
                <a:cs typeface="2  Nazanin" panose="00000400000000000000" pitchFamily="2" charset="-78"/>
              </a:rPr>
              <a:t>بهبود + نگهداری = مدیریت </a:t>
            </a:r>
          </a:p>
          <a:p>
            <a:pPr algn="r">
              <a:buNone/>
            </a:pPr>
            <a:r>
              <a:rPr lang="fa-IR" sz="2000" dirty="0" smtClean="0">
                <a:solidFill>
                  <a:schemeClr val="tx1"/>
                </a:solidFill>
                <a:cs typeface="2  Nazanin" panose="00000400000000000000" pitchFamily="2" charset="-78"/>
              </a:rPr>
              <a:t>نگهداری به فعالیت های تداوم بخش استانداردهای موجود در فناوری ، مدیریت و غیره اطلاق می شود.بهبود نیز به تدابیری اطلاق می شود که برای بهبود این استانداردها به کار می رود. از طرفی بهبود شامل موارد زیر است :</a:t>
            </a:r>
          </a:p>
          <a:p>
            <a:pPr algn="r">
              <a:buNone/>
            </a:pPr>
            <a:r>
              <a:rPr lang="fa-IR" sz="2000" dirty="0" smtClean="0">
                <a:solidFill>
                  <a:schemeClr val="tx1"/>
                </a:solidFill>
                <a:cs typeface="2  Nazanin" panose="00000400000000000000" pitchFamily="2" charset="-78"/>
              </a:rPr>
              <a:t>نوآوری + کایزن = بهبود </a:t>
            </a:r>
          </a:p>
          <a:p>
            <a:pPr algn="r">
              <a:buNone/>
            </a:pPr>
            <a:r>
              <a:rPr lang="fa-IR" sz="2000" dirty="0" smtClean="0">
                <a:solidFill>
                  <a:schemeClr val="tx1"/>
                </a:solidFill>
                <a:cs typeface="2  Nazanin" panose="00000400000000000000" pitchFamily="2" charset="-78"/>
              </a:rPr>
              <a:t>کایزن به اصلاح های جزئی به عمل آمده در وضع موجود از طریق تلاش های بی وقفه مربوط است و نوآوری به اصلاح های کلی ناشی از سرمایه گذاری وسیع در فناوری اطلاق می شود.</a:t>
            </a:r>
          </a:p>
          <a:p>
            <a:pPr algn="r"/>
            <a:endParaRPr lang="fa-IR" sz="2000" dirty="0">
              <a:solidFill>
                <a:schemeClr val="tx1"/>
              </a:solidFill>
            </a:endParaRPr>
          </a:p>
        </p:txBody>
      </p:sp>
      <p:sp>
        <p:nvSpPr>
          <p:cNvPr id="5" name="Title 4"/>
          <p:cNvSpPr>
            <a:spLocks noGrp="1"/>
          </p:cNvSpPr>
          <p:nvPr>
            <p:ph type="title"/>
          </p:nvPr>
        </p:nvSpPr>
        <p:spPr>
          <a:xfrm>
            <a:off x="1467900" y="282054"/>
            <a:ext cx="6589199" cy="1318146"/>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fa-IR" b="1" dirty="0" smtClean="0">
                <a:cs typeface="2  Titr" panose="00000700000000000000" pitchFamily="2" charset="-78"/>
              </a:rPr>
              <a:t>کایزن در برابر نوآوری</a:t>
            </a:r>
            <a:endParaRPr lang="en-US" sz="3600" b="1" dirty="0">
              <a:cs typeface="2  Titr" panose="00000700000000000000" pitchFamily="2" charset="-78"/>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853653832"/>
              </p:ext>
            </p:extLst>
          </p:nvPr>
        </p:nvGraphicFramePr>
        <p:xfrm>
          <a:off x="1943094" y="2133600"/>
          <a:ext cx="6591306" cy="5054092"/>
        </p:xfrm>
        <a:graphic>
          <a:graphicData uri="http://schemas.openxmlformats.org/drawingml/2006/table">
            <a:tbl>
              <a:tblPr rtl="1" firstRow="1" bandRow="1">
                <a:tableStyleId>{5C22544A-7EE6-4342-B048-85BDC9FD1C3A}</a:tableStyleId>
              </a:tblPr>
              <a:tblGrid>
                <a:gridCol w="2197102"/>
                <a:gridCol w="2197102"/>
                <a:gridCol w="2197102"/>
              </a:tblGrid>
              <a:tr h="370840">
                <a:tc>
                  <a:txBody>
                    <a:bodyPr/>
                    <a:lstStyle/>
                    <a:p>
                      <a:pPr rtl="1"/>
                      <a:endParaRPr lang="fa-IR" dirty="0"/>
                    </a:p>
                  </a:txBody>
                  <a:tcPr marL="73238" marR="73238"/>
                </a:tc>
                <a:tc>
                  <a:txBody>
                    <a:bodyPr/>
                    <a:lstStyle/>
                    <a:p>
                      <a:pPr rtl="1"/>
                      <a:endParaRPr lang="fa-IR"/>
                    </a:p>
                  </a:txBody>
                  <a:tcPr marL="73238" marR="73238"/>
                </a:tc>
                <a:tc>
                  <a:txBody>
                    <a:bodyPr/>
                    <a:lstStyle/>
                    <a:p>
                      <a:pPr rtl="1"/>
                      <a:endParaRPr lang="fa-IR"/>
                    </a:p>
                  </a:txBody>
                  <a:tcPr marL="73238" marR="73238"/>
                </a:tc>
              </a:tr>
              <a:tr h="370840">
                <a:tc>
                  <a:txBody>
                    <a:bodyPr/>
                    <a:lstStyle/>
                    <a:p>
                      <a:pPr algn="ctr" rtl="1">
                        <a:lnSpc>
                          <a:spcPct val="107000"/>
                        </a:lnSpc>
                        <a:spcAft>
                          <a:spcPts val="0"/>
                        </a:spcAft>
                      </a:pPr>
                      <a:endParaRPr lang="fa-IR" sz="1600" b="1" dirty="0">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a:latin typeface="Calibri"/>
                          <a:ea typeface="Calibri"/>
                          <a:cs typeface="2  Nazanin" panose="00000400000000000000" pitchFamily="2" charset="-78"/>
                        </a:rPr>
                        <a:t>کایزن </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dirty="0">
                          <a:latin typeface="Calibri"/>
                          <a:ea typeface="Calibri"/>
                          <a:cs typeface="2  Nazanin" panose="00000400000000000000" pitchFamily="2" charset="-78"/>
                        </a:rPr>
                        <a:t>نوآوری</a:t>
                      </a:r>
                      <a:endParaRPr lang="en-US" sz="1200" b="1" dirty="0">
                        <a:latin typeface="Calibri"/>
                        <a:ea typeface="Calibri"/>
                        <a:cs typeface="2  Nazanin" panose="00000400000000000000" pitchFamily="2" charset="-78"/>
                      </a:endParaRPr>
                    </a:p>
                  </a:txBody>
                  <a:tcPr marL="54926" marR="54926" marT="0" marB="0"/>
                </a:tc>
              </a:tr>
              <a:tr h="370840">
                <a:tc>
                  <a:txBody>
                    <a:bodyPr/>
                    <a:lstStyle/>
                    <a:p>
                      <a:pPr algn="ctr" rtl="1">
                        <a:lnSpc>
                          <a:spcPct val="107000"/>
                        </a:lnSpc>
                        <a:spcAft>
                          <a:spcPts val="0"/>
                        </a:spcAft>
                      </a:pPr>
                      <a:r>
                        <a:rPr lang="fa-IR" sz="1600" b="1">
                          <a:latin typeface="Calibri"/>
                          <a:ea typeface="Calibri"/>
                          <a:cs typeface="2  Nazanin" panose="00000400000000000000" pitchFamily="2" charset="-78"/>
                        </a:rPr>
                        <a:t>1-تاثیر</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a:latin typeface="Calibri"/>
                          <a:ea typeface="Calibri"/>
                          <a:cs typeface="2  Nazanin" panose="00000400000000000000" pitchFamily="2" charset="-78"/>
                        </a:rPr>
                        <a:t>بلندمدت و با دوام ولی غیر مهیج</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a:latin typeface="Calibri"/>
                          <a:ea typeface="Calibri"/>
                          <a:cs typeface="2  Nazanin" panose="00000400000000000000" pitchFamily="2" charset="-78"/>
                        </a:rPr>
                        <a:t>کوتاه مدت ولی مهیج</a:t>
                      </a:r>
                      <a:endParaRPr lang="en-US" sz="1200" b="1">
                        <a:latin typeface="Calibri"/>
                        <a:ea typeface="Calibri"/>
                        <a:cs typeface="2  Nazanin" panose="00000400000000000000" pitchFamily="2" charset="-78"/>
                      </a:endParaRPr>
                    </a:p>
                  </a:txBody>
                  <a:tcPr marL="54926" marR="54926" marT="0" marB="0"/>
                </a:tc>
              </a:tr>
              <a:tr h="370840">
                <a:tc>
                  <a:txBody>
                    <a:bodyPr/>
                    <a:lstStyle/>
                    <a:p>
                      <a:pPr algn="ctr" rtl="1">
                        <a:lnSpc>
                          <a:spcPct val="107000"/>
                        </a:lnSpc>
                        <a:spcAft>
                          <a:spcPts val="0"/>
                        </a:spcAft>
                      </a:pPr>
                      <a:r>
                        <a:rPr lang="fa-IR" sz="1600" b="1">
                          <a:latin typeface="Calibri"/>
                          <a:ea typeface="Calibri"/>
                          <a:cs typeface="2  Nazanin" panose="00000400000000000000" pitchFamily="2" charset="-78"/>
                        </a:rPr>
                        <a:t>2-سرعت</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a:latin typeface="Calibri"/>
                          <a:ea typeface="Calibri"/>
                          <a:cs typeface="2  Nazanin" panose="00000400000000000000" pitchFamily="2" charset="-78"/>
                        </a:rPr>
                        <a:t>گام های کوچک</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a:latin typeface="Calibri"/>
                          <a:ea typeface="Calibri"/>
                          <a:cs typeface="2  Nazanin" panose="00000400000000000000" pitchFamily="2" charset="-78"/>
                        </a:rPr>
                        <a:t>گام های بلند</a:t>
                      </a:r>
                      <a:endParaRPr lang="en-US" sz="1200" b="1">
                        <a:latin typeface="Calibri"/>
                        <a:ea typeface="Calibri"/>
                        <a:cs typeface="2  Nazanin" panose="00000400000000000000" pitchFamily="2" charset="-78"/>
                      </a:endParaRPr>
                    </a:p>
                  </a:txBody>
                  <a:tcPr marL="54926" marR="54926" marT="0" marB="0"/>
                </a:tc>
              </a:tr>
              <a:tr h="370840">
                <a:tc>
                  <a:txBody>
                    <a:bodyPr/>
                    <a:lstStyle/>
                    <a:p>
                      <a:pPr algn="ctr" rtl="1">
                        <a:lnSpc>
                          <a:spcPct val="107000"/>
                        </a:lnSpc>
                        <a:spcAft>
                          <a:spcPts val="0"/>
                        </a:spcAft>
                      </a:pPr>
                      <a:r>
                        <a:rPr lang="fa-IR" sz="1600" b="1">
                          <a:latin typeface="Calibri"/>
                          <a:ea typeface="Calibri"/>
                          <a:cs typeface="2  Nazanin" panose="00000400000000000000" pitchFamily="2" charset="-78"/>
                        </a:rPr>
                        <a:t>3-دوره</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dirty="0">
                          <a:latin typeface="Calibri"/>
                          <a:ea typeface="Calibri"/>
                          <a:cs typeface="2  Nazanin" panose="00000400000000000000" pitchFamily="2" charset="-78"/>
                        </a:rPr>
                        <a:t>مداوم و طولانی</a:t>
                      </a:r>
                      <a:endParaRPr lang="en-US" sz="1200" b="1" dirty="0">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a:latin typeface="Calibri"/>
                          <a:ea typeface="Calibri"/>
                          <a:cs typeface="2  Nazanin" panose="00000400000000000000" pitchFamily="2" charset="-78"/>
                        </a:rPr>
                        <a:t>متناوب و کوتاه</a:t>
                      </a:r>
                      <a:endParaRPr lang="en-US" sz="1200" b="1">
                        <a:latin typeface="Calibri"/>
                        <a:ea typeface="Calibri"/>
                        <a:cs typeface="2  Nazanin" panose="00000400000000000000" pitchFamily="2" charset="-78"/>
                      </a:endParaRPr>
                    </a:p>
                  </a:txBody>
                  <a:tcPr marL="54926" marR="54926" marT="0" marB="0"/>
                </a:tc>
              </a:tr>
              <a:tr h="370840">
                <a:tc>
                  <a:txBody>
                    <a:bodyPr/>
                    <a:lstStyle/>
                    <a:p>
                      <a:pPr algn="ctr" rtl="1">
                        <a:lnSpc>
                          <a:spcPct val="107000"/>
                        </a:lnSpc>
                        <a:spcAft>
                          <a:spcPts val="0"/>
                        </a:spcAft>
                      </a:pPr>
                      <a:r>
                        <a:rPr lang="fa-IR" sz="1600" b="1">
                          <a:latin typeface="Calibri"/>
                          <a:ea typeface="Calibri"/>
                          <a:cs typeface="2  Nazanin" panose="00000400000000000000" pitchFamily="2" charset="-78"/>
                        </a:rPr>
                        <a:t>4-تغییر</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a:latin typeface="Calibri"/>
                          <a:ea typeface="Calibri"/>
                          <a:cs typeface="2  Nazanin" panose="00000400000000000000" pitchFamily="2" charset="-78"/>
                        </a:rPr>
                        <a:t>تدریجی و پیوسته</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dirty="0">
                          <a:latin typeface="Calibri"/>
                          <a:ea typeface="Calibri"/>
                          <a:cs typeface="2  Nazanin" panose="00000400000000000000" pitchFamily="2" charset="-78"/>
                        </a:rPr>
                        <a:t>ناگهانی وبا نوسان</a:t>
                      </a:r>
                      <a:endParaRPr lang="en-US" sz="1200" b="1" dirty="0">
                        <a:latin typeface="Calibri"/>
                        <a:ea typeface="Calibri"/>
                        <a:cs typeface="2  Nazanin" panose="00000400000000000000" pitchFamily="2" charset="-78"/>
                      </a:endParaRPr>
                    </a:p>
                  </a:txBody>
                  <a:tcPr marL="54926" marR="54926" marT="0" marB="0"/>
                </a:tc>
              </a:tr>
              <a:tr h="370840">
                <a:tc>
                  <a:txBody>
                    <a:bodyPr/>
                    <a:lstStyle/>
                    <a:p>
                      <a:pPr algn="ctr" rtl="1">
                        <a:lnSpc>
                          <a:spcPct val="107000"/>
                        </a:lnSpc>
                        <a:spcAft>
                          <a:spcPts val="0"/>
                        </a:spcAft>
                      </a:pPr>
                      <a:r>
                        <a:rPr lang="fa-IR" sz="1600" b="1">
                          <a:latin typeface="Calibri"/>
                          <a:ea typeface="Calibri"/>
                          <a:cs typeface="2  Nazanin" panose="00000400000000000000" pitchFamily="2" charset="-78"/>
                        </a:rPr>
                        <a:t>5-مشارکت</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a:latin typeface="Calibri"/>
                          <a:ea typeface="Calibri"/>
                          <a:cs typeface="2  Nazanin" panose="00000400000000000000" pitchFamily="2" charset="-78"/>
                        </a:rPr>
                        <a:t>فراگیر</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a:latin typeface="Calibri"/>
                          <a:ea typeface="Calibri"/>
                          <a:cs typeface="2  Nazanin" panose="00000400000000000000" pitchFamily="2" charset="-78"/>
                        </a:rPr>
                        <a:t>تعدادی نخبه</a:t>
                      </a:r>
                      <a:endParaRPr lang="en-US" sz="1200" b="1">
                        <a:latin typeface="Calibri"/>
                        <a:ea typeface="Calibri"/>
                        <a:cs typeface="2  Nazanin" panose="00000400000000000000" pitchFamily="2" charset="-78"/>
                      </a:endParaRPr>
                    </a:p>
                  </a:txBody>
                  <a:tcPr marL="54926" marR="54926" marT="0" marB="0"/>
                </a:tc>
              </a:tr>
              <a:tr h="370840">
                <a:tc>
                  <a:txBody>
                    <a:bodyPr/>
                    <a:lstStyle/>
                    <a:p>
                      <a:pPr algn="ctr" rtl="1">
                        <a:lnSpc>
                          <a:spcPct val="107000"/>
                        </a:lnSpc>
                        <a:spcAft>
                          <a:spcPts val="0"/>
                        </a:spcAft>
                      </a:pPr>
                      <a:r>
                        <a:rPr lang="fa-IR" sz="1600" b="1">
                          <a:latin typeface="Calibri"/>
                          <a:ea typeface="Calibri"/>
                          <a:cs typeface="2  Nazanin" panose="00000400000000000000" pitchFamily="2" charset="-78"/>
                        </a:rPr>
                        <a:t>6-روش</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a:latin typeface="Calibri"/>
                          <a:ea typeface="Calibri"/>
                          <a:cs typeface="2  Nazanin" panose="00000400000000000000" pitchFamily="2" charset="-78"/>
                        </a:rPr>
                        <a:t>نگهداری و بهبود</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a:latin typeface="Calibri"/>
                          <a:ea typeface="Calibri"/>
                          <a:cs typeface="2  Nazanin" panose="00000400000000000000" pitchFamily="2" charset="-78"/>
                        </a:rPr>
                        <a:t>از رده خارج کردن و دوباره سازی</a:t>
                      </a:r>
                      <a:endParaRPr lang="en-US" sz="1200" b="1">
                        <a:latin typeface="Calibri"/>
                        <a:ea typeface="Calibri"/>
                        <a:cs typeface="2  Nazanin" panose="00000400000000000000" pitchFamily="2" charset="-78"/>
                      </a:endParaRPr>
                    </a:p>
                  </a:txBody>
                  <a:tcPr marL="54926" marR="54926" marT="0" marB="0"/>
                </a:tc>
              </a:tr>
              <a:tr h="370840">
                <a:tc>
                  <a:txBody>
                    <a:bodyPr/>
                    <a:lstStyle/>
                    <a:p>
                      <a:pPr algn="ctr" rtl="1">
                        <a:lnSpc>
                          <a:spcPct val="107000"/>
                        </a:lnSpc>
                        <a:spcAft>
                          <a:spcPts val="0"/>
                        </a:spcAft>
                      </a:pPr>
                      <a:r>
                        <a:rPr lang="fa-IR" sz="1600" b="1">
                          <a:latin typeface="Calibri"/>
                          <a:ea typeface="Calibri"/>
                          <a:cs typeface="2  Nazanin" panose="00000400000000000000" pitchFamily="2" charset="-78"/>
                        </a:rPr>
                        <a:t>7-نیازهای عملی</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a:latin typeface="Calibri"/>
                          <a:ea typeface="Calibri"/>
                          <a:cs typeface="2  Nazanin" panose="00000400000000000000" pitchFamily="2" charset="-78"/>
                        </a:rPr>
                        <a:t>سرمایه گذاری کم و تلاش بی وقفه</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a:latin typeface="Calibri"/>
                          <a:ea typeface="Calibri"/>
                          <a:cs typeface="2  Nazanin" panose="00000400000000000000" pitchFamily="2" charset="-78"/>
                        </a:rPr>
                        <a:t>سرمایه گذاری زیاد و تلاش اندک</a:t>
                      </a:r>
                      <a:endParaRPr lang="en-US" sz="1200" b="1">
                        <a:latin typeface="Calibri"/>
                        <a:ea typeface="Calibri"/>
                        <a:cs typeface="2  Nazanin" panose="00000400000000000000" pitchFamily="2" charset="-78"/>
                      </a:endParaRPr>
                    </a:p>
                  </a:txBody>
                  <a:tcPr marL="54926" marR="54926" marT="0" marB="0"/>
                </a:tc>
              </a:tr>
              <a:tr h="370840">
                <a:tc>
                  <a:txBody>
                    <a:bodyPr/>
                    <a:lstStyle/>
                    <a:p>
                      <a:pPr algn="ctr" rtl="1">
                        <a:lnSpc>
                          <a:spcPct val="107000"/>
                        </a:lnSpc>
                        <a:spcAft>
                          <a:spcPts val="0"/>
                        </a:spcAft>
                      </a:pPr>
                      <a:r>
                        <a:rPr lang="fa-IR" sz="1600" b="1">
                          <a:latin typeface="Calibri"/>
                          <a:ea typeface="Calibri"/>
                          <a:cs typeface="2  Nazanin" panose="00000400000000000000" pitchFamily="2" charset="-78"/>
                        </a:rPr>
                        <a:t>8-جهت تلاش ها</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dirty="0">
                          <a:latin typeface="Calibri"/>
                          <a:ea typeface="Calibri"/>
                          <a:cs typeface="2  Nazanin" panose="00000400000000000000" pitchFamily="2" charset="-78"/>
                        </a:rPr>
                        <a:t>مردم</a:t>
                      </a:r>
                      <a:endParaRPr lang="en-US" sz="1200" b="1" dirty="0">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a:latin typeface="Calibri"/>
                          <a:ea typeface="Calibri"/>
                          <a:cs typeface="2  Nazanin" panose="00000400000000000000" pitchFamily="2" charset="-78"/>
                        </a:rPr>
                        <a:t>تکنولوژی</a:t>
                      </a:r>
                      <a:endParaRPr lang="en-US" sz="1200" b="1">
                        <a:latin typeface="Calibri"/>
                        <a:ea typeface="Calibri"/>
                        <a:cs typeface="2  Nazanin" panose="00000400000000000000" pitchFamily="2" charset="-78"/>
                      </a:endParaRPr>
                    </a:p>
                  </a:txBody>
                  <a:tcPr marL="54926" marR="54926" marT="0" marB="0"/>
                </a:tc>
              </a:tr>
              <a:tr h="370840">
                <a:tc>
                  <a:txBody>
                    <a:bodyPr/>
                    <a:lstStyle/>
                    <a:p>
                      <a:pPr algn="ctr" rtl="1">
                        <a:lnSpc>
                          <a:spcPct val="107000"/>
                        </a:lnSpc>
                        <a:spcAft>
                          <a:spcPts val="0"/>
                        </a:spcAft>
                      </a:pPr>
                      <a:r>
                        <a:rPr lang="fa-IR" sz="1600" b="1">
                          <a:latin typeface="Calibri"/>
                          <a:ea typeface="Calibri"/>
                          <a:cs typeface="2  Nazanin" panose="00000400000000000000" pitchFamily="2" charset="-78"/>
                        </a:rPr>
                        <a:t>9-تفکر</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a:latin typeface="Calibri"/>
                          <a:ea typeface="Calibri"/>
                          <a:cs typeface="2  Nazanin" panose="00000400000000000000" pitchFamily="2" charset="-78"/>
                        </a:rPr>
                        <a:t>مناسب برای اقتصاد کم رشد</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dirty="0" smtClean="0">
                          <a:latin typeface="Calibri"/>
                          <a:ea typeface="Calibri"/>
                          <a:cs typeface="2  Nazanin" panose="00000400000000000000" pitchFamily="2" charset="-78"/>
                        </a:rPr>
                        <a:t>مناسب </a:t>
                      </a:r>
                      <a:r>
                        <a:rPr lang="fa-IR" sz="1600" b="1" dirty="0">
                          <a:latin typeface="Calibri"/>
                          <a:ea typeface="Calibri"/>
                          <a:cs typeface="2  Nazanin" panose="00000400000000000000" pitchFamily="2" charset="-78"/>
                        </a:rPr>
                        <a:t>برای اقتصاد با رشد سریع</a:t>
                      </a:r>
                      <a:endParaRPr lang="en-US" sz="1200" b="1" dirty="0">
                        <a:latin typeface="Calibri"/>
                        <a:ea typeface="Calibri"/>
                        <a:cs typeface="2  Nazanin" panose="00000400000000000000" pitchFamily="2" charset="-78"/>
                      </a:endParaRPr>
                    </a:p>
                  </a:txBody>
                  <a:tcPr marL="54926" marR="54926" marT="0" marB="0"/>
                </a:tc>
              </a:tr>
              <a:tr h="370840">
                <a:tc>
                  <a:txBody>
                    <a:bodyPr/>
                    <a:lstStyle/>
                    <a:p>
                      <a:pPr algn="ctr" rtl="1">
                        <a:lnSpc>
                          <a:spcPct val="107000"/>
                        </a:lnSpc>
                        <a:spcAft>
                          <a:spcPts val="0"/>
                        </a:spcAft>
                      </a:pPr>
                      <a:r>
                        <a:rPr lang="fa-IR" sz="1600" b="1">
                          <a:latin typeface="Calibri"/>
                          <a:ea typeface="Calibri"/>
                          <a:cs typeface="2  Nazanin" panose="00000400000000000000" pitchFamily="2" charset="-78"/>
                        </a:rPr>
                        <a:t>10-تفکر</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a:latin typeface="Calibri"/>
                          <a:ea typeface="Calibri"/>
                          <a:cs typeface="2  Nazanin" panose="00000400000000000000" pitchFamily="2" charset="-78"/>
                        </a:rPr>
                        <a:t>روندگرا</a:t>
                      </a:r>
                      <a:endParaRPr lang="en-US" sz="1200" b="1">
                        <a:latin typeface="Calibri"/>
                        <a:ea typeface="Calibri"/>
                        <a:cs typeface="2  Nazanin" panose="00000400000000000000" pitchFamily="2" charset="-78"/>
                      </a:endParaRPr>
                    </a:p>
                  </a:txBody>
                  <a:tcPr marL="54926" marR="54926" marT="0" marB="0"/>
                </a:tc>
                <a:tc>
                  <a:txBody>
                    <a:bodyPr/>
                    <a:lstStyle/>
                    <a:p>
                      <a:pPr algn="ctr" rtl="1">
                        <a:lnSpc>
                          <a:spcPct val="107000"/>
                        </a:lnSpc>
                        <a:spcAft>
                          <a:spcPts val="0"/>
                        </a:spcAft>
                      </a:pPr>
                      <a:r>
                        <a:rPr lang="fa-IR" sz="1600" b="1" dirty="0">
                          <a:latin typeface="Calibri"/>
                          <a:ea typeface="Calibri"/>
                          <a:cs typeface="2  Nazanin" panose="00000400000000000000" pitchFamily="2" charset="-78"/>
                        </a:rPr>
                        <a:t>نتیجه گرا</a:t>
                      </a:r>
                      <a:endParaRPr lang="en-US" sz="1200" b="1" dirty="0">
                        <a:latin typeface="Calibri"/>
                        <a:ea typeface="Calibri"/>
                        <a:cs typeface="2  Nazanin" panose="00000400000000000000" pitchFamily="2" charset="-78"/>
                      </a:endParaRPr>
                    </a:p>
                  </a:txBody>
                  <a:tcPr marL="54926" marR="54926" marT="0" marB="0"/>
                </a:tc>
              </a:tr>
            </a:tbl>
          </a:graphicData>
        </a:graphic>
      </p:graphicFrame>
      <p:sp>
        <p:nvSpPr>
          <p:cNvPr id="4" name="Title 5"/>
          <p:cNvSpPr txBox="1">
            <a:spLocks/>
          </p:cNvSpPr>
          <p:nvPr/>
        </p:nvSpPr>
        <p:spPr>
          <a:xfrm>
            <a:off x="1371600" y="381000"/>
            <a:ext cx="7162800" cy="1066800"/>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chor="ctr">
            <a:norm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a-IR" sz="3600" b="1" i="0" u="none" strike="noStrike" kern="1200" cap="none" spc="0" normalizeH="0" baseline="0" noProof="0" dirty="0" smtClean="0">
                <a:ln>
                  <a:noFill/>
                </a:ln>
                <a:solidFill>
                  <a:schemeClr val="dk1"/>
                </a:solidFill>
                <a:effectLst/>
                <a:uLnTx/>
                <a:uFillTx/>
                <a:latin typeface="+mn-lt"/>
                <a:ea typeface="+mn-ea"/>
                <a:cs typeface="B Nazanin" pitchFamily="2" charset="-78"/>
              </a:rPr>
              <a:t> </a:t>
            </a:r>
            <a:r>
              <a:rPr lang="fa-IR" sz="3200" b="1" dirty="0" smtClean="0">
                <a:cs typeface="2  Titr" panose="00000700000000000000" pitchFamily="2" charset="-78"/>
              </a:rPr>
              <a:t>مقایسه کایزن با نوآوری</a:t>
            </a:r>
            <a:endParaRPr kumimoji="0" lang="en-US" sz="3600" b="1" i="0" u="none" strike="noStrike" kern="1200" cap="none" spc="0" normalizeH="0" baseline="0" noProof="0" dirty="0">
              <a:ln>
                <a:noFill/>
              </a:ln>
              <a:solidFill>
                <a:schemeClr val="dk1"/>
              </a:solidFill>
              <a:effectLst/>
              <a:uLnTx/>
              <a:uFillTx/>
              <a:cs typeface="2  Titr" panose="00000700000000000000" pitchFamily="2" charset="-78"/>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normAutofit fontScale="90000"/>
          </a:bodyPr>
          <a:lstStyle/>
          <a:p>
            <a:pPr algn="ctr"/>
            <a:r>
              <a:rPr lang="fa-IR" dirty="0" smtClean="0">
                <a:solidFill>
                  <a:srgbClr val="FF0000"/>
                </a:solidFill>
              </a:rPr>
              <a:t/>
            </a:r>
            <a:br>
              <a:rPr lang="fa-IR" dirty="0" smtClean="0">
                <a:solidFill>
                  <a:srgbClr val="FF0000"/>
                </a:solidFill>
              </a:rPr>
            </a:br>
            <a:r>
              <a:rPr lang="fa-IR" dirty="0" smtClean="0">
                <a:solidFill>
                  <a:schemeClr val="tx1"/>
                </a:solidFill>
                <a:cs typeface="2  Titr" panose="00000700000000000000" pitchFamily="2" charset="-78"/>
              </a:rPr>
              <a:t>پایان</a:t>
            </a:r>
            <a:r>
              <a:rPr lang="en-US" dirty="0" smtClean="0">
                <a:solidFill>
                  <a:srgbClr val="FF0000"/>
                </a:solidFill>
              </a:rPr>
              <a:t/>
            </a:r>
            <a:br>
              <a:rPr lang="en-US" dirty="0" smtClean="0">
                <a:solidFill>
                  <a:srgbClr val="FF0000"/>
                </a:solidFill>
              </a:rPr>
            </a:br>
            <a:r>
              <a:rPr lang="fa-IR" dirty="0" smtClean="0">
                <a:solidFill>
                  <a:srgbClr val="FF0000"/>
                </a:solidFill>
              </a:rPr>
              <a:t/>
            </a:r>
            <a:br>
              <a:rPr lang="fa-IR" dirty="0" smtClean="0">
                <a:solidFill>
                  <a:srgbClr val="FF0000"/>
                </a:solidFill>
              </a:rPr>
            </a:br>
            <a:r>
              <a:rPr lang="en-US" dirty="0" smtClean="0">
                <a:solidFill>
                  <a:srgbClr val="FF0000"/>
                </a:solidFill>
              </a:rPr>
              <a:t/>
            </a:r>
            <a:br>
              <a:rPr lang="en-US" dirty="0" smtClean="0">
                <a:solidFill>
                  <a:srgbClr val="FF0000"/>
                </a:solidFill>
              </a:rPr>
            </a:br>
            <a:endParaRPr lang="fa-IR" dirty="0">
              <a:solidFill>
                <a:srgbClr val="FF0000"/>
              </a:solidFill>
            </a:endParaRPr>
          </a:p>
        </p:txBody>
      </p:sp>
    </p:spTree>
  </p:cSld>
  <p:clrMapOvr>
    <a:masterClrMapping/>
  </p:clrMapOvr>
  <p:transition>
    <p:wedge/>
  </p:transition>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1342</TotalTime>
  <Words>2435</Words>
  <Application>Microsoft Office PowerPoint</Application>
  <PresentationFormat>On-screen Show (4:3)</PresentationFormat>
  <Paragraphs>208</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Wisp</vt:lpstr>
      <vt:lpstr>انواع مختلف موداها</vt:lpstr>
      <vt:lpstr>فهرست</vt:lpstr>
      <vt:lpstr>هزینه یابی کایزن(kc)</vt:lpstr>
      <vt:lpstr>تاریخچه کایزن</vt:lpstr>
      <vt:lpstr>PowerPoint Presentation</vt:lpstr>
      <vt:lpstr>PowerPoint Presentation</vt:lpstr>
      <vt:lpstr>در نگاه کایزنی برای تحقق بهبود تدریجی و مستمردر سازمانها باید سه اقدام اساسی زیر صورت گیرد:</vt:lpstr>
      <vt:lpstr>PowerPoint Presentation</vt:lpstr>
      <vt:lpstr>انواع مختلف موداها</vt:lpstr>
      <vt:lpstr>PowerPoint Presentation</vt:lpstr>
      <vt:lpstr>انواع مختلف موداها</vt:lpstr>
      <vt:lpstr>PowerPoint Presentation</vt:lpstr>
      <vt:lpstr>.</vt:lpstr>
      <vt:lpstr>.</vt:lpstr>
      <vt:lpstr> مدیریت و کایزن </vt:lpstr>
      <vt:lpstr>بودجه بندی و کایزن</vt:lpstr>
      <vt:lpstr>شکل فرآیند کایزن استاندارد و سیکلهای آن</vt:lpstr>
      <vt:lpstr>دو سیکل کنترل کاهش هزینه های فرآیند</vt:lpstr>
      <vt:lpstr> گامهای سیکل کایزن یا سیکل اصلاح مداوم</vt:lpstr>
      <vt:lpstr> سیکل نگهداری</vt:lpstr>
      <vt:lpstr>PowerPoint Presentation</vt:lpstr>
      <vt:lpstr>PowerPoint Presentation</vt:lpstr>
      <vt:lpstr>مرحله آماده سازي يا پنج ت 5S</vt:lpstr>
      <vt:lpstr>تشخیص(sorting) به معنی جدا کردن آن چه ضروری است از غیر ضروری ها.بررسی ابزارها،مواد و غیره در تمامی مراحل به منظور حفظ کردن فقط اقلام ضروری و اساسی و حذف سایر موارد. ترتیب(set in order) مرتب و منظم كردن اقلام ضروري به بهترين وجه ممكن ميباشد كه دسترسي به آنها را درمواقع لزوم آسان نمايد. برای مثال ابزارها و تجهیزات باید در جایی نگه داری شوند که مورد استفاده قرار می گیرند و فرایندها باید طوری طراحی شوند که کارایی را بهبود بخشند. </vt:lpstr>
      <vt:lpstr>تنظیف(sweeping or cleanliness) پاک سازی و تمیز کردن محل و کلیه اشیاء و لوازم مورد نیاز و قراردان هرچیزی در سر جای خود در پایان هر شیف کاری و این کار باید مرتبا انجام شود نه فقط زمانی که اشیاء کاملا کثیف شده اند. تنظیم(standardizing) استاندارد و رویه مند کردن مستمر اقداماتی که توضیح داده شد به گونه ای که افراد بدانند مسئولیتشان در قبال این اقدامات چه است. تکلیف(sustaining the discipline) ایجاد بسترهای لازم برای رعایت و بازبینی این استانداردها.زمانی که چهارs مذکور ایجاد شد به رویه جدید عملیات شرکت تبدیل می شود.رعایت این رویه جدید به افراد این اجازه را نمی دهد که به رویه قبلی بازگردند و زمانی که پیشنهادی در خصوص بهبود روش یا ابزار ارائه شود باید چهار s قبلی مورد بازبینی قرار گیرد. </vt:lpstr>
      <vt:lpstr>PowerPoint Presentation</vt:lpstr>
      <vt:lpstr>کایزن و سیستم پیشنهادها</vt:lpstr>
      <vt:lpstr>کایزن در برابر نوآوری</vt:lpstr>
      <vt:lpstr>PowerPoint Presentation</vt:lpstr>
      <vt:lpstr> پایان   </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MRT</dc:creator>
  <cp:lastModifiedBy>Windows User</cp:lastModifiedBy>
  <cp:revision>145</cp:revision>
  <dcterms:created xsi:type="dcterms:W3CDTF">2014-04-09T02:47:48Z</dcterms:created>
  <dcterms:modified xsi:type="dcterms:W3CDTF">2020-05-20T22:16:57Z</dcterms:modified>
</cp:coreProperties>
</file>