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84" r:id="rId1"/>
  </p:sldMasterIdLst>
  <p:sldIdLst>
    <p:sldId id="259" r:id="rId2"/>
    <p:sldId id="256" r:id="rId3"/>
    <p:sldId id="257" r:id="rId4"/>
    <p:sldId id="258" r:id="rId5"/>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79487A1-BF77-44D8-8785-1B29A17001A9}" type="datetimeFigureOut">
              <a:rPr lang="fa-IR" smtClean="0"/>
              <a:pPr/>
              <a:t>01/10/1441</a:t>
            </a:fld>
            <a:endParaRPr lang="fa-IR"/>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fa-IR"/>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E76AB6A0-16AE-4440-BB66-1E3AFAB8F043}"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79487A1-BF77-44D8-8785-1B29A17001A9}" type="datetimeFigureOut">
              <a:rPr lang="fa-IR" smtClean="0"/>
              <a:pPr/>
              <a:t>01/10/1441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E76AB6A0-16AE-4440-BB66-1E3AFAB8F043}" type="slidenum">
              <a:rPr lang="fa-IR" smtClean="0"/>
              <a:pPr/>
              <a:t>‹#›</a:t>
            </a:fld>
            <a:endParaRPr lang="fa-IR"/>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79487A1-BF77-44D8-8785-1B29A17001A9}" type="datetimeFigureOut">
              <a:rPr lang="fa-IR" smtClean="0"/>
              <a:pPr/>
              <a:t>01/10/1441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E76AB6A0-16AE-4440-BB66-1E3AFAB8F043}" type="slidenum">
              <a:rPr lang="fa-IR" smtClean="0"/>
              <a:pPr/>
              <a:t>‹#›</a:t>
            </a:fld>
            <a:endParaRPr lang="fa-IR"/>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79487A1-BF77-44D8-8785-1B29A17001A9}" type="datetimeFigureOut">
              <a:rPr lang="fa-IR" smtClean="0"/>
              <a:pPr/>
              <a:t>01/10/1441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E76AB6A0-16AE-4440-BB66-1E3AFAB8F043}" type="slidenum">
              <a:rPr lang="fa-IR" smtClean="0"/>
              <a:pPr/>
              <a:t>‹#›</a:t>
            </a:fld>
            <a:endParaRPr lang="fa-IR"/>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79487A1-BF77-44D8-8785-1B29A17001A9}" type="datetimeFigureOut">
              <a:rPr lang="fa-IR" smtClean="0"/>
              <a:pPr/>
              <a:t>01/10/1441</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E76AB6A0-16AE-4440-BB66-1E3AFAB8F043}"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179487A1-BF77-44D8-8785-1B29A17001A9}" type="datetimeFigureOut">
              <a:rPr lang="fa-IR" smtClean="0"/>
              <a:pPr/>
              <a:t>01/10/1441</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E76AB6A0-16AE-4440-BB66-1E3AFAB8F043}" type="slidenum">
              <a:rPr lang="fa-IR" smtClean="0"/>
              <a:pPr/>
              <a:t>‹#›</a:t>
            </a:fld>
            <a:endParaRPr lang="fa-IR"/>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79487A1-BF77-44D8-8785-1B29A17001A9}" type="datetimeFigureOut">
              <a:rPr lang="fa-IR" smtClean="0"/>
              <a:pPr/>
              <a:t>01/10/1441</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E76AB6A0-16AE-4440-BB66-1E3AFAB8F043}"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179487A1-BF77-44D8-8785-1B29A17001A9}" type="datetimeFigureOut">
              <a:rPr lang="fa-IR" smtClean="0"/>
              <a:pPr/>
              <a:t>01/10/1441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E76AB6A0-16AE-4440-BB66-1E3AFAB8F043}"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79487A1-BF77-44D8-8785-1B29A17001A9}" type="datetimeFigureOut">
              <a:rPr lang="fa-IR" smtClean="0"/>
              <a:pPr/>
              <a:t>01/10/1441</a:t>
            </a:fld>
            <a:endParaRPr lang="fa-IR"/>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fa-IR"/>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E76AB6A0-16AE-4440-BB66-1E3AFAB8F043}" type="slidenum">
              <a:rPr lang="fa-IR" smtClean="0"/>
              <a:pPr/>
              <a:t>‹#›</a:t>
            </a:fld>
            <a:endParaRPr lang="fa-IR"/>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79487A1-BF77-44D8-8785-1B29A17001A9}" type="datetimeFigureOut">
              <a:rPr lang="fa-IR" smtClean="0"/>
              <a:pPr/>
              <a:t>01/10/1441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E76AB6A0-16AE-4440-BB66-1E3AFAB8F043}"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79487A1-BF77-44D8-8785-1B29A17001A9}" type="datetimeFigureOut">
              <a:rPr lang="fa-IR" smtClean="0"/>
              <a:pPr/>
              <a:t>01/10/1441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E76AB6A0-16AE-4440-BB66-1E3AFAB8F043}"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79487A1-BF77-44D8-8785-1B29A17001A9}" type="datetimeFigureOut">
              <a:rPr lang="fa-IR" smtClean="0"/>
              <a:pPr/>
              <a:t>01/10/1441</a:t>
            </a:fld>
            <a:endParaRPr lang="fa-I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fa-I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E76AB6A0-16AE-4440-BB66-1E3AFAB8F043}"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1255553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هزینه های قابل قبول</a:t>
            </a:r>
            <a:endParaRPr lang="fa-I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None/>
            </a:pPr>
            <a:r>
              <a:rPr lang="fa-IR" sz="2800" smtClean="0">
                <a:cs typeface="B Mitra" pitchFamily="2" charset="-78"/>
              </a:rPr>
              <a:t>مطابق ماده 147ق.م.م هزینه های قابل قبول برای تشیص درآمد مشمول مالیات عبارت است از :</a:t>
            </a:r>
          </a:p>
          <a:p>
            <a:pPr algn="just">
              <a:buNone/>
            </a:pPr>
            <a:r>
              <a:rPr lang="fa-IR" sz="2800" smtClean="0">
                <a:cs typeface="B Mitra" pitchFamily="2" charset="-78"/>
              </a:rPr>
              <a:t>1- هزینه هادر حد متعارف متکی به مدارک باشد</a:t>
            </a:r>
          </a:p>
          <a:p>
            <a:pPr algn="just">
              <a:buNone/>
            </a:pPr>
            <a:r>
              <a:rPr lang="fa-IR" sz="2800" smtClean="0">
                <a:cs typeface="B Mitra" pitchFamily="2" charset="-78"/>
              </a:rPr>
              <a:t>2- منحصرا مربوط به تحصیل درآمد موسسه در دوره مالی مربوط بارعایت حد نصابهای مقرر باشد.</a:t>
            </a:r>
          </a:p>
          <a:p>
            <a:pPr algn="just">
              <a:buNone/>
            </a:pPr>
            <a:r>
              <a:rPr lang="fa-IR" sz="2800" smtClean="0">
                <a:cs typeface="B Mitra" pitchFamily="2" charset="-78"/>
              </a:rPr>
              <a:t>* درمواردی که هزینه ای در قانون مالیاتهای مستقیم پیش بینی نشده یا بیش از نصاب های مقرر در قانون یاد شده بوده ولی پرداخت آن به موجب قانون ویا مصوبه هیات وزیران صورت گرفته باشد قابل قبول خواهد بود.</a:t>
            </a:r>
            <a:endParaRPr lang="fa-IR" sz="2800">
              <a:cs typeface="B Mitra" pitchFamily="2" charset="-78"/>
            </a:endParaRPr>
          </a:p>
        </p:txBody>
      </p:sp>
      <p:sp>
        <p:nvSpPr>
          <p:cNvPr id="2" name="Title 1"/>
          <p:cNvSpPr>
            <a:spLocks noGrp="1"/>
          </p:cNvSpPr>
          <p:nvPr>
            <p:ph type="title"/>
          </p:nvPr>
        </p:nvSpPr>
        <p:spPr/>
        <p:txBody>
          <a:bodyPr/>
          <a:lstStyle/>
          <a:p>
            <a:pPr algn="ctr"/>
            <a:r>
              <a:rPr lang="fa-IR" smtClean="0"/>
              <a:t>هزینه های قابل قبول</a:t>
            </a:r>
            <a:endParaRPr lang="fa-I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buNone/>
            </a:pPr>
            <a:r>
              <a:rPr lang="fa-IR" smtClean="0">
                <a:cs typeface="B Mitra" pitchFamily="2" charset="-78"/>
              </a:rPr>
              <a:t>مطابق ماده 148ق.م.م هزینه هایی که حائز شرایط فوق الذکر می باشند به شرح ذیل در حساب مالیاتی قابل قبول است:</a:t>
            </a:r>
          </a:p>
          <a:p>
            <a:pPr algn="just">
              <a:buNone/>
            </a:pPr>
            <a:r>
              <a:rPr lang="fa-IR" smtClean="0">
                <a:cs typeface="B Mitra" pitchFamily="2" charset="-78"/>
              </a:rPr>
              <a:t>1- قیمت خرید کالای فروخته شده ویا قیمت خرید موادمصرفی در کالا وخدمات فروخته شده </a:t>
            </a:r>
          </a:p>
          <a:p>
            <a:pPr algn="just">
              <a:buNone/>
            </a:pPr>
            <a:r>
              <a:rPr lang="fa-IR" smtClean="0">
                <a:cs typeface="B Mitra" pitchFamily="2" charset="-78"/>
              </a:rPr>
              <a:t>2- </a:t>
            </a:r>
            <a:endParaRPr lang="fa-IR">
              <a:cs typeface="B Mitra" pitchFamily="2" charset="-78"/>
            </a:endParaRPr>
          </a:p>
        </p:txBody>
      </p:sp>
      <p:sp>
        <p:nvSpPr>
          <p:cNvPr id="3" name="Title 2"/>
          <p:cNvSpPr>
            <a:spLocks noGrp="1"/>
          </p:cNvSpPr>
          <p:nvPr>
            <p:ph type="title"/>
          </p:nvPr>
        </p:nvSpPr>
        <p:spPr/>
        <p:txBody>
          <a:bodyPr/>
          <a:lstStyle/>
          <a:p>
            <a:pPr algn="ctr"/>
            <a:r>
              <a:rPr lang="fa-IR" smtClean="0"/>
              <a:t>هزینه های قابل قبول</a:t>
            </a:r>
            <a:endParaRPr lang="fa-I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25</TotalTime>
  <Words>135</Words>
  <Application>Microsoft Office PowerPoint</Application>
  <PresentationFormat>On-screen Show (4:3)</PresentationFormat>
  <Paragraphs>11</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Concourse</vt:lpstr>
      <vt:lpstr>بنام خدا</vt:lpstr>
      <vt:lpstr>هزینه های قابل قبول</vt:lpstr>
      <vt:lpstr>هزینه های قابل قبول</vt:lpstr>
      <vt:lpstr>هزینه های قابل قبول</vt:lpstr>
    </vt:vector>
  </TitlesOfParts>
  <Company>Office07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DELL</dc:creator>
  <cp:lastModifiedBy>Windows User</cp:lastModifiedBy>
  <cp:revision>8</cp:revision>
  <dcterms:created xsi:type="dcterms:W3CDTF">2015-04-29T19:05:18Z</dcterms:created>
  <dcterms:modified xsi:type="dcterms:W3CDTF">2020-05-23T03:46:30Z</dcterms:modified>
</cp:coreProperties>
</file>