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65" r:id="rId4"/>
    <p:sldId id="278" r:id="rId5"/>
    <p:sldId id="261" r:id="rId6"/>
    <p:sldId id="260" r:id="rId7"/>
    <p:sldId id="266" r:id="rId8"/>
    <p:sldId id="267" r:id="rId9"/>
    <p:sldId id="274" r:id="rId10"/>
    <p:sldId id="275" r:id="rId11"/>
    <p:sldId id="277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87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46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fa-IR" sz="8000" dirty="0" smtClean="0">
                <a:solidFill>
                  <a:schemeClr val="accent3">
                    <a:lumMod val="50000"/>
                  </a:schemeClr>
                </a:solidFill>
                <a:cs typeface="B Farnaz" pitchFamily="2" charset="-78"/>
              </a:rPr>
              <a:t>بسم الله الرحمن الرحیم</a:t>
            </a:r>
            <a:endParaRPr lang="fa-IR" sz="8000" dirty="0">
              <a:solidFill>
                <a:schemeClr val="accent3">
                  <a:lumMod val="50000"/>
                </a:schemeClr>
              </a:solidFill>
              <a:cs typeface="B Farnaz" pitchFamily="2" charset="-78"/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 flipH="1" flipV="1">
            <a:off x="9448800" y="6858000"/>
            <a:ext cx="1219200" cy="1371600"/>
          </a:xfrm>
        </p:spPr>
        <p:txBody>
          <a:bodyPr/>
          <a:lstStyle/>
          <a:p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09800"/>
            <a:ext cx="8229600" cy="1828800"/>
          </a:xfrm>
        </p:spPr>
        <p:txBody>
          <a:bodyPr>
            <a:noAutofit/>
          </a:bodyPr>
          <a:lstStyle/>
          <a:p>
            <a:pPr algn="ctr"/>
            <a:r>
              <a:rPr lang="fa-IR" sz="6600" dirty="0" smtClean="0"/>
              <a:t>هدفمندی یارانه ها</a:t>
            </a:r>
            <a:endParaRPr lang="fa-IR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Nazanin" pitchFamily="2" charset="-78"/>
              </a:rPr>
              <a:t>یارانه نوعی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مالیات معكوس </a:t>
            </a:r>
            <a:r>
              <a:rPr lang="fa-IR" dirty="0" smtClean="0">
                <a:cs typeface="B Nazanin" pitchFamily="2" charset="-78"/>
              </a:rPr>
              <a:t>است که در جهت بهبود اقتصاد،فرهنگ،آموزش و محیط زیست می تواند هزینه شود.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ctr" rtl="1"/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اهداف</a:t>
            </a:r>
            <a:r>
              <a:rPr lang="fa-IR" dirty="0" smtClean="0">
                <a:cs typeface="B Nazanin" pitchFamily="2" charset="-78"/>
              </a:rPr>
              <a:t> پرداخت یارانه : جلوگیری از گسترش اختلاف طبقاتی و فقر، توزیع عادلانه تر ثروت، بهينه سازي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استفاده از منابع </a:t>
            </a:r>
            <a:r>
              <a:rPr lang="fa-IR" dirty="0" smtClean="0">
                <a:cs typeface="B Nazanin" pitchFamily="2" charset="-78"/>
              </a:rPr>
              <a:t>و اصلاح تبعات احتمالی ناشي از سیاست گذاری های موجود است.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dirty="0" smtClean="0"/>
              <a:t>انواع یارانه ها: </a:t>
            </a:r>
          </a:p>
          <a:p>
            <a:pPr lvl="1" algn="r" rtl="1"/>
            <a:r>
              <a:rPr lang="fa-IR" dirty="0" smtClean="0"/>
              <a:t>یارانه مستقیم : که به صورت پرداخت نقدی و یا تحويل اجناس و اقلام صورت می گیرد.</a:t>
            </a:r>
          </a:p>
          <a:p>
            <a:pPr lvl="1" algn="r" rtl="1"/>
            <a:endParaRPr lang="fa-IR" dirty="0" smtClean="0"/>
          </a:p>
          <a:p>
            <a:pPr lvl="1" algn="r" rtl="1"/>
            <a:r>
              <a:rPr lang="fa-IR" dirty="0" smtClean="0"/>
              <a:t>یارانه غیر مستقیم: </a:t>
            </a:r>
          </a:p>
          <a:p>
            <a:pPr lvl="2" algn="r" rtl="1"/>
            <a:r>
              <a:rPr lang="fa-IR" dirty="0" smtClean="0"/>
              <a:t>تولید</a:t>
            </a:r>
          </a:p>
          <a:p>
            <a:pPr lvl="2" algn="r" rtl="1"/>
            <a:r>
              <a:rPr lang="fa-IR" dirty="0" smtClean="0"/>
              <a:t>مصرف</a:t>
            </a:r>
          </a:p>
          <a:p>
            <a:pPr lvl="2" algn="r" rtl="1"/>
            <a:r>
              <a:rPr lang="fa-IR" dirty="0" smtClean="0"/>
              <a:t>خدمات</a:t>
            </a:r>
          </a:p>
          <a:p>
            <a:pPr lvl="2" algn="r" rtl="1"/>
            <a:r>
              <a:rPr lang="fa-IR" dirty="0" smtClean="0">
                <a:solidFill>
                  <a:srgbClr val="038713"/>
                </a:solidFill>
              </a:rPr>
              <a:t>محیط زیست</a:t>
            </a:r>
          </a:p>
          <a:p>
            <a:pPr algn="r" rtl="1"/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038713"/>
                </a:solidFill>
              </a:rPr>
              <a:t>ضرورت هاي</a:t>
            </a:r>
            <a:r>
              <a:rPr lang="fa-IR" dirty="0" smtClean="0"/>
              <a:t> هدف مند سازي يارانه ها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cs typeface="B Nazanin" pitchFamily="2" charset="-78"/>
              </a:rPr>
              <a:t>پرداخت مستقيم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يارانه نقدي </a:t>
            </a:r>
            <a:r>
              <a:rPr lang="fa-IR" dirty="0" smtClean="0">
                <a:cs typeface="B Nazanin" pitchFamily="2" charset="-78"/>
              </a:rPr>
              <a:t>به اقشار ضعيف و آسيب پذير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dirty="0" smtClean="0">
                <a:cs typeface="B Nazanin" pitchFamily="2" charset="-78"/>
              </a:rPr>
              <a:t>توسعه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زير ساختها</a:t>
            </a:r>
            <a:r>
              <a:rPr lang="fa-IR" dirty="0" smtClean="0">
                <a:cs typeface="B Nazanin" pitchFamily="2" charset="-78"/>
              </a:rPr>
              <a:t>:</a:t>
            </a:r>
          </a:p>
          <a:p>
            <a:pPr lvl="1" algn="r" rtl="1"/>
            <a:r>
              <a:rPr lang="fa-IR" dirty="0" smtClean="0">
                <a:cs typeface="B Nazanin" pitchFamily="2" charset="-78"/>
              </a:rPr>
              <a:t>شبكه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سلامت</a:t>
            </a:r>
            <a:r>
              <a:rPr lang="fa-IR" dirty="0" smtClean="0">
                <a:cs typeface="B Nazanin" pitchFamily="2" charset="-78"/>
              </a:rPr>
              <a:t> عمومي جامعه</a:t>
            </a:r>
          </a:p>
          <a:p>
            <a:pPr lvl="1" algn="r" rtl="1"/>
            <a:r>
              <a:rPr lang="fa-IR" dirty="0" smtClean="0">
                <a:cs typeface="B Nazanin" pitchFamily="2" charset="-78"/>
              </a:rPr>
              <a:t>عملياتي نمودن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اقتصاد مقاومتي </a:t>
            </a:r>
            <a:r>
              <a:rPr lang="fa-IR" dirty="0" smtClean="0">
                <a:cs typeface="B Nazanin" pitchFamily="2" charset="-78"/>
              </a:rPr>
              <a:t>و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 اشتغال</a:t>
            </a:r>
            <a:r>
              <a:rPr lang="fa-IR" dirty="0" smtClean="0">
                <a:cs typeface="B Nazanin" pitchFamily="2" charset="-78"/>
              </a:rPr>
              <a:t> مفيد و مولد</a:t>
            </a:r>
            <a:endParaRPr lang="fa-IR" dirty="0" smtClean="0">
              <a:solidFill>
                <a:srgbClr val="038713"/>
              </a:solidFill>
              <a:cs typeface="B Nazanin" pitchFamily="2" charset="-78"/>
            </a:endParaRPr>
          </a:p>
          <a:p>
            <a:pPr lvl="1" algn="r" rtl="1"/>
            <a:r>
              <a:rPr lang="fa-IR" dirty="0" smtClean="0">
                <a:cs typeface="B Nazanin" pitchFamily="2" charset="-78"/>
              </a:rPr>
              <a:t>توسعه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اجتماعي</a:t>
            </a:r>
            <a:r>
              <a:rPr lang="fa-IR" dirty="0" smtClean="0">
                <a:cs typeface="B Nazanin" pitchFamily="2" charset="-78"/>
              </a:rPr>
              <a:t> ،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سياسي</a:t>
            </a:r>
            <a:r>
              <a:rPr lang="fa-IR" dirty="0" smtClean="0">
                <a:cs typeface="B Nazanin" pitchFamily="2" charset="-78"/>
              </a:rPr>
              <a:t> و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فرهنگي</a:t>
            </a:r>
            <a:r>
              <a:rPr lang="fa-IR" dirty="0" smtClean="0">
                <a:cs typeface="B Nazanin" pitchFamily="2" charset="-78"/>
              </a:rPr>
              <a:t> </a:t>
            </a:r>
          </a:p>
          <a:p>
            <a:pPr lvl="1" algn="r" rtl="1"/>
            <a:r>
              <a:rPr lang="fa-IR" dirty="0" smtClean="0">
                <a:cs typeface="B Nazanin" pitchFamily="2" charset="-78"/>
              </a:rPr>
              <a:t>حفاظت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محيط زيست </a:t>
            </a:r>
            <a:endParaRPr lang="fa-IR" dirty="0">
              <a:solidFill>
                <a:srgbClr val="038713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143000"/>
          </a:xfrm>
        </p:spPr>
        <p:txBody>
          <a:bodyPr/>
          <a:lstStyle/>
          <a:p>
            <a:pPr rtl="1"/>
            <a:r>
              <a:rPr lang="fa-IR" dirty="0" smtClean="0"/>
              <a:t>برخي از نقيصه هاي موجود</a:t>
            </a:r>
            <a:r>
              <a:rPr lang="en-US" dirty="0" smtClean="0"/>
              <a:t>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8674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Nazanin" pitchFamily="2" charset="-78"/>
              </a:rPr>
              <a:t>برای هر 1000 دلار تولید ناخالص داخلي در ایران،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8 برابر </a:t>
            </a:r>
            <a:r>
              <a:rPr lang="fa-IR" dirty="0" smtClean="0">
                <a:cs typeface="B Nazanin" pitchFamily="2" charset="-78"/>
              </a:rPr>
              <a:t>کشور ژاپن و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5 برابر </a:t>
            </a:r>
            <a:r>
              <a:rPr lang="fa-IR" dirty="0" smtClean="0">
                <a:cs typeface="B Nazanin" pitchFamily="2" charset="-78"/>
              </a:rPr>
              <a:t>آمریکا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انرژی مصرف </a:t>
            </a:r>
            <a:r>
              <a:rPr lang="fa-IR" dirty="0" smtClean="0">
                <a:cs typeface="B Nazanin" pitchFamily="2" charset="-78"/>
              </a:rPr>
              <a:t>می شود. 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dirty="0" smtClean="0">
                <a:cs typeface="B Nazanin" pitchFamily="2" charset="-78"/>
              </a:rPr>
              <a:t>یک سوم تولید ملی کشور صرف پرداخت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یارانه ها </a:t>
            </a:r>
            <a:r>
              <a:rPr lang="fa-IR" dirty="0" smtClean="0">
                <a:cs typeface="B Nazanin" pitchFamily="2" charset="-78"/>
              </a:rPr>
              <a:t>می شود.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dirty="0" smtClean="0">
                <a:cs typeface="B Nazanin" pitchFamily="2" charset="-78"/>
              </a:rPr>
              <a:t>ایران از نظر بنزین ارزان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سومین کشور </a:t>
            </a:r>
            <a:r>
              <a:rPr lang="fa-IR" dirty="0" smtClean="0">
                <a:cs typeface="B Nazanin" pitchFamily="2" charset="-78"/>
              </a:rPr>
              <a:t>دنیا و از نظر پرداخت یارانه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اولین کشور </a:t>
            </a:r>
            <a:r>
              <a:rPr lang="fa-IR" dirty="0" smtClean="0">
                <a:cs typeface="B Nazanin" pitchFamily="2" charset="-78"/>
              </a:rPr>
              <a:t>در این خصوص محسوب می گردد . 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9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درصد سوخت </a:t>
            </a:r>
            <a:r>
              <a:rPr lang="fa-IR" dirty="0" smtClean="0">
                <a:cs typeface="B Nazanin" pitchFamily="2" charset="-78"/>
              </a:rPr>
              <a:t>جهان در ایران تنها توسط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1 درصد </a:t>
            </a:r>
            <a:r>
              <a:rPr lang="fa-IR" dirty="0" smtClean="0">
                <a:cs typeface="B Nazanin" pitchFamily="2" charset="-78"/>
              </a:rPr>
              <a:t>از جمعیت جهان مصرف  می شود. 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dirty="0" smtClean="0">
                <a:cs typeface="B Nazanin" pitchFamily="2" charset="-78"/>
              </a:rPr>
              <a:t>میزان بارش در ایران یک سوم میانگین جهانی و میزان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سرانه آب </a:t>
            </a:r>
            <a:r>
              <a:rPr lang="fa-IR" dirty="0" smtClean="0">
                <a:cs typeface="B Nazanin" pitchFamily="2" charset="-78"/>
              </a:rPr>
              <a:t>مصرف هر ایرانی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70% بیش </a:t>
            </a:r>
            <a:r>
              <a:rPr lang="fa-IR" dirty="0" smtClean="0">
                <a:cs typeface="B Nazanin" pitchFamily="2" charset="-78"/>
              </a:rPr>
              <a:t>از سرانه جهانی آن است. 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  <a:p>
            <a:pPr algn="r" rtl="1"/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92% آب </a:t>
            </a:r>
            <a:r>
              <a:rPr lang="fa-IR" dirty="0" smtClean="0">
                <a:cs typeface="B Nazanin" pitchFamily="2" charset="-78"/>
              </a:rPr>
              <a:t>در بخش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کشاورزی</a:t>
            </a:r>
            <a:r>
              <a:rPr lang="fa-IR" dirty="0" smtClean="0">
                <a:cs typeface="B Nazanin" pitchFamily="2" charset="-78"/>
              </a:rPr>
              <a:t> به دلیل روش های ناکار آمد و غیر علمی به هدر  می رود. </a:t>
            </a:r>
          </a:p>
          <a:p>
            <a:pPr algn="r" rtl="1"/>
            <a:endParaRPr lang="fa-IR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fa-IR" dirty="0" smtClean="0"/>
              <a:t>برخي ازچالش هاي پرداخت یارانه ها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rtl="1"/>
            <a:r>
              <a:rPr lang="fa-IR" dirty="0" smtClean="0"/>
              <a:t>افزایش </a:t>
            </a:r>
            <a:r>
              <a:rPr lang="fa-IR" dirty="0" smtClean="0">
                <a:solidFill>
                  <a:srgbClr val="FF0000"/>
                </a:solidFill>
              </a:rPr>
              <a:t>هدر رفت منابع ، تخریب و آلودگي هاي محیط زیست</a:t>
            </a:r>
          </a:p>
          <a:p>
            <a:pPr algn="just" rtl="1"/>
            <a:endParaRPr lang="fa-IR" dirty="0" smtClean="0"/>
          </a:p>
          <a:p>
            <a:pPr algn="just" rtl="1"/>
            <a:r>
              <a:rPr lang="fa-IR" dirty="0" smtClean="0"/>
              <a:t>کاهش اثر بخشی به دلیل </a:t>
            </a:r>
            <a:r>
              <a:rPr lang="fa-IR" dirty="0" smtClean="0">
                <a:solidFill>
                  <a:srgbClr val="FF0000"/>
                </a:solidFill>
              </a:rPr>
              <a:t>کوچک شدن منابع </a:t>
            </a:r>
            <a:r>
              <a:rPr lang="fa-IR" dirty="0" smtClean="0"/>
              <a:t>در پرداخت عمومی و مساوی آن.</a:t>
            </a:r>
          </a:p>
          <a:p>
            <a:pPr algn="just" rtl="1"/>
            <a:endParaRPr lang="fa-IR" dirty="0" smtClean="0"/>
          </a:p>
          <a:p>
            <a:pPr algn="just" rtl="1"/>
            <a:r>
              <a:rPr lang="fa-IR" dirty="0" smtClean="0">
                <a:solidFill>
                  <a:srgbClr val="FF0000"/>
                </a:solidFill>
              </a:rPr>
              <a:t>مصرف گرایی </a:t>
            </a:r>
            <a:r>
              <a:rPr lang="fa-IR" dirty="0" smtClean="0"/>
              <a:t>و عدم رونق تولید و اشتغال</a:t>
            </a:r>
          </a:p>
          <a:p>
            <a:pPr algn="just" rtl="1"/>
            <a:endParaRPr lang="fa-IR" dirty="0" smtClean="0"/>
          </a:p>
          <a:p>
            <a:pPr algn="just" rtl="1"/>
            <a:r>
              <a:rPr lang="fa-IR" dirty="0" smtClean="0"/>
              <a:t>عدم تأثیر بر نهاده های تولید ، توزیع، مصرف و خدمات با اثرات </a:t>
            </a:r>
            <a:r>
              <a:rPr lang="fa-IR" dirty="0" smtClean="0">
                <a:solidFill>
                  <a:srgbClr val="FF0000"/>
                </a:solidFill>
              </a:rPr>
              <a:t>تورم زایی و افزایش نقدینگی </a:t>
            </a:r>
            <a:r>
              <a:rPr lang="fa-IR" dirty="0" smtClean="0"/>
              <a:t>در جامعه</a:t>
            </a:r>
            <a:endParaRPr lang="fa-I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pPr rtl="1"/>
            <a:r>
              <a:rPr lang="fa-IR" dirty="0" smtClean="0"/>
              <a:t>اثرات بر محیط زیست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6388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Nazanin" pitchFamily="2" charset="-78"/>
              </a:rPr>
              <a:t>افزایش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سرانه مصرف </a:t>
            </a:r>
            <a:r>
              <a:rPr lang="fa-IR" dirty="0" smtClean="0">
                <a:cs typeface="B Nazanin" pitchFamily="2" charset="-78"/>
              </a:rPr>
              <a:t>منابع حياتي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افزايش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ميزان آلودگی </a:t>
            </a:r>
            <a:r>
              <a:rPr lang="fa-IR" dirty="0" smtClean="0">
                <a:cs typeface="B Nazanin" pitchFamily="2" charset="-78"/>
              </a:rPr>
              <a:t>هاي آب ، خاک و هوا</a:t>
            </a:r>
          </a:p>
          <a:p>
            <a:pPr algn="r" rtl="1"/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تخریب و فرو افت كيفيت </a:t>
            </a:r>
            <a:r>
              <a:rPr lang="fa-IR" dirty="0" smtClean="0">
                <a:cs typeface="B Nazanin" pitchFamily="2" charset="-78"/>
              </a:rPr>
              <a:t>زیست بومها، زیستگاه های طبیعی و تنوع زيستي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افزایش مصرف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 انرژی و مواد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افزایش تولید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گازهای گلخانه ای و آلاینده های جوی </a:t>
            </a:r>
          </a:p>
          <a:p>
            <a:pPr algn="r" rtl="1"/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کاهش كارآيي </a:t>
            </a:r>
            <a:r>
              <a:rPr lang="fa-IR" dirty="0" smtClean="0">
                <a:cs typeface="B Nazanin" pitchFamily="2" charset="-78"/>
              </a:rPr>
              <a:t>استفاده از منابع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افزایش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 سرانه انرژی </a:t>
            </a:r>
            <a:r>
              <a:rPr lang="fa-IR" dirty="0" smtClean="0">
                <a:cs typeface="B Nazanin" pitchFamily="2" charset="-78"/>
              </a:rPr>
              <a:t>مصرفی در هر واحد تولید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افزایش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 هزینه تولید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عدم امکان و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توان رقابت </a:t>
            </a:r>
            <a:r>
              <a:rPr lang="fa-IR" dirty="0" smtClean="0">
                <a:cs typeface="B Nazanin" pitchFamily="2" charset="-78"/>
              </a:rPr>
              <a:t>در بازارهای جهانی و منطقه اي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Autofit/>
          </a:bodyPr>
          <a:lstStyle/>
          <a:p>
            <a:pPr rtl="1"/>
            <a:r>
              <a:rPr lang="fa-IR" sz="3600" dirty="0" smtClean="0"/>
              <a:t>نتايج ناشي از باز مهندسی هدف مندی یارانه 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5626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Nazanin" pitchFamily="2" charset="-78"/>
              </a:rPr>
              <a:t>استفاده از یارانه ها در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احیاء و بازپروري </a:t>
            </a:r>
            <a:r>
              <a:rPr lang="fa-IR" dirty="0" smtClean="0">
                <a:cs typeface="B Nazanin" pitchFamily="2" charset="-78"/>
              </a:rPr>
              <a:t>زیست بوم های طبیعی و تنوع زيستي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کاهش مصرف ،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افزایش بهره وری </a:t>
            </a:r>
            <a:r>
              <a:rPr lang="fa-IR" dirty="0" smtClean="0">
                <a:cs typeface="B Nazanin" pitchFamily="2" charset="-78"/>
              </a:rPr>
              <a:t>و كارآيي انرژی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کاهش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آلاینده های </a:t>
            </a:r>
            <a:r>
              <a:rPr lang="fa-IR" dirty="0" smtClean="0">
                <a:cs typeface="B Nazanin" pitchFamily="2" charset="-78"/>
              </a:rPr>
              <a:t>مختلف هوا، آب ، خاک</a:t>
            </a:r>
          </a:p>
          <a:p>
            <a:pPr algn="r" rtl="1"/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باز چرخاني و ایجاد ارزش افزوده </a:t>
            </a:r>
            <a:r>
              <a:rPr lang="fa-IR" dirty="0" smtClean="0">
                <a:cs typeface="B Nazanin" pitchFamily="2" charset="-78"/>
              </a:rPr>
              <a:t>ناشي از اعمال مديريت جامع پسماند ها و   پساب ها و توسعه صنایع تبديلي ، تكميلي ،بازيافت ، كمپوست و ...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افزایش بهره وری، اشتغال و ارزش افزوده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منابع اولیه و خام طبیعی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تامين و تضمين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سلامت عمومی </a:t>
            </a:r>
            <a:r>
              <a:rPr lang="fa-IR" dirty="0" smtClean="0">
                <a:cs typeface="B Nazanin" pitchFamily="2" charset="-78"/>
              </a:rPr>
              <a:t>جامعه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توسعه و گسترش صنعت اکوتوریسم و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طبیعت گردی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حفاظت از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ذخایر ژنی </a:t>
            </a:r>
            <a:r>
              <a:rPr lang="fa-IR" dirty="0" smtClean="0">
                <a:cs typeface="B Nazanin" pitchFamily="2" charset="-78"/>
              </a:rPr>
              <a:t>بعنوان یکی از سرمایه های ملی </a:t>
            </a:r>
          </a:p>
          <a:p>
            <a:pPr algn="r" rtl="1"/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استفاده بهینه </a:t>
            </a:r>
            <a:r>
              <a:rPr lang="fa-IR" dirty="0" smtClean="0">
                <a:cs typeface="B Nazanin" pitchFamily="2" charset="-78"/>
              </a:rPr>
              <a:t>از آب ، خاک ، منابع انرژی ... در کشاورزی پايدار و دقيق 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کاهش استفاده از آلاینده های مختلف </a:t>
            </a: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سموم و کودهاي شيميايي </a:t>
            </a:r>
            <a:r>
              <a:rPr lang="fa-IR" dirty="0" smtClean="0">
                <a:cs typeface="B Nazanin" pitchFamily="2" charset="-78"/>
              </a:rPr>
              <a:t>در کشاورزی</a:t>
            </a:r>
          </a:p>
          <a:p>
            <a:pPr algn="r" rtl="1"/>
            <a:r>
              <a:rPr lang="fa-IR" dirty="0" smtClean="0">
                <a:cs typeface="B Nazanin" pitchFamily="2" charset="-78"/>
              </a:rPr>
              <a:t>کاهش سرانه مصرف </a:t>
            </a:r>
            <a:r>
              <a:rPr lang="fa-IR" dirty="0" smtClean="0">
                <a:solidFill>
                  <a:srgbClr val="038713"/>
                </a:solidFill>
                <a:cs typeface="B Nazanin" pitchFamily="2" charset="-78"/>
              </a:rPr>
              <a:t>منابع حياتي</a:t>
            </a:r>
          </a:p>
          <a:p>
            <a:pPr algn="r" rtl="1"/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fa-IR" dirty="0" smtClean="0"/>
              <a:t>تطابق با فرمان مقام معظم رهبری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algn="ctr" rtl="1" eaLnBrk="1" hangingPunct="1">
              <a:buNone/>
            </a:pPr>
            <a:r>
              <a:rPr lang="fa-IR" sz="2800" b="1" dirty="0" smtClean="0">
                <a:solidFill>
                  <a:srgbClr val="038713"/>
                </a:solidFill>
                <a:cs typeface="B Nazanin" pitchFamily="2" charset="-78"/>
              </a:rPr>
              <a:t>اقتصاد و فرهنگ با عزم ملي و مديريت جهادي</a:t>
            </a:r>
          </a:p>
          <a:p>
            <a:pPr algn="r" rtl="1" eaLnBrk="1" hangingPunct="1"/>
            <a:endParaRPr lang="fa-IR" sz="20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/>
            <a:r>
              <a:rPr lang="fa-IR" sz="2000" b="1" dirty="0" smtClean="0">
                <a:cs typeface="B Nazanin" pitchFamily="2" charset="-78"/>
              </a:rPr>
              <a:t>اقتصاد:  </a:t>
            </a:r>
            <a:endParaRPr lang="en-US" sz="2000" b="1" dirty="0" smtClean="0">
              <a:cs typeface="B Nazanin" pitchFamily="2" charset="-78"/>
            </a:endParaRPr>
          </a:p>
          <a:p>
            <a:pPr lvl="1" algn="r" rtl="1"/>
            <a:r>
              <a:rPr lang="fa-IR" sz="1800" dirty="0" smtClean="0">
                <a:cs typeface="B Nazanin" pitchFamily="2" charset="-78"/>
              </a:rPr>
              <a:t>علم 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كارگذاري منابع </a:t>
            </a:r>
            <a:r>
              <a:rPr lang="fa-IR" sz="1800" dirty="0" smtClean="0">
                <a:cs typeface="B Nazanin" pitchFamily="2" charset="-78"/>
              </a:rPr>
              <a:t>و توزيع متناسب آن </a:t>
            </a:r>
          </a:p>
          <a:p>
            <a:pPr lvl="1" algn="r" rtl="1"/>
            <a:r>
              <a:rPr lang="fa-IR" sz="1800" dirty="0" smtClean="0">
                <a:cs typeface="B Nazanin" pitchFamily="2" charset="-78"/>
              </a:rPr>
              <a:t>اقتصاد مبتني بر 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بهره وري </a:t>
            </a:r>
            <a:r>
              <a:rPr lang="fa-IR" sz="1800" dirty="0" smtClean="0">
                <a:cs typeface="B Nazanin" pitchFamily="2" charset="-78"/>
              </a:rPr>
              <a:t>و هدف مندي منابع </a:t>
            </a:r>
          </a:p>
          <a:p>
            <a:pPr lvl="1" algn="r" rtl="1"/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اقتصاد مقاومتی </a:t>
            </a:r>
            <a:r>
              <a:rPr lang="fa-IR" sz="1800" dirty="0" smtClean="0">
                <a:cs typeface="B Nazanin" pitchFamily="2" charset="-78"/>
              </a:rPr>
              <a:t>مبتنی بر قابليت ها و توان سرزمین</a:t>
            </a:r>
            <a:endParaRPr lang="en-US" sz="1800" dirty="0" smtClean="0">
              <a:cs typeface="B Nazanin" pitchFamily="2" charset="-78"/>
            </a:endParaRPr>
          </a:p>
          <a:p>
            <a:pPr lvl="1" algn="r" rtl="1"/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رشد اقتصادي </a:t>
            </a:r>
            <a:r>
              <a:rPr lang="fa-IR" sz="1800" dirty="0" smtClean="0">
                <a:cs typeface="B Nazanin" pitchFamily="2" charset="-78"/>
              </a:rPr>
              <a:t>و صيانت از محیط زیست </a:t>
            </a:r>
            <a:endParaRPr lang="en-US" sz="1800" dirty="0" smtClean="0">
              <a:cs typeface="B Nazanin" pitchFamily="2" charset="-78"/>
            </a:endParaRPr>
          </a:p>
          <a:p>
            <a:pPr lvl="1" algn="r" rtl="1"/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بهینه سازی </a:t>
            </a:r>
            <a:r>
              <a:rPr lang="fa-IR" sz="1800" dirty="0" smtClean="0">
                <a:cs typeface="B Nazanin" pitchFamily="2" charset="-78"/>
              </a:rPr>
              <a:t>مصرف انرژی و مواد </a:t>
            </a:r>
          </a:p>
          <a:p>
            <a:pPr lvl="1" algn="r" rtl="1"/>
            <a:r>
              <a:rPr lang="fa-IR" sz="1800" dirty="0" smtClean="0">
                <a:cs typeface="B Nazanin" pitchFamily="2" charset="-78"/>
              </a:rPr>
              <a:t>توازن 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سرانه</a:t>
            </a:r>
            <a:r>
              <a:rPr lang="fa-IR" sz="1800" dirty="0" smtClean="0">
                <a:cs typeface="B Nazanin" pitchFamily="2" charset="-78"/>
              </a:rPr>
              <a:t> استفاده از منابع (ردپای زیستی) </a:t>
            </a:r>
            <a:endParaRPr lang="en-US" sz="1800" dirty="0" smtClean="0">
              <a:cs typeface="B Nazanin" pitchFamily="2" charset="-78"/>
            </a:endParaRPr>
          </a:p>
          <a:p>
            <a:pPr algn="r" rtl="1" eaLnBrk="1" hangingPunct="1"/>
            <a:r>
              <a:rPr lang="fa-IR" sz="2000" b="1" dirty="0" smtClean="0">
                <a:cs typeface="B Nazanin" pitchFamily="2" charset="-78"/>
              </a:rPr>
              <a:t>فرهنگ: </a:t>
            </a:r>
            <a:endParaRPr lang="en-US" sz="2000" b="1" dirty="0" smtClean="0">
              <a:cs typeface="B Nazanin" pitchFamily="2" charset="-78"/>
            </a:endParaRPr>
          </a:p>
          <a:p>
            <a:pPr lvl="1" algn="r" rtl="1" eaLnBrk="1" hangingPunct="1"/>
            <a:r>
              <a:rPr lang="fa-IR" sz="1800" dirty="0" smtClean="0">
                <a:cs typeface="B Nazanin" pitchFamily="2" charset="-78"/>
              </a:rPr>
              <a:t>اعتلاي فرهنگ زيست محيطي با بهره گيري از 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آموزه هاي مذهبي </a:t>
            </a:r>
            <a:r>
              <a:rPr lang="fa-IR" sz="1800" dirty="0" smtClean="0">
                <a:cs typeface="B Nazanin" pitchFamily="2" charset="-78"/>
              </a:rPr>
              <a:t>، معارف توحيدي و سيره نبوي  </a:t>
            </a:r>
          </a:p>
          <a:p>
            <a:pPr lvl="1" algn="r" rtl="1" eaLnBrk="1" hangingPunct="1"/>
            <a:r>
              <a:rPr lang="fa-IR" sz="1800" dirty="0" smtClean="0">
                <a:cs typeface="B Nazanin" pitchFamily="2" charset="-78"/>
              </a:rPr>
              <a:t>گسترش فرهنگ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 همگاني </a:t>
            </a:r>
            <a:r>
              <a:rPr lang="fa-IR" sz="1800" dirty="0" smtClean="0">
                <a:cs typeface="B Nazanin" pitchFamily="2" charset="-78"/>
              </a:rPr>
              <a:t>در زمينه حفاظت محيط زيست</a:t>
            </a:r>
            <a:endParaRPr lang="en-US" sz="1800" dirty="0" smtClean="0">
              <a:cs typeface="B Nazanin" pitchFamily="2" charset="-78"/>
            </a:endParaRPr>
          </a:p>
          <a:p>
            <a:pPr lvl="1" algn="r" rtl="1" eaLnBrk="1" hangingPunct="1"/>
            <a:r>
              <a:rPr lang="fa-IR" sz="1800" dirty="0" smtClean="0">
                <a:cs typeface="B Nazanin" pitchFamily="2" charset="-78"/>
              </a:rPr>
              <a:t>توسعه ا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خلاق</a:t>
            </a:r>
            <a:r>
              <a:rPr lang="fa-IR" sz="1800" dirty="0" smtClean="0">
                <a:cs typeface="B Nazanin" pitchFamily="2" charset="-78"/>
              </a:rPr>
              <a:t> و استقرار ا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منيت </a:t>
            </a:r>
            <a:r>
              <a:rPr lang="fa-IR" sz="1800" dirty="0" smtClean="0">
                <a:cs typeface="B Nazanin" pitchFamily="2" charset="-78"/>
              </a:rPr>
              <a:t>زيست محيطي</a:t>
            </a:r>
          </a:p>
          <a:p>
            <a:pPr algn="r" rtl="1" eaLnBrk="1" hangingPunct="1"/>
            <a:endParaRPr lang="fa-IR" sz="2000" dirty="0" smtClean="0">
              <a:cs typeface="B Nazanin" pitchFamily="2" charset="-78"/>
            </a:endParaRPr>
          </a:p>
          <a:p>
            <a:pPr algn="r" rtl="1" eaLnBrk="1" hangingPunct="1">
              <a:buFontTx/>
              <a:buNone/>
            </a:pPr>
            <a:endParaRPr lang="en-US" sz="2000" dirty="0" smtClean="0">
              <a:cs typeface="B Nazanin" pitchFamily="2" charset="-78"/>
            </a:endParaRPr>
          </a:p>
          <a:p>
            <a:pPr algn="r" rtl="1" eaLnBrk="1" hangingPunct="1"/>
            <a:endParaRPr lang="fa-IR" sz="1400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fa-IR" dirty="0" smtClean="0"/>
              <a:t>تطابق با فرمان مقام معظم رهبری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r" rtl="1" eaLnBrk="1" hangingPunct="1"/>
            <a:r>
              <a:rPr lang="fa-IR" sz="2400" b="1" dirty="0" smtClean="0">
                <a:cs typeface="B Nazanin" pitchFamily="2" charset="-78"/>
              </a:rPr>
              <a:t>با عزم ملی:</a:t>
            </a:r>
            <a:endParaRPr lang="en-US" sz="2400" b="1" dirty="0" smtClean="0">
              <a:cs typeface="B Nazanin" pitchFamily="2" charset="-78"/>
            </a:endParaRPr>
          </a:p>
          <a:p>
            <a:pPr algn="r" rtl="1" eaLnBrk="1" hangingPunct="1"/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حضور موثر </a:t>
            </a:r>
            <a:r>
              <a:rPr lang="fa-IR" sz="2400" dirty="0" smtClean="0">
                <a:cs typeface="B Nazanin" pitchFamily="2" charset="-78"/>
              </a:rPr>
              <a:t>گروه ها و تشكل هاي مردم نهاد </a:t>
            </a:r>
            <a:endParaRPr lang="en-US" sz="2400" dirty="0" smtClean="0">
              <a:cs typeface="B Nazanin" pitchFamily="2" charset="-78"/>
            </a:endParaRPr>
          </a:p>
          <a:p>
            <a:pPr algn="r" rtl="1" eaLnBrk="1" hangingPunct="1"/>
            <a:r>
              <a:rPr lang="fa-IR" sz="2400" dirty="0" smtClean="0">
                <a:cs typeface="B Nazanin" pitchFamily="2" charset="-78"/>
              </a:rPr>
              <a:t>توسعه مشارکت </a:t>
            </a:r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آحاد مردم </a:t>
            </a:r>
            <a:r>
              <a:rPr lang="fa-IR" sz="2400" dirty="0" smtClean="0">
                <a:cs typeface="B Nazanin" pitchFamily="2" charset="-78"/>
              </a:rPr>
              <a:t>در حفاظت از محیط زیست</a:t>
            </a:r>
          </a:p>
          <a:p>
            <a:pPr algn="r" rtl="1" eaLnBrk="1" hangingPunct="1"/>
            <a:r>
              <a:rPr lang="fa-IR" sz="2400" dirty="0" smtClean="0">
                <a:cs typeface="B Nazanin" pitchFamily="2" charset="-78"/>
              </a:rPr>
              <a:t>ورود محیط زیست در عرصه هاي </a:t>
            </a:r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اجتماعي و فرهنگي </a:t>
            </a:r>
          </a:p>
          <a:p>
            <a:pPr algn="r" rtl="1" eaLnBrk="1" hangingPunct="1"/>
            <a:endParaRPr lang="en-US" sz="2400" dirty="0" smtClean="0">
              <a:cs typeface="B Nazanin" pitchFamily="2" charset="-78"/>
            </a:endParaRPr>
          </a:p>
          <a:p>
            <a:pPr algn="r" rtl="1" eaLnBrk="1" hangingPunct="1"/>
            <a:r>
              <a:rPr lang="fa-IR" sz="2400" b="1" dirty="0" smtClean="0">
                <a:cs typeface="B Nazanin" pitchFamily="2" charset="-78"/>
              </a:rPr>
              <a:t> و مدیریت جهادی:</a:t>
            </a:r>
            <a:endParaRPr lang="en-US" sz="2400" b="1" dirty="0" smtClean="0">
              <a:cs typeface="B Nazanin" pitchFamily="2" charset="-78"/>
            </a:endParaRPr>
          </a:p>
          <a:p>
            <a:pPr algn="r" rtl="1" eaLnBrk="1" hangingPunct="1"/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بهينه سازي </a:t>
            </a:r>
            <a:r>
              <a:rPr lang="fa-IR" sz="2400" dirty="0" smtClean="0">
                <a:cs typeface="B Nazanin" pitchFamily="2" charset="-78"/>
              </a:rPr>
              <a:t>سبك مديريت زيست محيطي بر اساس معيارهاي جهادي</a:t>
            </a:r>
            <a:endParaRPr lang="en-US" sz="2400" dirty="0" smtClean="0">
              <a:cs typeface="B Nazanin" pitchFamily="2" charset="-78"/>
            </a:endParaRPr>
          </a:p>
          <a:p>
            <a:pPr algn="r" rtl="1" eaLnBrk="1" hangingPunct="1"/>
            <a:r>
              <a:rPr lang="fa-IR" sz="2400" dirty="0" smtClean="0">
                <a:cs typeface="B Nazanin" pitchFamily="2" charset="-78"/>
              </a:rPr>
              <a:t>بهسامان نمودن </a:t>
            </a:r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نگرشها و انگیزش ها </a:t>
            </a:r>
            <a:r>
              <a:rPr lang="fa-IR" sz="2400" dirty="0" smtClean="0">
                <a:cs typeface="B Nazanin" pitchFamily="2" charset="-78"/>
              </a:rPr>
              <a:t>بر اساس مباني اعتقادي و پايه هاي </a:t>
            </a:r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ايماني</a:t>
            </a:r>
            <a:endParaRPr lang="en-US" sz="2400" dirty="0" smtClean="0">
              <a:solidFill>
                <a:srgbClr val="038713"/>
              </a:solidFill>
              <a:cs typeface="B Nazanin" pitchFamily="2" charset="-78"/>
            </a:endParaRPr>
          </a:p>
          <a:p>
            <a:pPr algn="r" rtl="1"/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مهندسي مجدد </a:t>
            </a:r>
            <a:r>
              <a:rPr lang="fa-IR" sz="2400" dirty="0" smtClean="0">
                <a:cs typeface="B Nazanin" pitchFamily="2" charset="-78"/>
              </a:rPr>
              <a:t>ساختارها و </a:t>
            </a:r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تشكيلات زيست محيطي </a:t>
            </a:r>
            <a:r>
              <a:rPr lang="fa-IR" sz="2400" dirty="0" smtClean="0">
                <a:cs typeface="B Nazanin" pitchFamily="2" charset="-78"/>
              </a:rPr>
              <a:t>بر اساس الزامات و ضرورت هاي جهادي</a:t>
            </a:r>
            <a:endParaRPr lang="en-US" sz="2400" dirty="0" smtClean="0">
              <a:cs typeface="B Nazanin" pitchFamily="2" charset="-78"/>
            </a:endParaRPr>
          </a:p>
          <a:p>
            <a:pPr algn="r" rtl="1" eaLnBrk="1" hangingPunct="1"/>
            <a:r>
              <a:rPr lang="fa-IR" sz="2400" dirty="0" smtClean="0">
                <a:cs typeface="B Nazanin" pitchFamily="2" charset="-78"/>
              </a:rPr>
              <a:t>زمينه سازي براي </a:t>
            </a:r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كوشش همگاني </a:t>
            </a:r>
            <a:r>
              <a:rPr lang="fa-IR" sz="2400" dirty="0" smtClean="0">
                <a:cs typeface="B Nazanin" pitchFamily="2" charset="-78"/>
              </a:rPr>
              <a:t>از سر اخلاص </a:t>
            </a:r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و صداقت </a:t>
            </a:r>
            <a:r>
              <a:rPr lang="fa-IR" sz="2400" dirty="0" smtClean="0">
                <a:cs typeface="B Nazanin" pitchFamily="2" charset="-78"/>
              </a:rPr>
              <a:t>در راستاي دستيابي به اهداف عاليه </a:t>
            </a:r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زيست محيطي </a:t>
            </a:r>
            <a:r>
              <a:rPr lang="fa-IR" sz="2400" dirty="0" smtClean="0">
                <a:cs typeface="B Nazanin" pitchFamily="2" charset="-78"/>
              </a:rPr>
              <a:t>بر اساس مباني</a:t>
            </a:r>
            <a:r>
              <a:rPr lang="fa-IR" sz="2400" dirty="0" smtClean="0">
                <a:solidFill>
                  <a:srgbClr val="038713"/>
                </a:solidFill>
                <a:cs typeface="B Nazanin" pitchFamily="2" charset="-78"/>
              </a:rPr>
              <a:t> اسلامي.</a:t>
            </a:r>
            <a:endParaRPr lang="en-US" sz="2400" dirty="0" smtClean="0">
              <a:solidFill>
                <a:srgbClr val="038713"/>
              </a:solidFill>
              <a:cs typeface="B Nazanin" pitchFamily="2" charset="-78"/>
            </a:endParaRPr>
          </a:p>
          <a:p>
            <a:pPr algn="r" rtl="1" eaLnBrk="1" hangingPunct="1">
              <a:buNone/>
            </a:pPr>
            <a:endParaRPr lang="en-US" sz="2400" dirty="0" smtClean="0">
              <a:cs typeface="B Nazanin" pitchFamily="2" charset="-78"/>
            </a:endParaRPr>
          </a:p>
          <a:p>
            <a:pPr algn="r" rtl="1" eaLnBrk="1" hangingPunct="1"/>
            <a:endParaRPr lang="fa-I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پيشنهادات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70000" lnSpcReduction="20000"/>
          </a:bodyPr>
          <a:lstStyle/>
          <a:p>
            <a:pPr algn="r" rtl="1"/>
            <a:r>
              <a:rPr lang="fa-IR" sz="1800" dirty="0" smtClean="0">
                <a:cs typeface="B Nazanin" pitchFamily="2" charset="-78"/>
              </a:rPr>
              <a:t>مدیریت استفاده از 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پسابها </a:t>
            </a:r>
            <a:r>
              <a:rPr lang="fa-IR" sz="1800" dirty="0" smtClean="0">
                <a:cs typeface="B Nazanin" pitchFamily="2" charset="-78"/>
              </a:rPr>
              <a:t>(4 میلیارد متر مکعب در سال) </a:t>
            </a:r>
          </a:p>
          <a:p>
            <a:pPr lvl="1" algn="r" rtl="1"/>
            <a:r>
              <a:rPr lang="fa-IR" sz="1800" dirty="0" smtClean="0">
                <a:cs typeface="B Nazanin" pitchFamily="2" charset="-78"/>
              </a:rPr>
              <a:t>فاضلابهای انسانی</a:t>
            </a:r>
          </a:p>
          <a:p>
            <a:pPr lvl="1" algn="r" rtl="1"/>
            <a:r>
              <a:rPr lang="fa-IR" sz="1800" dirty="0" smtClean="0">
                <a:cs typeface="B Nazanin" pitchFamily="2" charset="-78"/>
              </a:rPr>
              <a:t>زه آب هاي کشاورزی </a:t>
            </a:r>
          </a:p>
          <a:p>
            <a:pPr lvl="1" algn="r" rtl="1"/>
            <a:r>
              <a:rPr lang="fa-IR" sz="1800" dirty="0" smtClean="0">
                <a:cs typeface="B Nazanin" pitchFamily="2" charset="-78"/>
              </a:rPr>
              <a:t> فاضلابهاي صنعتی</a:t>
            </a:r>
          </a:p>
          <a:p>
            <a:pPr lvl="1" algn="r" rtl="1"/>
            <a:r>
              <a:rPr lang="fa-IR" sz="1800" dirty="0" smtClean="0">
                <a:cs typeface="B Nazanin" pitchFamily="2" charset="-78"/>
              </a:rPr>
              <a:t>روان آب ها  شهري </a:t>
            </a:r>
          </a:p>
          <a:p>
            <a:pPr lvl="1" algn="r" rtl="1"/>
            <a:endParaRPr lang="fa-IR" sz="1800" dirty="0" smtClean="0">
              <a:cs typeface="B Nazanin" pitchFamily="2" charset="-78"/>
            </a:endParaRPr>
          </a:p>
          <a:p>
            <a:pPr algn="r" rtl="1"/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بازیافت</a:t>
            </a:r>
            <a:r>
              <a:rPr lang="fa-IR" sz="1800" dirty="0" smtClean="0">
                <a:cs typeface="B Nazanin" pitchFamily="2" charset="-78"/>
              </a:rPr>
              <a:t> و استفاده  مجدد از زباله، پسسماند صنعتی و خروجی های صنایع و ایجاد صنایع باز یافتی ، تبديلي و تكميلي زنجیره ای (دومینوی مواد اولیه ، پسماند)</a:t>
            </a:r>
          </a:p>
          <a:p>
            <a:pPr algn="r" rtl="1"/>
            <a:endParaRPr lang="fa-IR" sz="1800" dirty="0" smtClean="0">
              <a:cs typeface="B Nazanin" pitchFamily="2" charset="-78"/>
            </a:endParaRPr>
          </a:p>
          <a:p>
            <a:pPr algn="r" rtl="1"/>
            <a:r>
              <a:rPr lang="fa-IR" sz="1800" dirty="0" smtClean="0">
                <a:cs typeface="B Nazanin" pitchFamily="2" charset="-78"/>
              </a:rPr>
              <a:t>بهینه یابی مصرف 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انرژی</a:t>
            </a:r>
            <a:r>
              <a:rPr lang="fa-IR" sz="1800" dirty="0" smtClean="0">
                <a:cs typeface="B Nazanin" pitchFamily="2" charset="-78"/>
              </a:rPr>
              <a:t> : </a:t>
            </a:r>
          </a:p>
          <a:p>
            <a:pPr lvl="1" algn="r" rtl="1"/>
            <a:r>
              <a:rPr lang="fa-IR" sz="1400" dirty="0" smtClean="0">
                <a:cs typeface="B Nazanin" pitchFamily="2" charset="-78"/>
              </a:rPr>
              <a:t>استفاده از انر‍ي هاي نو ، سوخت های پاک و تجدید پذیر</a:t>
            </a:r>
          </a:p>
          <a:p>
            <a:pPr lvl="1" algn="r" rtl="1"/>
            <a:r>
              <a:rPr lang="fa-IR" sz="1400" dirty="0" smtClean="0">
                <a:cs typeface="B Nazanin" pitchFamily="2" charset="-78"/>
              </a:rPr>
              <a:t>ارتقاء سطح استاندارد موتورهای درون سوز </a:t>
            </a:r>
          </a:p>
          <a:p>
            <a:pPr lvl="1" algn="r" rtl="1"/>
            <a:r>
              <a:rPr lang="fa-IR" sz="1400" dirty="0" smtClean="0">
                <a:cs typeface="B Nazanin" pitchFamily="2" charset="-78"/>
              </a:rPr>
              <a:t>ارتقاء سطح استاندارد سوخت های فصیلی </a:t>
            </a:r>
          </a:p>
          <a:p>
            <a:pPr lvl="1" algn="r" rtl="1"/>
            <a:r>
              <a:rPr lang="fa-IR" sz="1400" dirty="0" smtClean="0">
                <a:cs typeface="B Nazanin" pitchFamily="2" charset="-78"/>
              </a:rPr>
              <a:t>استفاده از بیوفیول و سوختهای زیستی</a:t>
            </a:r>
          </a:p>
          <a:p>
            <a:pPr lvl="1" algn="r" rtl="1"/>
            <a:endParaRPr lang="fa-IR" sz="1400" dirty="0" smtClean="0">
              <a:cs typeface="B Nazanin" pitchFamily="2" charset="-78"/>
            </a:endParaRPr>
          </a:p>
          <a:p>
            <a:pPr algn="r" rtl="1"/>
            <a:r>
              <a:rPr lang="fa-IR" sz="1800" dirty="0" smtClean="0">
                <a:cs typeface="B Nazanin" pitchFamily="2" charset="-78"/>
              </a:rPr>
              <a:t>مدیریت 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ترافیک </a:t>
            </a:r>
            <a:r>
              <a:rPr lang="fa-IR" sz="1800" dirty="0" smtClean="0">
                <a:cs typeface="B Nazanin" pitchFamily="2" charset="-78"/>
              </a:rPr>
              <a:t>و تقويت ناوگان حمل و نقل عمومي </a:t>
            </a:r>
          </a:p>
          <a:p>
            <a:pPr algn="r" rtl="1"/>
            <a:endParaRPr lang="fa-IR" sz="1800" dirty="0" smtClean="0">
              <a:cs typeface="B Nazanin" pitchFamily="2" charset="-78"/>
            </a:endParaRPr>
          </a:p>
          <a:p>
            <a:pPr algn="r" rtl="1"/>
            <a:r>
              <a:rPr lang="fa-IR" sz="1800" dirty="0" smtClean="0">
                <a:cs typeface="B Nazanin" pitchFamily="2" charset="-78"/>
              </a:rPr>
              <a:t>گسترش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 فضای سبز </a:t>
            </a:r>
            <a:r>
              <a:rPr lang="fa-IR" sz="1800" dirty="0" smtClean="0">
                <a:cs typeface="B Nazanin" pitchFamily="2" charset="-78"/>
              </a:rPr>
              <a:t> به صورت كمربند سبز ،  پارك ها و بوستانهاي محله اي، ناحيه اي و منطقه اي و تأكيد بر ایجاد شهر سبز بر اساس آموزه های قرآنی (جنات تجری من تحت الانهار)</a:t>
            </a:r>
          </a:p>
          <a:p>
            <a:pPr algn="r" rtl="1"/>
            <a:endParaRPr lang="fa-IR" sz="1800" dirty="0" smtClean="0">
              <a:cs typeface="B Nazanin" pitchFamily="2" charset="-78"/>
            </a:endParaRPr>
          </a:p>
          <a:p>
            <a:pPr algn="r" rtl="1"/>
            <a:r>
              <a:rPr lang="fa-IR" sz="1800" dirty="0" smtClean="0">
                <a:cs typeface="B Nazanin" pitchFamily="2" charset="-78"/>
              </a:rPr>
              <a:t>حراست و صیانت از 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سرمایه های زیستی </a:t>
            </a:r>
            <a:r>
              <a:rPr lang="fa-IR" sz="1800" dirty="0" smtClean="0">
                <a:cs typeface="B Nazanin" pitchFamily="2" charset="-78"/>
              </a:rPr>
              <a:t>و </a:t>
            </a:r>
            <a:r>
              <a:rPr lang="fa-IR" sz="1800" dirty="0" smtClean="0">
                <a:solidFill>
                  <a:srgbClr val="038713"/>
                </a:solidFill>
                <a:cs typeface="B Nazanin" pitchFamily="2" charset="-78"/>
              </a:rPr>
              <a:t>ذخایر ژنتيكي </a:t>
            </a:r>
            <a:r>
              <a:rPr lang="fa-IR" sz="1800" dirty="0" smtClean="0">
                <a:cs typeface="B Nazanin" pitchFamily="2" charset="-78"/>
              </a:rPr>
              <a:t>(زیستگاه های طبیعی، تنوع گونه اي و ...)</a:t>
            </a:r>
          </a:p>
          <a:p>
            <a:pPr lvl="1" algn="r" rtl="1"/>
            <a:r>
              <a:rPr lang="fa-IR" sz="1400" dirty="0" smtClean="0">
                <a:cs typeface="B Nazanin" pitchFamily="2" charset="-78"/>
              </a:rPr>
              <a:t>احيا ، بازپروروي و تأمين حقابه هاي زيست محيطي منابع آبي </a:t>
            </a:r>
          </a:p>
          <a:p>
            <a:pPr lvl="1" algn="r" rtl="1"/>
            <a:r>
              <a:rPr lang="fa-IR" sz="1400" dirty="0" smtClean="0">
                <a:cs typeface="B Nazanin" pitchFamily="2" charset="-78"/>
              </a:rPr>
              <a:t>باز سازي زيستگاه هاي خسارت ديده و بازگرداني مناطق به پيشينه ساختار طبيعي و تنوع زيستي آن . </a:t>
            </a:r>
          </a:p>
          <a:p>
            <a:pPr lvl="1" algn="r" rtl="1"/>
            <a:endParaRPr lang="fa-IR" sz="1400" dirty="0" smtClean="0">
              <a:cs typeface="B Nazanin" pitchFamily="2" charset="-78"/>
            </a:endParaRPr>
          </a:p>
          <a:p>
            <a:pPr lvl="1" algn="r" rtl="1"/>
            <a:endParaRPr lang="fa-IR" sz="1400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9540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fa-IR" sz="9600" dirty="0" smtClean="0">
                <a:solidFill>
                  <a:srgbClr val="FFC000"/>
                </a:solidFill>
                <a:cs typeface="B Nazanin" pitchFamily="2" charset="-78"/>
              </a:rPr>
              <a:t>با تشکر</a:t>
            </a:r>
            <a:endParaRPr lang="fa-IR" sz="9600" dirty="0">
              <a:solidFill>
                <a:srgbClr val="FFC000"/>
              </a:solidFill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380</TotalTime>
  <Words>919</Words>
  <Application>Microsoft Office PowerPoint</Application>
  <PresentationFormat>On-screen Show (4:3)</PresentationFormat>
  <Paragraphs>113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Angles</vt:lpstr>
      <vt:lpstr>بسم الله الرحمن الرحیم</vt:lpstr>
      <vt:lpstr>هدفمندی یارانه ها</vt:lpstr>
      <vt:lpstr>PowerPoint Presentation</vt:lpstr>
      <vt:lpstr>ضرورت هاي هدف مند سازي يارانه ها</vt:lpstr>
      <vt:lpstr>برخي از نقيصه هاي موجود </vt:lpstr>
      <vt:lpstr>برخي ازچالش هاي پرداخت یارانه ها</vt:lpstr>
      <vt:lpstr>اثرات بر محیط زیست</vt:lpstr>
      <vt:lpstr>نتايج ناشي از باز مهندسی هدف مندی یارانه </vt:lpstr>
      <vt:lpstr>تطابق با فرمان مقام معظم رهبری</vt:lpstr>
      <vt:lpstr>تطابق با فرمان مقام معظم رهبری</vt:lpstr>
      <vt:lpstr>پيشنهادات</vt:lpstr>
      <vt:lpstr>با تشکر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بسم الله الرحمن الرحیم</dc:title>
  <dc:creator>m</dc:creator>
  <cp:lastModifiedBy>Windows User</cp:lastModifiedBy>
  <cp:revision>108</cp:revision>
  <dcterms:created xsi:type="dcterms:W3CDTF">2006-08-16T00:00:00Z</dcterms:created>
  <dcterms:modified xsi:type="dcterms:W3CDTF">2018-05-23T12:59:09Z</dcterms:modified>
</cp:coreProperties>
</file>