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72" r:id="rId1"/>
  </p:sldMasterIdLst>
  <p:sldIdLst>
    <p:sldId id="258" r:id="rId2"/>
    <p:sldId id="260" r:id="rId3"/>
    <p:sldId id="257" r:id="rId4"/>
    <p:sldId id="259" r:id="rId5"/>
    <p:sldId id="279" r:id="rId6"/>
    <p:sldId id="270" r:id="rId7"/>
    <p:sldId id="280" r:id="rId8"/>
    <p:sldId id="284" r:id="rId9"/>
    <p:sldId id="261" r:id="rId10"/>
    <p:sldId id="262" r:id="rId11"/>
    <p:sldId id="263" r:id="rId12"/>
    <p:sldId id="264" r:id="rId13"/>
    <p:sldId id="265" r:id="rId14"/>
    <p:sldId id="269" r:id="rId15"/>
    <p:sldId id="271" r:id="rId16"/>
    <p:sldId id="272" r:id="rId17"/>
    <p:sldId id="281" r:id="rId18"/>
    <p:sldId id="274" r:id="rId19"/>
    <p:sldId id="273" r:id="rId20"/>
    <p:sldId id="282" r:id="rId21"/>
    <p:sldId id="283" r:id="rId22"/>
    <p:sldId id="268" r:id="rId23"/>
    <p:sldId id="277" r:id="rId24"/>
    <p:sldId id="278" r:id="rId25"/>
    <p:sldId id="266" r:id="rId26"/>
    <p:sldId id="267" r:id="rId27"/>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66" d="100"/>
          <a:sy n="66" d="100"/>
        </p:scale>
        <p:origin x="-1506"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Subtitle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FD0D8C84-571F-4CDB-855C-40CA07C43571}" type="datetimeFigureOut">
              <a:rPr lang="fa-IR" smtClean="0"/>
              <a:pPr/>
              <a:t>10/09/1441</a:t>
            </a:fld>
            <a:endParaRPr lang="fa-IR"/>
          </a:p>
        </p:txBody>
      </p:sp>
      <p:sp>
        <p:nvSpPr>
          <p:cNvPr id="17" name="Footer Placeholder 16"/>
          <p:cNvSpPr>
            <a:spLocks noGrp="1"/>
          </p:cNvSpPr>
          <p:nvPr>
            <p:ph type="ftr" sz="quarter" idx="11"/>
          </p:nvPr>
        </p:nvSpPr>
        <p:spPr/>
        <p:txBody>
          <a:bodyPr/>
          <a:lstStyle/>
          <a:p>
            <a:endParaRPr lang="fa-IR"/>
          </a:p>
        </p:txBody>
      </p:sp>
      <p:sp>
        <p:nvSpPr>
          <p:cNvPr id="7" name="Straight Connector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Oval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Oval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Slide Number Placeholder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43048255-DAD0-4FF2-8987-F892AFBC6351}" type="slidenum">
              <a:rPr lang="fa-IR" smtClean="0"/>
              <a:pPr/>
              <a:t>‹#›</a:t>
            </a:fld>
            <a:endParaRPr lang="fa-IR"/>
          </a:p>
        </p:txBody>
      </p:sp>
      <p:sp>
        <p:nvSpPr>
          <p:cNvPr id="8" name="Title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3">
                    <a:shade val="75000"/>
                  </a:schemeClr>
                </a:solidFill>
              </a:defRPr>
            </a:lvl1p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FD0D8C84-571F-4CDB-855C-40CA07C43571}" type="datetimeFigureOut">
              <a:rPr lang="fa-IR" smtClean="0"/>
              <a:pPr/>
              <a:t>10/09/1441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a:xfrm>
            <a:off x="4361688" y="1026372"/>
            <a:ext cx="457200" cy="441325"/>
          </a:xfrm>
        </p:spPr>
        <p:txBody>
          <a:bodyPr/>
          <a:lstStyle/>
          <a:p>
            <a:fld id="{43048255-DAD0-4FF2-8987-F892AFBC6351}" type="slidenum">
              <a:rPr lang="fa-IR" smtClean="0"/>
              <a:pPr/>
              <a:t>‹#›</a:t>
            </a:fld>
            <a:endParaRPr lang="fa-IR"/>
          </a:p>
        </p:txBody>
      </p:sp>
      <p:sp>
        <p:nvSpPr>
          <p:cNvPr id="8" name="Content Placeholder 7"/>
          <p:cNvSpPr>
            <a:spLocks noGrp="1"/>
          </p:cNvSpPr>
          <p:nvPr>
            <p:ph sz="quarter" idx="1"/>
          </p:nvPr>
        </p:nvSpPr>
        <p:spPr>
          <a:xfrm>
            <a:off x="301752" y="1527048"/>
            <a:ext cx="850392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3" name="Rectangle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Rectangle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Footer Placeholder 4"/>
          <p:cNvSpPr>
            <a:spLocks noGrp="1"/>
          </p:cNvSpPr>
          <p:nvPr>
            <p:ph type="ftr" sz="quarter" idx="11"/>
          </p:nvPr>
        </p:nvSpPr>
        <p:spPr/>
        <p:txBody>
          <a:bodyPr/>
          <a:lstStyle/>
          <a:p>
            <a:endParaRPr lang="fa-IR"/>
          </a:p>
        </p:txBody>
      </p:sp>
      <p:sp>
        <p:nvSpPr>
          <p:cNvPr id="4" name="Date Placeholder 3"/>
          <p:cNvSpPr>
            <a:spLocks noGrp="1"/>
          </p:cNvSpPr>
          <p:nvPr>
            <p:ph type="dt" sz="half" idx="10"/>
          </p:nvPr>
        </p:nvSpPr>
        <p:spPr/>
        <p:txBody>
          <a:bodyPr/>
          <a:lstStyle/>
          <a:p>
            <a:fld id="{FD0D8C84-571F-4CDB-855C-40CA07C43571}" type="datetimeFigureOut">
              <a:rPr lang="fa-IR" smtClean="0"/>
              <a:pPr/>
              <a:t>10/09/1441</a:t>
            </a:fld>
            <a:endParaRPr lang="fa-IR"/>
          </a:p>
        </p:txBody>
      </p:sp>
      <p:sp>
        <p:nvSpPr>
          <p:cNvPr id="8" name="Straight Connector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Oval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43048255-DAD0-4FF2-8987-F892AFBC6351}" type="slidenum">
              <a:rPr lang="fa-IR" smtClean="0"/>
              <a:pPr/>
              <a:t>‹#›</a:t>
            </a:fld>
            <a:endParaRPr lang="fa-IR"/>
          </a:p>
        </p:txBody>
      </p:sp>
      <p:sp>
        <p:nvSpPr>
          <p:cNvPr id="2" name="Title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758952"/>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a:xfrm>
            <a:off x="5791200" y="6409944"/>
            <a:ext cx="3044952" cy="365760"/>
          </a:xfrm>
        </p:spPr>
        <p:txBody>
          <a:bodyPr/>
          <a:lstStyle/>
          <a:p>
            <a:fld id="{FD0D8C84-571F-4CDB-855C-40CA07C43571}" type="datetimeFigureOut">
              <a:rPr lang="fa-IR" smtClean="0"/>
              <a:pPr/>
              <a:t>10/09/1441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43048255-DAD0-4FF2-8987-F892AFBC6351}" type="slidenum">
              <a:rPr lang="fa-IR" smtClean="0"/>
              <a:pPr/>
              <a:t>‹#›</a:t>
            </a:fld>
            <a:endParaRPr lang="fa-IR"/>
          </a:p>
        </p:txBody>
      </p:sp>
      <p:sp>
        <p:nvSpPr>
          <p:cNvPr id="8" name="Straight Connector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Content Placeholder 9"/>
          <p:cNvSpPr>
            <a:spLocks noGrp="1"/>
          </p:cNvSpPr>
          <p:nvPr>
            <p:ph sz="half" idx="1"/>
          </p:nvPr>
        </p:nvSpPr>
        <p:spPr>
          <a:xfrm>
            <a:off x="301752"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Content Placeholder 11"/>
          <p:cNvSpPr>
            <a:spLocks noGrp="1"/>
          </p:cNvSpPr>
          <p:nvPr>
            <p:ph sz="half" idx="2"/>
          </p:nvPr>
        </p:nvSpPr>
        <p:spPr>
          <a:xfrm>
            <a:off x="4800600"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1">
        <a:schemeClr val="bg2"/>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Rectangle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Rectangle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Rectangle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FD0D8C84-571F-4CDB-855C-40CA07C43571}" type="datetimeFigureOut">
              <a:rPr lang="fa-IR" smtClean="0"/>
              <a:pPr/>
              <a:t>10/09/1441</a:t>
            </a:fld>
            <a:endParaRPr lang="fa-IR"/>
          </a:p>
        </p:txBody>
      </p:sp>
      <p:sp>
        <p:nvSpPr>
          <p:cNvPr id="8" name="Footer Placeholder 7"/>
          <p:cNvSpPr>
            <a:spLocks noGrp="1"/>
          </p:cNvSpPr>
          <p:nvPr>
            <p:ph type="ftr" sz="quarter" idx="11"/>
          </p:nvPr>
        </p:nvSpPr>
        <p:spPr>
          <a:xfrm>
            <a:off x="304800" y="6409944"/>
            <a:ext cx="3581400" cy="365760"/>
          </a:xfrm>
        </p:spPr>
        <p:txBody>
          <a:bodyPr/>
          <a:lstStyle/>
          <a:p>
            <a:endParaRPr lang="fa-IR"/>
          </a:p>
        </p:txBody>
      </p:sp>
      <p:sp>
        <p:nvSpPr>
          <p:cNvPr id="15" name="Straight Connector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Content Placeholder 23"/>
          <p:cNvSpPr>
            <a:spLocks noGrp="1"/>
          </p:cNvSpPr>
          <p:nvPr>
            <p:ph sz="quarter" idx="2"/>
          </p:nvPr>
        </p:nvSpPr>
        <p:spPr>
          <a:xfrm>
            <a:off x="301752" y="2471383"/>
            <a:ext cx="4041648" cy="3818404"/>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Content Placeholder 25"/>
          <p:cNvSpPr>
            <a:spLocks noGrp="1"/>
          </p:cNvSpPr>
          <p:nvPr>
            <p:ph sz="quarter" idx="4"/>
          </p:nvPr>
        </p:nvSpPr>
        <p:spPr>
          <a:xfrm>
            <a:off x="4800600" y="2471383"/>
            <a:ext cx="4038600" cy="382219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Oval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Oval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Slide Number Placeholder 8"/>
          <p:cNvSpPr>
            <a:spLocks noGrp="1"/>
          </p:cNvSpPr>
          <p:nvPr>
            <p:ph type="sldNum" sz="quarter" idx="12"/>
          </p:nvPr>
        </p:nvSpPr>
        <p:spPr>
          <a:xfrm>
            <a:off x="4343400" y="1042416"/>
            <a:ext cx="457200" cy="441325"/>
          </a:xfrm>
        </p:spPr>
        <p:txBody>
          <a:bodyPr/>
          <a:lstStyle>
            <a:lvl1pPr algn="ctr">
              <a:defRPr/>
            </a:lvl1pPr>
          </a:lstStyle>
          <a:p>
            <a:fld id="{43048255-DAD0-4FF2-8987-F892AFBC6351}" type="slidenum">
              <a:rPr lang="fa-IR" smtClean="0"/>
              <a:pPr/>
              <a:t>‹#›</a:t>
            </a:fld>
            <a:endParaRPr lang="fa-IR"/>
          </a:p>
        </p:txBody>
      </p:sp>
      <p:sp>
        <p:nvSpPr>
          <p:cNvPr id="23" name="Title 22"/>
          <p:cNvSpPr>
            <a:spLocks noGrp="1"/>
          </p:cNvSpPr>
          <p:nvPr>
            <p:ph type="title"/>
          </p:nvPr>
        </p:nvSpPr>
        <p:spPr/>
        <p:txBody>
          <a:bodyPr rtlCol="0" anchor="b" anchorCtr="0"/>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FD0D8C84-571F-4CDB-855C-40CA07C43571}" type="datetimeFigureOut">
              <a:rPr lang="fa-IR" smtClean="0"/>
              <a:pPr/>
              <a:t>10/09/1441</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a:xfrm>
            <a:off x="4343400" y="1036020"/>
            <a:ext cx="457200" cy="441325"/>
          </a:xfrm>
        </p:spPr>
        <p:txBody>
          <a:bodyPr/>
          <a:lstStyle/>
          <a:p>
            <a:fld id="{43048255-DAD0-4FF2-8987-F892AFBC6351}" type="slidenum">
              <a:rPr lang="fa-IR" smtClean="0"/>
              <a:pPr/>
              <a:t>‹#›</a:t>
            </a:fld>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Rectangle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Rectangle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Date Placeholder 1"/>
          <p:cNvSpPr>
            <a:spLocks noGrp="1"/>
          </p:cNvSpPr>
          <p:nvPr>
            <p:ph type="dt" sz="half" idx="10"/>
          </p:nvPr>
        </p:nvSpPr>
        <p:spPr/>
        <p:txBody>
          <a:bodyPr/>
          <a:lstStyle/>
          <a:p>
            <a:fld id="{FD0D8C84-571F-4CDB-855C-40CA07C43571}" type="datetimeFigureOut">
              <a:rPr lang="fa-IR" smtClean="0"/>
              <a:pPr/>
              <a:t>10/09/1441</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a:xfrm>
            <a:off x="4267200" y="6324600"/>
            <a:ext cx="609600" cy="441324"/>
          </a:xfrm>
        </p:spPr>
        <p:txBody>
          <a:bodyPr/>
          <a:lstStyle>
            <a:lvl1pPr>
              <a:defRPr>
                <a:solidFill>
                  <a:srgbClr val="FFFFFF"/>
                </a:solidFill>
              </a:defRPr>
            </a:lvl1pPr>
          </a:lstStyle>
          <a:p>
            <a:fld id="{43048255-DAD0-4FF2-8987-F892AFBC6351}" type="slidenum">
              <a:rPr lang="fa-IR" smtClean="0"/>
              <a:pPr/>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9" name="Rectangle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Rectangle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Rectangle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Straight Connector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Content Placeholder 19"/>
          <p:cNvSpPr>
            <a:spLocks noGrp="1"/>
          </p:cNvSpPr>
          <p:nvPr>
            <p:ph sz="quarter" idx="1"/>
          </p:nvPr>
        </p:nvSpPr>
        <p:spPr>
          <a:xfrm>
            <a:off x="3124200" y="685800"/>
            <a:ext cx="5638800" cy="5410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Oval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43048255-DAD0-4FF2-8987-F892AFBC6351}" type="slidenum">
              <a:rPr lang="fa-IR" smtClean="0"/>
              <a:pPr/>
              <a:t>‹#›</a:t>
            </a:fld>
            <a:endParaRPr lang="fa-IR"/>
          </a:p>
        </p:txBody>
      </p:sp>
      <p:sp>
        <p:nvSpPr>
          <p:cNvPr id="21" name="Rectangle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p:txBody>
          <a:bodyPr/>
          <a:lstStyle/>
          <a:p>
            <a:fld id="{FD0D8C84-571F-4CDB-855C-40CA07C43571}" type="datetimeFigureOut">
              <a:rPr lang="fa-IR" smtClean="0"/>
              <a:pPr/>
              <a:t>10/09/1441</a:t>
            </a:fld>
            <a:endParaRPr lang="fa-IR"/>
          </a:p>
        </p:txBody>
      </p:sp>
      <p:sp>
        <p:nvSpPr>
          <p:cNvPr id="6" name="Footer Placeholder 5"/>
          <p:cNvSpPr>
            <a:spLocks noGrp="1"/>
          </p:cNvSpPr>
          <p:nvPr>
            <p:ph type="ftr" sz="quarter" idx="11"/>
          </p:nvPr>
        </p:nvSpPr>
        <p:spPr>
          <a:xfrm>
            <a:off x="301752" y="6410848"/>
            <a:ext cx="3383280" cy="365760"/>
          </a:xfrm>
        </p:spPr>
        <p:txBody>
          <a:bodyPr/>
          <a:lstStyle/>
          <a:p>
            <a:endParaRPr lang="fa-IR"/>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1" name="Straight Connector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Rectangle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Rectangle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Oval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Oval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p>
            <a:fld id="{43048255-DAD0-4FF2-8987-F892AFBC6351}" type="slidenum">
              <a:rPr lang="fa-IR" smtClean="0"/>
              <a:pPr/>
              <a:t>‹#›</a:t>
            </a:fld>
            <a:endParaRPr lang="fa-IR"/>
          </a:p>
        </p:txBody>
      </p:sp>
      <p:sp>
        <p:nvSpPr>
          <p:cNvPr id="2" name="Title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3000375" y="609600"/>
            <a:ext cx="5867400" cy="4267200"/>
          </a:xfrm>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22" name="Rectangle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a:xfrm>
            <a:off x="5788152" y="6404984"/>
            <a:ext cx="3044952" cy="365760"/>
          </a:xfrm>
        </p:spPr>
        <p:txBody>
          <a:bodyPr/>
          <a:lstStyle/>
          <a:p>
            <a:fld id="{FD0D8C84-571F-4CDB-855C-40CA07C43571}" type="datetimeFigureOut">
              <a:rPr lang="fa-IR" smtClean="0"/>
              <a:pPr/>
              <a:t>10/09/1441</a:t>
            </a:fld>
            <a:endParaRPr lang="fa-IR"/>
          </a:p>
        </p:txBody>
      </p:sp>
      <p:sp>
        <p:nvSpPr>
          <p:cNvPr id="6" name="Footer Placeholder 5"/>
          <p:cNvSpPr>
            <a:spLocks noGrp="1"/>
          </p:cNvSpPr>
          <p:nvPr>
            <p:ph type="ftr" sz="quarter" idx="11"/>
          </p:nvPr>
        </p:nvSpPr>
        <p:spPr>
          <a:xfrm>
            <a:off x="301752" y="6410848"/>
            <a:ext cx="3584448" cy="365760"/>
          </a:xfrm>
        </p:spPr>
        <p:txBody>
          <a:bodyPr/>
          <a:lstStyle/>
          <a:p>
            <a:endParaRPr lang="fa-I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D0D8C84-571F-4CDB-855C-40CA07C43571}" type="datetimeFigureOut">
              <a:rPr lang="fa-IR" smtClean="0"/>
              <a:pPr/>
              <a:t>10/09/1441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43048255-DAD0-4FF2-8987-F892AFBC6351}" type="slidenum">
              <a:rPr lang="fa-IR" smtClean="0"/>
              <a:pPr/>
              <a:t>‹#›</a:t>
            </a:fld>
            <a:endParaRPr lang="fa-IR"/>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2"/>
      </p:bgRef>
    </p:bg>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Straight Connector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Oval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6915912" y="3009901"/>
            <a:ext cx="457200" cy="441325"/>
          </a:xfrm>
        </p:spPr>
        <p:txBody>
          <a:bodyPr/>
          <a:lstStyle/>
          <a:p>
            <a:fld id="{43048255-DAD0-4FF2-8987-F892AFBC6351}" type="slidenum">
              <a:rPr lang="fa-IR" smtClean="0"/>
              <a:pPr/>
              <a:t>‹#›</a:t>
            </a:fld>
            <a:endParaRPr lang="fa-IR"/>
          </a:p>
        </p:txBody>
      </p:sp>
      <p:sp>
        <p:nvSpPr>
          <p:cNvPr id="3" name="Vertical Text Placeholder 2"/>
          <p:cNvSpPr>
            <a:spLocks noGrp="1"/>
          </p:cNvSpPr>
          <p:nvPr>
            <p:ph type="body" orient="vert" idx="1"/>
          </p:nvPr>
        </p:nvSpPr>
        <p:spPr>
          <a:xfrm>
            <a:off x="304800" y="304800"/>
            <a:ext cx="6553200" cy="5821366"/>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D0D8C84-571F-4CDB-855C-40CA07C43571}" type="datetimeFigureOut">
              <a:rPr lang="fa-IR" smtClean="0"/>
              <a:pPr/>
              <a:t>10/09/1441</a:t>
            </a:fld>
            <a:endParaRPr lang="fa-IR"/>
          </a:p>
        </p:txBody>
      </p:sp>
      <p:sp>
        <p:nvSpPr>
          <p:cNvPr id="5" name="Footer Placeholder 4"/>
          <p:cNvSpPr>
            <a:spLocks noGrp="1"/>
          </p:cNvSpPr>
          <p:nvPr>
            <p:ph type="ftr" sz="quarter" idx="11"/>
          </p:nvPr>
        </p:nvSpPr>
        <p:spPr/>
        <p:txBody>
          <a:bodyPr/>
          <a:lstStyle/>
          <a:p>
            <a:endParaRPr lang="fa-IR"/>
          </a:p>
        </p:txBody>
      </p:sp>
      <p:sp>
        <p:nvSpPr>
          <p:cNvPr id="2" name="Vertical Title 1"/>
          <p:cNvSpPr>
            <a:spLocks noGrp="1"/>
          </p:cNvSpPr>
          <p:nvPr>
            <p:ph type="title" orient="vert"/>
          </p:nvPr>
        </p:nvSpPr>
        <p:spPr>
          <a:xfrm>
            <a:off x="7391400" y="304801"/>
            <a:ext cx="1447800" cy="5851525"/>
          </a:xfrm>
        </p:spPr>
        <p:txBody>
          <a:bodyPr vert="eaVert"/>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Date Placeholder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FD0D8C84-571F-4CDB-855C-40CA07C43571}" type="datetimeFigureOut">
              <a:rPr lang="fa-IR" smtClean="0"/>
              <a:pPr/>
              <a:t>10/09/1441</a:t>
            </a:fld>
            <a:endParaRPr lang="fa-IR"/>
          </a:p>
        </p:txBody>
      </p:sp>
      <p:sp>
        <p:nvSpPr>
          <p:cNvPr id="3" name="Footer Placeholder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fa-IR"/>
          </a:p>
        </p:txBody>
      </p:sp>
      <p:sp>
        <p:nvSpPr>
          <p:cNvPr id="8" name="Rectangle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Straight Connector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Oval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43048255-DAD0-4FF2-8987-F892AFBC6351}" type="slidenum">
              <a:rPr lang="fa-IR" smtClean="0"/>
              <a:pPr/>
              <a:t>‹#›</a:t>
            </a:fld>
            <a:endParaRPr lang="fa-IR"/>
          </a:p>
        </p:txBody>
      </p:sp>
      <p:sp>
        <p:nvSpPr>
          <p:cNvPr id="22" name="Title Placeholder 21"/>
          <p:cNvSpPr>
            <a:spLocks noGrp="1"/>
          </p:cNvSpPr>
          <p:nvPr>
            <p:ph type="title"/>
          </p:nvPr>
        </p:nvSpPr>
        <p:spPr>
          <a:xfrm>
            <a:off x="301752" y="228600"/>
            <a:ext cx="8534400" cy="758952"/>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rtl="1"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r" rtl="1"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r" rtl="1"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r" rtl="1"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r" rtl="1"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r" rtl="1"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r" rtl="1"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r" rtl="1"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r" rtl="1"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daneshnameh.roshd.ir/mavara/mavara-index.php?page=%D8%A7%D8%B3%D8%AA%D8%AE%D9%88%D8%A7%D9%86"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fa.wikipedia.org/wiki/%D8%B2%D8%A8%D8%A7%D9%86_%D8%B9%D8%A7%D9%85%DB%8C%D8%A7%D9%86%D9%87"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fa.wikipedia.org/wiki/%D8%B3%D8%B1%D8%B7%D8%A7%D9%86" TargetMode="External"/><Relationship Id="rId2" Type="http://schemas.openxmlformats.org/officeDocument/2006/relationships/hyperlink" Target="http://fa.wikipedia.org/wiki/%DA%A9%D8%A7%D8%B1%D8%B3%DB%8C%D9%86%D9%88%D9%85_%D8%AF%D8%B1%D8%AC%D8%A7"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fa.wikipedia.org/wiki/%D8%A8%D8%AF%D8%AE%DB%8C%D9%85%DB%8C" TargetMode="External"/><Relationship Id="rId2" Type="http://schemas.openxmlformats.org/officeDocument/2006/relationships/hyperlink" Target="http://fa.wikipedia.org/wiki/%D9%86%D8%A6%D9%88%D9%BE%D9%84%D8%A7%D8%B2%DB%8C" TargetMode="External"/><Relationship Id="rId1" Type="http://schemas.openxmlformats.org/officeDocument/2006/relationships/slideLayout" Target="../slideLayouts/slideLayout2.xml"/><Relationship Id="rId4" Type="http://schemas.openxmlformats.org/officeDocument/2006/relationships/hyperlink" Target="http://fa.wikipedia.org/wiki/%D9%85%D8%AA%D8%A7%D8%B3%D8%AA%D8%A7%D8%B2"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fa.wikipedia.org/wiki/%D8%AA%D9%88%D9%85%D9%88%D8%B1" TargetMode="External"/><Relationship Id="rId2" Type="http://schemas.openxmlformats.org/officeDocument/2006/relationships/hyperlink" Target="http://fa.wikipedia.org/wiki/%D9%BE%D8%B2%D8%B4%DA%A9%DB%8C" TargetMode="External"/><Relationship Id="rId1" Type="http://schemas.openxmlformats.org/officeDocument/2006/relationships/slideLayout" Target="../slideLayouts/slideLayout2.xml"/><Relationship Id="rId5" Type="http://schemas.openxmlformats.org/officeDocument/2006/relationships/hyperlink" Target="http://fa.wikipedia.org/wiki/%D8%B3%D8%B1%D8%B7%D8%A7%D9%86" TargetMode="External"/><Relationship Id="rId4" Type="http://schemas.openxmlformats.org/officeDocument/2006/relationships/hyperlink" Target="http://fa.wikipedia.org/wiki/%D8%A8%D8%AF%D8%AE%DB%8C%D9%85" TargetMode="Externa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daneshnameh.roshd.ir/mavara/mavara-index.php?page=%D9%85%D9%88%D8%A7%D8%AF+%D9%85%D8%AE%D8%AF%D8%B1" TargetMode="External"/><Relationship Id="rId2" Type="http://schemas.openxmlformats.org/officeDocument/2006/relationships/hyperlink" Target="http://daneshnameh.roshd.ir/mavara/mavara-index.php?page=%D8%A7%D9%84%DA%A9%D9%84" TargetMode="External"/><Relationship Id="rId1" Type="http://schemas.openxmlformats.org/officeDocument/2006/relationships/slideLayout" Target="../slideLayouts/slideLayout2.xml"/><Relationship Id="rId4" Type="http://schemas.openxmlformats.org/officeDocument/2006/relationships/hyperlink" Target="http://daneshnameh.roshd.ir/mavara/mavara-index.php?page=%D8%B3%D8%A7%D8%AE%D8%AA%D9%85%D8%A7%D9%86+DNA" TargetMode="External"/></Relationships>
</file>

<file path=ppt/slides/_rels/slide10.xml.rels><?xml version="1.0" encoding="UTF-8" standalone="yes"?>
<Relationships xmlns="http://schemas.openxmlformats.org/package/2006/relationships"><Relationship Id="rId3" Type="http://schemas.openxmlformats.org/officeDocument/2006/relationships/hyperlink" Target="http://daneshnameh.roshd.ir/mavara/mavara-index.php?page=%D8%BA%D8%B6%D8%B1%D9%88%D9%81" TargetMode="External"/><Relationship Id="rId2" Type="http://schemas.openxmlformats.org/officeDocument/2006/relationships/hyperlink" Target="http://daneshnameh.roshd.ir/mavara/mavara-index.php?page=%D8%B3%D8%B1%D8%B7%D8%A7%D9%86+%D9%BE%D9%88%D8%B3%D8%AA"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daneshnameh.roshd.ir/mavara/mavara-index.php?page=%D8%B3%D8%B1%D8%B7%D8%A7%D9%86+%DA%A9%D8%A8%D8%AF" TargetMode="External"/><Relationship Id="rId2" Type="http://schemas.openxmlformats.org/officeDocument/2006/relationships/hyperlink" Target="http://daneshnameh.roshd.ir/mavara/mavara-index.php?page=%DA%98%D9%86" TargetMode="External"/><Relationship Id="rId1" Type="http://schemas.openxmlformats.org/officeDocument/2006/relationships/slideLayout" Target="../slideLayouts/slideLayout2.xml"/><Relationship Id="rId4" Type="http://schemas.openxmlformats.org/officeDocument/2006/relationships/hyperlink" Target="http://daneshnameh.roshd.ir/mavara/mavara-index.php?page=%D9%87%D9%BE%D8%A7%D8%AA%DB%8C%D8%AA+%D9%88%DB%8C%D8%B1%D9%88%D8%B3%DB%8C" TargetMode="External"/></Relationships>
</file>

<file path=ppt/slides/_rels/slide15.xml.rels><?xml version="1.0" encoding="UTF-8" standalone="yes"?>
<Relationships xmlns="http://schemas.openxmlformats.org/package/2006/relationships"><Relationship Id="rId2" Type="http://schemas.openxmlformats.org/officeDocument/2006/relationships/hyperlink" Target="http://www.ncii.ir/"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fa.wikipedia.org/wiki/%D8%B3%D8%B1%D8%B7%D8%A7%D9%86_%D9%BE%D8%B3%D8%AA%D8%A7%D9%86" TargetMode="External"/><Relationship Id="rId2" Type="http://schemas.openxmlformats.org/officeDocument/2006/relationships/hyperlink" Target="http://fa.wikipedia.org/wiki/%D8%B3%D8%B1%D8%B7%D8%A7%D9%86_%D9%85%D8%B9%D8%AF%D9%87"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hyperlink" Target="http://fa.wikipedia.org/wiki/%D9%85%D8%B9%D8%AF%D9%87" TargetMode="External"/><Relationship Id="rId2" Type="http://schemas.openxmlformats.org/officeDocument/2006/relationships/hyperlink" Target="http://fa.wikipedia.org/wiki/%D8%B3%D8%B1%D8%B7%D8%A7%D9%86"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hyperlink" Target="http://fa.wikipedia.org/wiki/%D8%A7%D9%86%D8%B3%D8%AA%DB%8C%D8%AA%D9%88_%D9%85%D9%84%DB%8C_%D8%B3%D8%B1%D8%B7%D8%A7%D9%86_%D8%A7%DB%8C%D8%A7%D9%84%D8%A7%D8%AA_%D9%85%D8%AA%D8%AD%D8%AF%D9%87_%D8%A2%D9%85%D8%B1%DB%8C%DA%A9%D8%A7" TargetMode="External"/><Relationship Id="rId2" Type="http://schemas.openxmlformats.org/officeDocument/2006/relationships/hyperlink" Target="http://fa.wikipedia.org/wiki/%D8%B3%D8%B1%D8%B7%D8%A7%D9%86" TargetMode="External"/><Relationship Id="rId1" Type="http://schemas.openxmlformats.org/officeDocument/2006/relationships/slideLayout" Target="../slideLayouts/slideLayout2.xml"/><Relationship Id="rId4" Type="http://schemas.openxmlformats.org/officeDocument/2006/relationships/hyperlink" Target="http://fa.wikipedia.org/wiki/%D9%BE%D8%B3%D8%AA%D8%A7%D9%86" TargetMode="External"/></Relationships>
</file>

<file path=ppt/slides/_rels/slide25.xml.rels><?xml version="1.0" encoding="UTF-8" standalone="yes"?>
<Relationships xmlns="http://schemas.openxmlformats.org/package/2006/relationships"><Relationship Id="rId2" Type="http://schemas.openxmlformats.org/officeDocument/2006/relationships/hyperlink" Target="http://fa.wikipedia.org/wiki/%D8%AA%D8%B1%D8%A7%D8%AA%D9%88%DA%98%D9%86" TargetMode="Externa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hyperlink" Target="http://fa.wikipedia.org/wiki/%D9%BE%D8%B1%D8%AA%D9%88_%D8%AF%D8%B1%D9%85%D8%A7%D9%86%DB%8C" TargetMode="External"/><Relationship Id="rId2" Type="http://schemas.openxmlformats.org/officeDocument/2006/relationships/hyperlink" Target="http://fa.wikipedia.org/wiki/%D8%B4%DB%8C%D9%85%DB%8C_%D8%AF%D8%B1%D9%85%D8%A7%D9%86%DB%8C" TargetMode="External"/><Relationship Id="rId1" Type="http://schemas.openxmlformats.org/officeDocument/2006/relationships/slideLayout" Target="../slideLayouts/slideLayout2.xml"/><Relationship Id="rId5" Type="http://schemas.openxmlformats.org/officeDocument/2006/relationships/hyperlink" Target="http://fa.wikipedia.org/wiki/%DA%98%D9%86_%D8%AF%D8%B1%D9%85%D8%A7%D9%86%DB%8C" TargetMode="External"/><Relationship Id="rId4" Type="http://schemas.openxmlformats.org/officeDocument/2006/relationships/hyperlink" Target="http://fa.wikipedia.org/wiki/%D8%AC%D8%B1%D8%A7%D8%AD%DB%8C"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itle 1"/>
          <p:cNvSpPr>
            <a:spLocks noGrp="1"/>
          </p:cNvSpPr>
          <p:nvPr>
            <p:ph type="ctrTitle"/>
          </p:nvPr>
        </p:nvSpPr>
        <p:spPr/>
        <p:txBody>
          <a:bodyPr/>
          <a:lstStyle/>
          <a:p>
            <a:pPr eaLnBrk="1" hangingPunct="1"/>
            <a:endParaRPr lang="en-US" smtClean="0"/>
          </a:p>
        </p:txBody>
      </p:sp>
      <p:sp>
        <p:nvSpPr>
          <p:cNvPr id="2051" name="Subtitle 2"/>
          <p:cNvSpPr>
            <a:spLocks noGrp="1"/>
          </p:cNvSpPr>
          <p:nvPr>
            <p:ph type="subTitle" idx="1"/>
          </p:nvPr>
        </p:nvSpPr>
        <p:spPr/>
        <p:txBody>
          <a:bodyPr/>
          <a:lstStyle/>
          <a:p>
            <a:pPr eaLnBrk="1" hangingPunct="1"/>
            <a:endParaRPr lang="en-US" smtClean="0"/>
          </a:p>
        </p:txBody>
      </p:sp>
      <p:pic>
        <p:nvPicPr>
          <p:cNvPr id="2052" name="Picture 3" descr="8an2jysس"/>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fa-IR" sz="6000" b="1" dirty="0" smtClean="0"/>
              <a:t>دید کلی</a:t>
            </a:r>
            <a:endParaRPr lang="fa-IR" sz="6000" dirty="0"/>
          </a:p>
        </p:txBody>
      </p:sp>
      <p:sp>
        <p:nvSpPr>
          <p:cNvPr id="3" name="Content Placeholder 2"/>
          <p:cNvSpPr>
            <a:spLocks noGrp="1"/>
          </p:cNvSpPr>
          <p:nvPr>
            <p:ph sz="quarter" idx="1"/>
          </p:nvPr>
        </p:nvSpPr>
        <p:spPr/>
        <p:txBody>
          <a:bodyPr>
            <a:normAutofit/>
          </a:bodyPr>
          <a:lstStyle/>
          <a:p>
            <a:pPr algn="just"/>
            <a:r>
              <a:rPr lang="fa-IR" sz="3200" dirty="0" smtClean="0"/>
              <a:t>جسم انسان از میلیونها میلیون سلول تشکیل شده است که در کنار هم ، بافتهایی مانند ماهیچه‌ها ، </a:t>
            </a:r>
            <a:r>
              <a:rPr lang="fa-IR" sz="3200" dirty="0" smtClean="0">
                <a:hlinkClick r:id="rId2" tooltip="استخوان"/>
              </a:rPr>
              <a:t>استخوان</a:t>
            </a:r>
            <a:r>
              <a:rPr lang="fa-IR" sz="3200" dirty="0" smtClean="0"/>
              <a:t> و </a:t>
            </a:r>
            <a:r>
              <a:rPr lang="fa-IR" sz="3200" u="sng" dirty="0" smtClean="0"/>
              <a:t>پوست و.....</a:t>
            </a:r>
            <a:r>
              <a:rPr lang="fa-IR" sz="3200" dirty="0" smtClean="0"/>
              <a:t> را می‌سازند. اغلب سلولهای طبیعی بدن در پاسخ به تحریکاتی که از داخل و خارج بدن به آنها وارد می‌شود، رشد و تولیدمثل می‌کنند و در نهایت می‌میرند. اگر این فرآیند در مسیر تعادل و صحیح خود اتفاق بیفتد ، بدن سالم می‌ماند و عملکرد طبیعی خود را حفظ می‌کند. اما مشکلات ، زمانی شروع می‌شود که یک سلول طبیعی دچار " جهش " و یا تغییر شده و به سلول سرطانی تبدیل می‌شود.</a:t>
            </a:r>
            <a:endParaRPr lang="fa-IR" sz="3200"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fa-IR" sz="4400" dirty="0" smtClean="0"/>
              <a:t>  </a:t>
            </a:r>
            <a:r>
              <a:rPr lang="fa-IR" sz="4400" b="1" dirty="0" smtClean="0"/>
              <a:t>نئوپلاسم</a:t>
            </a:r>
            <a:r>
              <a:rPr lang="fa-IR" sz="4400" dirty="0" smtClean="0"/>
              <a:t> - تومور(Neoplasm)</a:t>
            </a:r>
            <a:endParaRPr lang="fa-IR" sz="4400" dirty="0"/>
          </a:p>
        </p:txBody>
      </p:sp>
      <p:sp>
        <p:nvSpPr>
          <p:cNvPr id="3" name="Content Placeholder 2"/>
          <p:cNvSpPr>
            <a:spLocks noGrp="1"/>
          </p:cNvSpPr>
          <p:nvPr>
            <p:ph sz="quarter" idx="1"/>
          </p:nvPr>
        </p:nvSpPr>
        <p:spPr/>
        <p:txBody>
          <a:bodyPr/>
          <a:lstStyle/>
          <a:p>
            <a:r>
              <a:rPr lang="fa-IR" dirty="0" smtClean="0"/>
              <a:t>یا نورسته که در </a:t>
            </a:r>
            <a:r>
              <a:rPr lang="fa-IR" dirty="0" smtClean="0">
                <a:hlinkClick r:id="rId2" tooltip="زبان عامیانه"/>
              </a:rPr>
              <a:t>زبان عامیانه</a:t>
            </a:r>
            <a:r>
              <a:rPr lang="fa-IR" dirty="0" smtClean="0"/>
              <a:t> تومور نیز نام می‌گیرد٬ یک بافت غیر طبیعی ناشی از زایش و رویش تازه (نئوپلازی) در سلول‌هاست که رشد آن از رشد طبیعی بافت مربوطه و بافت اطراف آن بیشتر است </a:t>
            </a:r>
          </a:p>
          <a:p>
            <a:endParaRPr lang="fa-IR" dirty="0" smtClean="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fa-IR" sz="5400" b="1" dirty="0" smtClean="0"/>
              <a:t>انواع نئوپلاسم</a:t>
            </a:r>
            <a:endParaRPr lang="fa-IR" sz="5400" dirty="0"/>
          </a:p>
        </p:txBody>
      </p:sp>
      <p:sp>
        <p:nvSpPr>
          <p:cNvPr id="3" name="Content Placeholder 2"/>
          <p:cNvSpPr>
            <a:spLocks noGrp="1"/>
          </p:cNvSpPr>
          <p:nvPr>
            <p:ph sz="quarter" idx="1"/>
          </p:nvPr>
        </p:nvSpPr>
        <p:spPr/>
        <p:txBody>
          <a:bodyPr/>
          <a:lstStyle/>
          <a:p>
            <a:r>
              <a:rPr lang="fa-IR" dirty="0" smtClean="0"/>
              <a:t>نئوپلاسم می تواند ناشی از نئوپلازی باشد:</a:t>
            </a:r>
          </a:p>
          <a:p>
            <a:pPr marL="571500" indent="-571500">
              <a:buFont typeface="+mj-lt"/>
              <a:buAutoNum type="romanUcPeriod"/>
            </a:pPr>
            <a:r>
              <a:rPr lang="fa-IR" dirty="0" smtClean="0"/>
              <a:t>خوش خیم</a:t>
            </a:r>
          </a:p>
          <a:p>
            <a:pPr marL="571500" indent="-571500">
              <a:buFont typeface="+mj-lt"/>
              <a:buAutoNum type="romanUcPeriod"/>
            </a:pPr>
            <a:r>
              <a:rPr lang="fa-IR" dirty="0" smtClean="0"/>
              <a:t>پیش بدخیم (</a:t>
            </a:r>
            <a:r>
              <a:rPr lang="fa-IR" dirty="0" smtClean="0">
                <a:hlinkClick r:id="rId2" tooltip="کارسینوم درجا"/>
              </a:rPr>
              <a:t>کارسینوم درجا</a:t>
            </a:r>
            <a:r>
              <a:rPr lang="fa-IR" dirty="0" smtClean="0"/>
              <a:t>)(pre-cancer)</a:t>
            </a:r>
          </a:p>
          <a:p>
            <a:pPr marL="571500" indent="-571500">
              <a:buFont typeface="+mj-lt"/>
              <a:buAutoNum type="romanUcPeriod"/>
            </a:pPr>
            <a:r>
              <a:rPr lang="fa-IR" dirty="0" smtClean="0"/>
              <a:t>بدخیم (</a:t>
            </a:r>
            <a:r>
              <a:rPr lang="fa-IR" dirty="0" smtClean="0">
                <a:hlinkClick r:id="rId3" tooltip="سرطان"/>
              </a:rPr>
              <a:t>سرطان</a:t>
            </a:r>
            <a:r>
              <a:rPr lang="fa-IR" dirty="0" smtClean="0"/>
              <a:t>) باشد.</a:t>
            </a:r>
            <a:endParaRPr lang="fa-IR"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t> تو مورخوش‌خیم      </a:t>
            </a:r>
            <a:r>
              <a:rPr lang="fa-IR" dirty="0" smtClean="0"/>
              <a:t>(Benign)</a:t>
            </a:r>
            <a:endParaRPr lang="fa-IR" dirty="0"/>
          </a:p>
        </p:txBody>
      </p:sp>
      <p:sp>
        <p:nvSpPr>
          <p:cNvPr id="3" name="Content Placeholder 2"/>
          <p:cNvSpPr>
            <a:spLocks noGrp="1"/>
          </p:cNvSpPr>
          <p:nvPr>
            <p:ph sz="quarter" idx="1"/>
          </p:nvPr>
        </p:nvSpPr>
        <p:spPr/>
        <p:txBody>
          <a:bodyPr/>
          <a:lstStyle/>
          <a:p>
            <a:r>
              <a:rPr lang="fa-IR" dirty="0" smtClean="0"/>
              <a:t>به </a:t>
            </a:r>
            <a:r>
              <a:rPr lang="fa-IR" dirty="0" smtClean="0">
                <a:hlinkClick r:id="rId2" tooltip="نئوپلازی"/>
              </a:rPr>
              <a:t>نئوپلازی</a:t>
            </a:r>
            <a:r>
              <a:rPr lang="fa-IR" dirty="0" smtClean="0"/>
              <a:t> گفته می‌شود که ویژگی </a:t>
            </a:r>
            <a:r>
              <a:rPr lang="fa-IR" dirty="0" smtClean="0">
                <a:hlinkClick r:id="rId3" tooltip="بدخیمی"/>
              </a:rPr>
              <a:t>بدخیمی</a:t>
            </a:r>
            <a:r>
              <a:rPr lang="fa-IR" dirty="0" smtClean="0"/>
              <a:t> از جمله </a:t>
            </a:r>
            <a:r>
              <a:rPr lang="fa-IR" dirty="0" smtClean="0">
                <a:hlinkClick r:id="rId4" tooltip="متاستاز"/>
              </a:rPr>
              <a:t>متاستاز</a:t>
            </a:r>
            <a:r>
              <a:rPr lang="fa-IR" dirty="0" smtClean="0"/>
              <a:t> را نداشته باشد</a:t>
            </a:r>
          </a:p>
          <a:p>
            <a:r>
              <a:rPr lang="fa-IR" dirty="0" smtClean="0"/>
              <a:t>اصطلاح </a:t>
            </a:r>
            <a:r>
              <a:rPr lang="fa-IR" i="1" dirty="0" smtClean="0"/>
              <a:t>خوش خیم</a:t>
            </a:r>
            <a:r>
              <a:rPr lang="fa-IR" dirty="0" smtClean="0"/>
              <a:t> دلالت بر یک بیماری خفیف و غیر پیشرونده دارد.</a:t>
            </a:r>
          </a:p>
          <a:p>
            <a:endParaRPr lang="fa-IR" dirty="0" smtClean="0"/>
          </a:p>
          <a:p>
            <a:r>
              <a:rPr lang="fa-IR" dirty="0" smtClean="0"/>
              <a:t>تومورهای خوش خیم معمولا توسط کپسول(غلاف فیبری) احاطه می‌گردند که مانع توانایی متاستاز و اینفیلتراسیون(نفوذ به بافت مجاور) می‌شود. بااین حال٬ بسیاری از انواع تومورهای خوش خیم بطور بالقوه توان تبدیل شدن به بدخیم را دارند</a:t>
            </a:r>
            <a:endParaRPr lang="fa-IR"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fa-IR" sz="4000" b="1" dirty="0" smtClean="0"/>
              <a:t>بدخیمی</a:t>
            </a:r>
            <a:r>
              <a:rPr lang="fa-IR" sz="4000" dirty="0" smtClean="0"/>
              <a:t> (Malignancy)</a:t>
            </a:r>
            <a:endParaRPr lang="fa-IR" sz="4000" dirty="0"/>
          </a:p>
        </p:txBody>
      </p:sp>
      <p:sp>
        <p:nvSpPr>
          <p:cNvPr id="3" name="Content Placeholder 2"/>
          <p:cNvSpPr>
            <a:spLocks noGrp="1"/>
          </p:cNvSpPr>
          <p:nvPr>
            <p:ph sz="quarter" idx="1"/>
          </p:nvPr>
        </p:nvSpPr>
        <p:spPr/>
        <p:txBody>
          <a:bodyPr/>
          <a:lstStyle/>
          <a:p>
            <a:r>
              <a:rPr lang="fa-IR" dirty="0" smtClean="0"/>
              <a:t>یک اصطلاح در </a:t>
            </a:r>
            <a:r>
              <a:rPr lang="fa-IR" dirty="0" smtClean="0">
                <a:hlinkClick r:id="rId2" tooltip="پزشکی"/>
              </a:rPr>
              <a:t>پزشکی</a:t>
            </a:r>
            <a:r>
              <a:rPr lang="fa-IR" dirty="0" smtClean="0"/>
              <a:t> است که بدترشدن و سرعت زیاد پیش روندگی بیماری را وصف می‌کند. این واژه بیشتر برای </a:t>
            </a:r>
            <a:r>
              <a:rPr lang="fa-IR" dirty="0" smtClean="0">
                <a:hlinkClick r:id="rId3" tooltip="تومور"/>
              </a:rPr>
              <a:t>تومورهایی</a:t>
            </a:r>
            <a:r>
              <a:rPr lang="fa-IR" dirty="0" smtClean="0"/>
              <a:t> به‌کار می‌رود که رشد سریع دارند. در تومورها میزان بدخیمی توسط ویژگی‌های آناپلازی (به هم ریختگی ساختمان طبیعی سلول)، سرعت تهاجم تومور به بافتهای مجاور و متاستاز به بافتهای دور مشخص می‌گردد. بیشتر از این عنوان برای توصیف سرطان‌های بدخیم استفاده می‌کنند.</a:t>
            </a:r>
            <a:endParaRPr lang="fa-IR" smtClean="0"/>
          </a:p>
          <a:p>
            <a:endParaRPr lang="fa-IR" dirty="0" smtClean="0"/>
          </a:p>
          <a:p>
            <a:r>
              <a:rPr lang="fa-IR" dirty="0" smtClean="0">
                <a:hlinkClick r:id="rId3" tooltip="تومور"/>
              </a:rPr>
              <a:t>تومور</a:t>
            </a:r>
            <a:r>
              <a:rPr lang="fa-IR" dirty="0" smtClean="0"/>
              <a:t> </a:t>
            </a:r>
            <a:r>
              <a:rPr lang="fa-IR" dirty="0" smtClean="0">
                <a:hlinkClick r:id="rId4" tooltip="بدخیم"/>
              </a:rPr>
              <a:t>بدخیم</a:t>
            </a:r>
            <a:r>
              <a:rPr lang="fa-IR" dirty="0" smtClean="0"/>
              <a:t> را می‌توان مترادف با </a:t>
            </a:r>
            <a:r>
              <a:rPr lang="fa-IR" dirty="0" smtClean="0">
                <a:hlinkClick r:id="rId5" tooltip="سرطان"/>
              </a:rPr>
              <a:t>سرطان</a:t>
            </a:r>
            <a:r>
              <a:rPr lang="fa-IR" dirty="0" smtClean="0"/>
              <a:t> دانست یا بزبان ساده‌تر هرگونه نئوپلازی بدخیم را سرطان یا چنگار می‌نامند و بنابراین اصطلاح سرطان بدخیم اشتباه است.</a:t>
            </a:r>
            <a:endParaRPr lang="fa-IR"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مشخصات توده های خوش خیم و بد خیم</a:t>
            </a:r>
            <a:endParaRPr lang="fa-IR" dirty="0"/>
          </a:p>
        </p:txBody>
      </p:sp>
      <p:sp>
        <p:nvSpPr>
          <p:cNvPr id="3" name="Content Placeholder 2"/>
          <p:cNvSpPr>
            <a:spLocks noGrp="1"/>
          </p:cNvSpPr>
          <p:nvPr>
            <p:ph sz="quarter" idx="1"/>
          </p:nvPr>
        </p:nvSpPr>
        <p:spPr/>
        <p:txBody>
          <a:bodyPr/>
          <a:lstStyle/>
          <a:p>
            <a:r>
              <a:rPr lang="fa-IR" sz="2800" dirty="0" smtClean="0">
                <a:solidFill>
                  <a:srgbClr val="002060"/>
                </a:solidFill>
              </a:rPr>
              <a:t>مشخصه             تومورهای خوش خیم                  تومرهای بدخیم</a:t>
            </a:r>
          </a:p>
          <a:p>
            <a:r>
              <a:rPr lang="fa-IR" sz="2000" dirty="0" smtClean="0"/>
              <a:t>کپسول دار بودن                  اکثر                                                            به ندرت</a:t>
            </a:r>
          </a:p>
          <a:p>
            <a:r>
              <a:rPr lang="fa-IR" sz="2000" dirty="0" smtClean="0"/>
              <a:t>تمایز یافتگی                       تا حدودی                                                      اند ک</a:t>
            </a:r>
          </a:p>
          <a:p>
            <a:r>
              <a:rPr lang="fa-IR" sz="2000" dirty="0" smtClean="0"/>
              <a:t>متاستاز                             ندارد                                                            اغلب</a:t>
            </a:r>
          </a:p>
          <a:p>
            <a:r>
              <a:rPr lang="fa-IR" sz="2000" dirty="0" smtClean="0"/>
              <a:t>عود                                 به ندرت                                                        مکرر</a:t>
            </a:r>
          </a:p>
          <a:p>
            <a:r>
              <a:rPr lang="fa-IR" sz="2000" dirty="0" smtClean="0"/>
              <a:t>عروق                              اندک                                                            متوسط تا زیاد</a:t>
            </a:r>
          </a:p>
          <a:p>
            <a:r>
              <a:rPr lang="fa-IR" sz="2000" dirty="0" smtClean="0"/>
              <a:t>مشخصات سلولی           نسبتاً طبیعی و مشابه سلول والد                   غیرطبیعی و بی شباهت به </a:t>
            </a:r>
          </a:p>
          <a:p>
            <a:r>
              <a:rPr lang="fa-IR" sz="2000" dirty="0" smtClean="0"/>
              <a:t>                                                                                               سلول والد</a:t>
            </a:r>
          </a:p>
          <a:p>
            <a:endParaRPr lang="fa-IR" sz="2000" dirty="0" smtClean="0"/>
          </a:p>
          <a:p>
            <a:endParaRPr lang="fa-IR" sz="2000"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fa-IR" sz="5400" dirty="0" smtClean="0"/>
              <a:t>سرطان </a:t>
            </a:r>
            <a:r>
              <a:rPr lang="en-US" sz="5400" dirty="0" smtClean="0"/>
              <a:t>Cancer) </a:t>
            </a:r>
            <a:r>
              <a:rPr lang="fa-IR" sz="5400" dirty="0" smtClean="0"/>
              <a:t>)</a:t>
            </a:r>
            <a:endParaRPr lang="fa-IR" sz="5400" dirty="0"/>
          </a:p>
        </p:txBody>
      </p:sp>
      <p:sp>
        <p:nvSpPr>
          <p:cNvPr id="3" name="Content Placeholder 2"/>
          <p:cNvSpPr>
            <a:spLocks noGrp="1"/>
          </p:cNvSpPr>
          <p:nvPr>
            <p:ph sz="quarter" idx="1"/>
          </p:nvPr>
        </p:nvSpPr>
        <p:spPr/>
        <p:txBody>
          <a:bodyPr>
            <a:normAutofit/>
          </a:bodyPr>
          <a:lstStyle/>
          <a:p>
            <a:r>
              <a:rPr lang="fa-IR" sz="5400" b="1" dirty="0" smtClean="0"/>
              <a:t>سرطان</a:t>
            </a:r>
            <a:r>
              <a:rPr lang="fa-IR" sz="5400" dirty="0" smtClean="0"/>
              <a:t> یعنی رشد ، تکثیر و گاهی انتشار غیر طبیعی سلولهای بدن.</a:t>
            </a:r>
            <a:endParaRPr lang="fa-IR" sz="5400"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fa-IR" sz="4800" b="1" dirty="0" smtClean="0"/>
              <a:t>نحوه پیدایش سرطان</a:t>
            </a:r>
            <a:endParaRPr lang="fa-IR" sz="4800" dirty="0"/>
          </a:p>
        </p:txBody>
      </p:sp>
      <p:sp>
        <p:nvSpPr>
          <p:cNvPr id="3" name="Content Placeholder 2"/>
          <p:cNvSpPr>
            <a:spLocks noGrp="1"/>
          </p:cNvSpPr>
          <p:nvPr>
            <p:ph sz="quarter" idx="1"/>
          </p:nvPr>
        </p:nvSpPr>
        <p:spPr/>
        <p:txBody>
          <a:bodyPr>
            <a:normAutofit lnSpcReduction="10000"/>
          </a:bodyPr>
          <a:lstStyle/>
          <a:p>
            <a:r>
              <a:rPr lang="fa-IR" dirty="0" smtClean="0"/>
              <a:t>یک سلول طبیعی ممکن است بدون هیچ دلیل واضحی به یک سلول سرطانی تبدیل شود، ولی در اغلب موارد ، تبدیل در اثر مواجهه مکرر با مواد سرطانزا مانند </a:t>
            </a:r>
            <a:r>
              <a:rPr lang="fa-IR" dirty="0" smtClean="0">
                <a:hlinkClick r:id="rId2" tooltip="الکل"/>
              </a:rPr>
              <a:t>الکل</a:t>
            </a:r>
            <a:r>
              <a:rPr lang="fa-IR" dirty="0" smtClean="0"/>
              <a:t> و </a:t>
            </a:r>
            <a:r>
              <a:rPr lang="fa-IR" dirty="0" smtClean="0">
                <a:hlinkClick r:id="rId3" tooltip="مواد مخدر"/>
              </a:rPr>
              <a:t>دخانیات</a:t>
            </a:r>
            <a:r>
              <a:rPr lang="fa-IR" dirty="0" smtClean="0"/>
              <a:t>  و یا </a:t>
            </a:r>
            <a:r>
              <a:rPr lang="fa-IR" dirty="0" smtClean="0">
                <a:solidFill>
                  <a:srgbClr val="00B0F0"/>
                </a:solidFill>
              </a:rPr>
              <a:t>تشعشع </a:t>
            </a:r>
            <a:r>
              <a:rPr lang="fa-IR" dirty="0" smtClean="0"/>
              <a:t>صورت می‌گیرد. شکل ظاهری و نیز عملکرد سلولهای سرطانی شده با سلولهای طبیعی تفاوت دارد. جهش یا تغییر ایجاد شده در </a:t>
            </a:r>
            <a:r>
              <a:rPr lang="en-US" dirty="0" smtClean="0">
                <a:hlinkClick r:id="rId4" tooltip="ساختمان DNA"/>
              </a:rPr>
              <a:t>DNA</a:t>
            </a:r>
            <a:r>
              <a:rPr lang="en-US" dirty="0" smtClean="0"/>
              <a:t> </a:t>
            </a:r>
            <a:r>
              <a:rPr lang="fa-IR" dirty="0" smtClean="0"/>
              <a:t>یا ماده ژنتیکی سلول اتفاق می‌افتد. </a:t>
            </a:r>
            <a:r>
              <a:rPr lang="en-US" dirty="0" smtClean="0"/>
              <a:t>DNA </a:t>
            </a:r>
            <a:r>
              <a:rPr lang="fa-IR" dirty="0" smtClean="0"/>
              <a:t>همان مسئول کنترل شکل ظاهری و عملکرد سلول است. وقتی </a:t>
            </a:r>
            <a:r>
              <a:rPr lang="en-US" dirty="0" smtClean="0"/>
              <a:t>DNA </a:t>
            </a:r>
            <a:r>
              <a:rPr lang="fa-IR" dirty="0" smtClean="0"/>
              <a:t>یک سلول تغییر می‌کند، آن سلول با سلولهای سالم کنار خود تفاوت می‌یابد و دیگر کار سلولهای طبیعی بدن را انجام نمی‌دهد. این سلول تغییر یافته از سلولهای همسایه‌اش جدا می‌شود و نمی‌داند چه زمانی رشدش باید به پایان برسد و بمیرد. به عبارت دیگر سلول تغییر یافته از دستورها و علائم داخلی که سلولهای دیگر در کنترل آنها هستند، پیروی نمی‌کند و به جای هماهنگی با سلولهای دیگر خودسرانه عمل می‌کند.</a:t>
            </a:r>
            <a:endParaRPr lang="fa-IR"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fa-IR" sz="5400" b="1" dirty="0" smtClean="0"/>
              <a:t>انواع سرطانها</a:t>
            </a:r>
            <a:endParaRPr lang="fa-IR" sz="5400" dirty="0"/>
          </a:p>
        </p:txBody>
      </p:sp>
      <p:sp>
        <p:nvSpPr>
          <p:cNvPr id="3" name="Content Placeholder 2"/>
          <p:cNvSpPr>
            <a:spLocks noGrp="1"/>
          </p:cNvSpPr>
          <p:nvPr>
            <p:ph sz="quarter" idx="1"/>
          </p:nvPr>
        </p:nvSpPr>
        <p:spPr/>
        <p:txBody>
          <a:bodyPr>
            <a:normAutofit fontScale="92500" lnSpcReduction="10000"/>
          </a:bodyPr>
          <a:lstStyle/>
          <a:p>
            <a:r>
              <a:rPr lang="fa-IR" dirty="0" smtClean="0"/>
              <a:t>اغلب سرطانها به سه دسته عمده تقسیم می‌شوند: </a:t>
            </a:r>
            <a:br>
              <a:rPr lang="fa-IR" dirty="0" smtClean="0"/>
            </a:br>
            <a:r>
              <a:rPr lang="fa-IR" dirty="0" smtClean="0"/>
              <a:t/>
            </a:r>
            <a:br>
              <a:rPr lang="fa-IR" dirty="0" smtClean="0"/>
            </a:br>
            <a:r>
              <a:rPr lang="fa-IR" b="1" dirty="0" smtClean="0"/>
              <a:t>کارسینوم : </a:t>
            </a:r>
            <a:r>
              <a:rPr lang="en-US" b="1" dirty="0" smtClean="0"/>
              <a:t>carcinoma</a:t>
            </a:r>
            <a:r>
              <a:rPr lang="fa-IR" dirty="0" smtClean="0"/>
              <a:t> شامل سرطانهایی می‌شود که از سلولهایی که سازنده پوست هستند (مثل </a:t>
            </a:r>
            <a:r>
              <a:rPr lang="fa-IR" dirty="0" smtClean="0">
                <a:hlinkClick r:id="rId2" tooltip="سرطان پوست"/>
              </a:rPr>
              <a:t>سرطان پوست</a:t>
            </a:r>
            <a:r>
              <a:rPr lang="fa-IR" dirty="0" smtClean="0"/>
              <a:t>) و یا لایه داخلی اعضا را می‌پوشانند (مثل </a:t>
            </a:r>
            <a:r>
              <a:rPr lang="fa-IR" u="sng" dirty="0" smtClean="0"/>
              <a:t>سرطان ریه</a:t>
            </a:r>
            <a:r>
              <a:rPr lang="fa-IR" dirty="0" smtClean="0"/>
              <a:t>) و یا سازنده غدد هستند (مثل </a:t>
            </a:r>
            <a:r>
              <a:rPr lang="fa-IR" u="sng" dirty="0" smtClean="0"/>
              <a:t>سرطان سینه</a:t>
            </a:r>
            <a:r>
              <a:rPr lang="fa-IR" dirty="0" smtClean="0"/>
              <a:t>) منشا می‌گیرد. </a:t>
            </a:r>
          </a:p>
          <a:p>
            <a:r>
              <a:rPr lang="fa-IR" dirty="0" smtClean="0"/>
              <a:t/>
            </a:r>
            <a:br>
              <a:rPr lang="fa-IR" dirty="0" smtClean="0"/>
            </a:br>
            <a:r>
              <a:rPr lang="fa-IR" b="1" dirty="0" smtClean="0"/>
              <a:t>سارکوم :</a:t>
            </a:r>
            <a:r>
              <a:rPr lang="en-US" b="1" dirty="0" smtClean="0"/>
              <a:t>sarcoma</a:t>
            </a:r>
            <a:r>
              <a:rPr lang="fa-IR" dirty="0" smtClean="0"/>
              <a:t> این دسته سرطانهایی هستند که از بافت همبند مثل </a:t>
            </a:r>
            <a:r>
              <a:rPr lang="fa-IR" dirty="0" smtClean="0">
                <a:hlinkClick r:id="rId3" tooltip="غضروف"/>
              </a:rPr>
              <a:t>غضروف</a:t>
            </a:r>
            <a:r>
              <a:rPr lang="fa-IR" dirty="0" smtClean="0"/>
              <a:t> ، استخوان و ماهیچه منشاء می‌گیرند. از اینرو </a:t>
            </a:r>
            <a:r>
              <a:rPr lang="fa-IR" u="sng" dirty="0" smtClean="0"/>
              <a:t>سرطان استخوان</a:t>
            </a:r>
            <a:r>
              <a:rPr lang="fa-IR" dirty="0" smtClean="0"/>
              <a:t> یا </a:t>
            </a:r>
            <a:r>
              <a:rPr lang="fa-IR" u="sng" dirty="0" smtClean="0"/>
              <a:t>سرطان ماهیچه</a:t>
            </a:r>
            <a:r>
              <a:rPr lang="fa-IR" dirty="0" smtClean="0"/>
              <a:t> را در هر نقطه از بدن سارکوم می‌گویند. </a:t>
            </a:r>
          </a:p>
          <a:p>
            <a:r>
              <a:rPr lang="fa-IR" dirty="0" smtClean="0"/>
              <a:t/>
            </a:r>
            <a:br>
              <a:rPr lang="fa-IR" dirty="0" smtClean="0"/>
            </a:br>
            <a:r>
              <a:rPr lang="fa-IR" b="1" dirty="0" smtClean="0"/>
              <a:t>لوسمی و لنفوم‌ها :</a:t>
            </a:r>
            <a:r>
              <a:rPr lang="en-US" b="1" smtClean="0"/>
              <a:t>leukemia,lymphoma</a:t>
            </a:r>
            <a:r>
              <a:rPr lang="fa-IR" smtClean="0"/>
              <a:t> </a:t>
            </a:r>
            <a:r>
              <a:rPr lang="fa-IR" dirty="0" smtClean="0"/>
              <a:t>شامل سرطانهایی است که از سلولهای تشکیل دهنده خون و سلولهای ایمنی منشاء می‌گیرند. </a:t>
            </a:r>
          </a:p>
          <a:p>
            <a:endParaRPr lang="fa-IR"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t>اساس ژنتیکی سرطان</a:t>
            </a:r>
            <a:endParaRPr lang="fa-IR" dirty="0"/>
          </a:p>
        </p:txBody>
      </p:sp>
      <p:sp>
        <p:nvSpPr>
          <p:cNvPr id="3" name="Content Placeholder 2"/>
          <p:cNvSpPr>
            <a:spLocks noGrp="1"/>
          </p:cNvSpPr>
          <p:nvPr>
            <p:ph sz="quarter" idx="1"/>
          </p:nvPr>
        </p:nvSpPr>
        <p:spPr/>
        <p:txBody>
          <a:bodyPr/>
          <a:lstStyle/>
          <a:p>
            <a:r>
              <a:rPr lang="fa-IR" dirty="0" smtClean="0"/>
              <a:t>سرطان </a:t>
            </a:r>
            <a:r>
              <a:rPr lang="en-US" dirty="0" smtClean="0"/>
              <a:t>Cancer) </a:t>
            </a:r>
            <a:r>
              <a:rPr lang="fa-IR" dirty="0" smtClean="0"/>
              <a:t>)رشد خطرناک بافت بدن بوسیله تقسیم سریع سلولهای بدن است. سرطان اساسا یک بیماری ژنتیکی است.</a:t>
            </a:r>
          </a:p>
          <a:p>
            <a:r>
              <a:rPr lang="fa-IR" dirty="0" smtClean="0"/>
              <a:t>بسیاری از اشکال سرطان ، میزان بروز بالاتری در بستگان بیماران نسبت به جمعیت عمومی دارند </a:t>
            </a:r>
          </a:p>
          <a:p>
            <a:r>
              <a:rPr lang="fa-IR" u="sng" dirty="0" smtClean="0"/>
              <a:t>سرطان معده</a:t>
            </a:r>
            <a:endParaRPr lang="fa-IR" dirty="0" smtClean="0"/>
          </a:p>
          <a:p>
            <a:r>
              <a:rPr lang="fa-IR" u="sng" dirty="0" smtClean="0"/>
              <a:t>سرطان پوست</a:t>
            </a:r>
            <a:endParaRPr lang="fa-IR" dirty="0" smtClean="0"/>
          </a:p>
          <a:p>
            <a:r>
              <a:rPr lang="fa-IR" u="sng" dirty="0" smtClean="0"/>
              <a:t>سرطان خون</a:t>
            </a:r>
            <a:endParaRPr lang="fa-IR"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fa-IR" sz="5400" b="1" dirty="0" smtClean="0"/>
              <a:t>پرتوها</a:t>
            </a:r>
            <a:endParaRPr lang="fa-IR" sz="5400" dirty="0"/>
          </a:p>
        </p:txBody>
      </p:sp>
      <p:sp>
        <p:nvSpPr>
          <p:cNvPr id="3" name="Content Placeholder 2"/>
          <p:cNvSpPr>
            <a:spLocks noGrp="1"/>
          </p:cNvSpPr>
          <p:nvPr>
            <p:ph sz="quarter" idx="1"/>
          </p:nvPr>
        </p:nvSpPr>
        <p:spPr/>
        <p:txBody>
          <a:bodyPr>
            <a:noAutofit/>
          </a:bodyPr>
          <a:lstStyle/>
          <a:p>
            <a:pPr>
              <a:buFont typeface="Arial" pitchFamily="34" charset="0"/>
              <a:buChar char="•"/>
            </a:pPr>
            <a:r>
              <a:rPr lang="fa-IR" sz="3600" dirty="0" smtClean="0"/>
              <a:t>پرتوهای یونیزه کننده ، خطر سرطان را افزایش می‌دهند. داده‌های مربوط به افراد زنده مانده از بمبهای اتمی هیروشیما و ناکازاکی و سایر جمعیتهای برخورد داشته با پرتوها ، دوره نهان طولانی را نشان می‌دهند که در مورد</a:t>
            </a:r>
            <a:r>
              <a:rPr lang="fa-IR" sz="3600" dirty="0" smtClean="0">
                <a:solidFill>
                  <a:srgbClr val="FF0000"/>
                </a:solidFill>
              </a:rPr>
              <a:t> </a:t>
            </a:r>
            <a:r>
              <a:rPr lang="fa-IR" sz="3600" u="sng" dirty="0" smtClean="0">
                <a:solidFill>
                  <a:srgbClr val="FF0000"/>
                </a:solidFill>
              </a:rPr>
              <a:t>لوکمی</a:t>
            </a:r>
            <a:r>
              <a:rPr lang="fa-IR" sz="3600" dirty="0" smtClean="0">
                <a:solidFill>
                  <a:srgbClr val="FF0000"/>
                </a:solidFill>
              </a:rPr>
              <a:t> </a:t>
            </a:r>
            <a:r>
              <a:rPr lang="fa-IR" sz="3600" dirty="0" smtClean="0"/>
              <a:t>در محدوده 5 سال است، اما برای برخی تومورها تا 40 سال می‌رسد. این خطر وابسته به سن است و بیشترین میزان آن برای کودکان زیر 10 سال و افراد مسن می‌باشد.</a:t>
            </a:r>
          </a:p>
          <a:p>
            <a:pPr>
              <a:buFont typeface="Arial" pitchFamily="34" charset="0"/>
              <a:buChar char="•"/>
            </a:pPr>
            <a:r>
              <a:rPr lang="fa-IR" sz="3600" dirty="0" smtClean="0"/>
              <a:t/>
            </a:r>
            <a:br>
              <a:rPr lang="fa-IR" sz="3600" dirty="0" smtClean="0"/>
            </a:br>
            <a:endParaRPr lang="fa-IR" sz="36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fa-IR" sz="5400" b="1" dirty="0" smtClean="0"/>
              <a:t>سرطان‌زاهای شیمیایی</a:t>
            </a:r>
            <a:endParaRPr lang="fa-IR" sz="5400" dirty="0"/>
          </a:p>
        </p:txBody>
      </p:sp>
      <p:sp>
        <p:nvSpPr>
          <p:cNvPr id="3" name="Content Placeholder 2"/>
          <p:cNvSpPr>
            <a:spLocks noGrp="1"/>
          </p:cNvSpPr>
          <p:nvPr>
            <p:ph sz="quarter" idx="1"/>
          </p:nvPr>
        </p:nvSpPr>
        <p:spPr/>
        <p:txBody>
          <a:bodyPr>
            <a:normAutofit/>
          </a:bodyPr>
          <a:lstStyle/>
          <a:p>
            <a:pPr algn="justLow"/>
            <a:r>
              <a:rPr lang="fa-IR" sz="4400" dirty="0" smtClean="0"/>
              <a:t>امروزه نگرانی در مورد بسیاری از سرطان‌زاهای شیمیایی خصوصا توتون ، اجزای رژیم غذایی ، سرطان‌زاهای صنعتی و فضولات سمی وجود دارد.</a:t>
            </a:r>
          </a:p>
          <a:p>
            <a:pPr algn="justLow"/>
            <a:endParaRPr lang="fa-IR" sz="44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fa-IR" sz="5400" b="1" dirty="0" smtClean="0"/>
              <a:t>ویروسها و سرطان </a:t>
            </a:r>
            <a:endParaRPr lang="fa-IR" sz="5400" dirty="0"/>
          </a:p>
        </p:txBody>
      </p:sp>
      <p:sp>
        <p:nvSpPr>
          <p:cNvPr id="3" name="Content Placeholder 2"/>
          <p:cNvSpPr>
            <a:spLocks noGrp="1"/>
          </p:cNvSpPr>
          <p:nvPr>
            <p:ph sz="quarter" idx="1"/>
          </p:nvPr>
        </p:nvSpPr>
        <p:spPr/>
        <p:txBody>
          <a:bodyPr/>
          <a:lstStyle/>
          <a:p>
            <a:r>
              <a:rPr lang="fa-IR" dirty="0" smtClean="0"/>
              <a:t>هر عاملی که بتواند </a:t>
            </a:r>
            <a:r>
              <a:rPr lang="fa-IR" dirty="0" smtClean="0">
                <a:hlinkClick r:id="rId2" tooltip="ژن"/>
              </a:rPr>
              <a:t>مواد ژنتیکی سلول</a:t>
            </a:r>
            <a:r>
              <a:rPr lang="fa-IR" dirty="0" smtClean="0"/>
              <a:t> را تغییر دهد قادر است سلولهای طبیعی را به سلولهای سرطانی تبدیل کند. ویروسهای مولد سرطان در حیوانات و انسان را ویروسهای سرطانزا یا انکوژن می‌نامند.</a:t>
            </a:r>
          </a:p>
          <a:p>
            <a:r>
              <a:rPr lang="fa-IR" b="1" dirty="0" smtClean="0"/>
              <a:t>ویروس هپاتیت </a:t>
            </a:r>
            <a:r>
              <a:rPr lang="en-US" b="1" dirty="0" smtClean="0"/>
              <a:t>B </a:t>
            </a:r>
            <a:r>
              <a:rPr lang="fa-IR" b="1" dirty="0" smtClean="0"/>
              <a:t>و هپاتیت </a:t>
            </a:r>
            <a:r>
              <a:rPr lang="en-US" b="1" dirty="0" smtClean="0"/>
              <a:t>C </a:t>
            </a:r>
          </a:p>
          <a:p>
            <a:r>
              <a:rPr lang="fa-IR" dirty="0" smtClean="0"/>
              <a:t>این ویروسها علاوه بر ایجاد دو نوع هپاتیت ، عامل </a:t>
            </a:r>
            <a:r>
              <a:rPr lang="fa-IR" dirty="0" smtClean="0">
                <a:hlinkClick r:id="rId3" tooltip="سرطان کبد"/>
              </a:rPr>
              <a:t>سرطان کبد</a:t>
            </a:r>
            <a:r>
              <a:rPr lang="fa-IR" dirty="0" smtClean="0"/>
              <a:t> در انسان هستند. واکسن موثری علیه </a:t>
            </a:r>
            <a:r>
              <a:rPr lang="fa-IR" dirty="0" smtClean="0">
                <a:hlinkClick r:id="rId4" tooltip="هپاتیت ویروسی"/>
              </a:rPr>
              <a:t>هپاتیت </a:t>
            </a:r>
            <a:r>
              <a:rPr lang="en-US" dirty="0" smtClean="0">
                <a:hlinkClick r:id="rId4" tooltip="هپاتیت ویروسی"/>
              </a:rPr>
              <a:t>B</a:t>
            </a:r>
            <a:r>
              <a:rPr lang="en-US" dirty="0" smtClean="0"/>
              <a:t> </a:t>
            </a:r>
            <a:r>
              <a:rPr lang="fa-IR" dirty="0" smtClean="0"/>
              <a:t>به منظور جلوگیری از عفونت اولیه و پیشگیری از سرطان کبد ، ساخته شده است. </a:t>
            </a:r>
            <a:br>
              <a:rPr lang="fa-IR" dirty="0" smtClean="0"/>
            </a:br>
            <a:r>
              <a:rPr lang="fa-IR" dirty="0" smtClean="0"/>
              <a:t/>
            </a:r>
            <a:br>
              <a:rPr lang="fa-IR" dirty="0" smtClean="0"/>
            </a:br>
            <a:endParaRPr lang="fa-IR"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fa-IR" sz="4800" dirty="0" smtClean="0"/>
              <a:t>(استرس) روانی و </a:t>
            </a:r>
            <a:r>
              <a:rPr lang="fa-IR" sz="4800" dirty="0" smtClean="0">
                <a:hlinkClick r:id="rId2"/>
              </a:rPr>
              <a:t>سرطان</a:t>
            </a:r>
            <a:endParaRPr lang="fa-IR" sz="4800" dirty="0"/>
          </a:p>
        </p:txBody>
      </p:sp>
      <p:sp>
        <p:nvSpPr>
          <p:cNvPr id="3" name="Content Placeholder 2"/>
          <p:cNvSpPr>
            <a:spLocks noGrp="1"/>
          </p:cNvSpPr>
          <p:nvPr>
            <p:ph sz="quarter" idx="1"/>
          </p:nvPr>
        </p:nvSpPr>
        <p:spPr/>
        <p:txBody>
          <a:bodyPr/>
          <a:lstStyle/>
          <a:p>
            <a:r>
              <a:rPr lang="fa-IR" dirty="0" smtClean="0"/>
              <a:t>وجود رابطه‌ای مستقیم بین فشار روانی و ایجاد </a:t>
            </a:r>
            <a:r>
              <a:rPr lang="fa-IR" dirty="0" smtClean="0">
                <a:hlinkClick r:id="rId2"/>
              </a:rPr>
              <a:t>سرطان</a:t>
            </a:r>
            <a:r>
              <a:rPr lang="fa-IR" dirty="0" smtClean="0"/>
              <a:t> به‌طور علمی ثابت نشده است.</a:t>
            </a:r>
          </a:p>
          <a:p>
            <a:endParaRPr lang="fa-IR" dirty="0" smtClean="0"/>
          </a:p>
          <a:p>
            <a:endParaRPr lang="fa-IR" dirty="0" smtClean="0"/>
          </a:p>
          <a:p>
            <a:r>
              <a:rPr lang="fa-IR" dirty="0" smtClean="0"/>
              <a:t>محققان عنوان کرده‌اند که ممکن است عوامل روانی بر پیشرفت </a:t>
            </a:r>
            <a:r>
              <a:rPr lang="fa-IR" dirty="0" smtClean="0">
                <a:hlinkClick r:id="rId2"/>
              </a:rPr>
              <a:t>سرطان</a:t>
            </a:r>
            <a:r>
              <a:rPr lang="fa-IR" dirty="0" smtClean="0"/>
              <a:t> (افزایش اندازه تومور یا گسترش </a:t>
            </a:r>
            <a:r>
              <a:rPr lang="fa-IR" dirty="0" smtClean="0">
                <a:hlinkClick r:id="rId2"/>
              </a:rPr>
              <a:t>سرطان</a:t>
            </a:r>
            <a:r>
              <a:rPr lang="fa-IR" dirty="0" smtClean="0"/>
              <a:t> در بدن) در بیماران مبتلا به این بیماری تأثیر نمایند. </a:t>
            </a:r>
          </a:p>
          <a:p>
            <a:endParaRPr lang="fa-IR"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fa-IR" sz="4400" dirty="0" smtClean="0"/>
              <a:t>غذا، تغذیه، سرطان و رابطه آنها با یکدیگر</a:t>
            </a:r>
            <a:endParaRPr lang="fa-IR" sz="4400" dirty="0"/>
          </a:p>
        </p:txBody>
      </p:sp>
      <p:sp>
        <p:nvSpPr>
          <p:cNvPr id="3" name="Content Placeholder 2"/>
          <p:cNvSpPr>
            <a:spLocks noGrp="1"/>
          </p:cNvSpPr>
          <p:nvPr>
            <p:ph sz="quarter" idx="1"/>
          </p:nvPr>
        </p:nvSpPr>
        <p:spPr/>
        <p:txBody>
          <a:bodyPr>
            <a:noAutofit/>
          </a:bodyPr>
          <a:lstStyle/>
          <a:p>
            <a:pPr algn="justLow"/>
            <a:r>
              <a:rPr lang="fa-IR" sz="3200" dirty="0" smtClean="0"/>
              <a:t>سال‌های طولانی بود که رابطه غذا با سرطان مشخص شده بود، به عنوان مثال رابطه میان سبزی و میوه و سرطان دستگاه گوارش به ویژه روده بزرگ در بسیاری از تحقیقات معلوم شده بود یا رابطه مواد مصنوعی درون مواد غذایی با سرطان‌های خون و مثانه و کلیه حتی نحوه مصرف مواد غذایی نیز رابطه معناداری با بعضی از سرطان‌ها نشان داده بودند؛ مثلا مصرف غذاها و نوشیدنی‌های داغ با تعداد بیشتری از سرطان‌ مری همراه بود.</a:t>
            </a:r>
            <a:br>
              <a:rPr lang="fa-IR" sz="3200" dirty="0" smtClean="0"/>
            </a:br>
            <a:endParaRPr lang="fa-IR" sz="320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dirty="0" smtClean="0"/>
              <a:t>مواد نگهدارنده موجود در برخی از غذا‌ها</a:t>
            </a:r>
            <a:endParaRPr lang="fa-IR" dirty="0"/>
          </a:p>
        </p:txBody>
      </p:sp>
      <p:sp>
        <p:nvSpPr>
          <p:cNvPr id="3" name="Content Placeholder 2"/>
          <p:cNvSpPr>
            <a:spLocks noGrp="1"/>
          </p:cNvSpPr>
          <p:nvPr>
            <p:ph sz="quarter" idx="1"/>
          </p:nvPr>
        </p:nvSpPr>
        <p:spPr/>
        <p:txBody>
          <a:bodyPr>
            <a:normAutofit/>
          </a:bodyPr>
          <a:lstStyle/>
          <a:p>
            <a:pPr algn="justLow"/>
            <a:r>
              <a:rPr lang="fa-IR" sz="3200" dirty="0" smtClean="0"/>
              <a:t>مواد نگهدارنده‌ای مثل </a:t>
            </a:r>
            <a:r>
              <a:rPr lang="fa-IR" sz="3200" dirty="0" smtClean="0">
                <a:solidFill>
                  <a:srgbClr val="FF0000"/>
                </a:solidFill>
              </a:rPr>
              <a:t>نیترات و نیتریت </a:t>
            </a:r>
            <a:r>
              <a:rPr lang="fa-IR" sz="3200" dirty="0" smtClean="0"/>
              <a:t>بیشتر در فرآورده‌های همچون سوسیس و کالباس استفاده می‌شودتا خطر ابتلا به باکتری را کاهش داده و اندکی هم به طعم مطبوع محصول کمک کنداما معمولا در دمای سرخ کردن، نیترات به نیتریت تبدیل می‌شود نیتریت هم با آمین‌های ثانویه ترکیب شده و تولید </a:t>
            </a:r>
            <a:r>
              <a:rPr lang="fa-IR" sz="3200" dirty="0" smtClean="0">
                <a:solidFill>
                  <a:srgbClr val="FF0000"/>
                </a:solidFill>
              </a:rPr>
              <a:t>نیتروزآمین</a:t>
            </a:r>
            <a:r>
              <a:rPr lang="fa-IR" sz="3200" dirty="0" smtClean="0"/>
              <a:t> می‌کند که ماده‌ای بسیار سرطان زاست. به این دلیل باید در مصرف مواد غذایی دارای نگهدارنده‌هایی از این دست، دقت بیشتری کرد.</a:t>
            </a:r>
            <a:br>
              <a:rPr lang="fa-IR" sz="3200" dirty="0" smtClean="0"/>
            </a:br>
            <a:endParaRPr lang="fa-IR" sz="32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sz="quarter" idx="1"/>
          </p:nvPr>
        </p:nvSpPr>
        <p:spPr/>
        <p:txBody>
          <a:bodyPr>
            <a:normAutofit/>
          </a:bodyPr>
          <a:lstStyle/>
          <a:p>
            <a:pPr algn="justLow"/>
            <a:r>
              <a:rPr lang="fa-IR" sz="3600" dirty="0" smtClean="0">
                <a:solidFill>
                  <a:srgbClr val="FF0000"/>
                </a:solidFill>
              </a:rPr>
              <a:t>لذا ماندگاری تاثیرات مواد غذایی طولانی است، یعنی توجه به مواد غذایی و خوراکی منوط به سن خاصی نمی‌شود. بلکه از دوره شیرخوارگی تا پایان عمر باید از مواد غذایی مصرفی مراقبت کنیم. غذایی که در کودکی و یا نوجوانی مصرف می‌شود، در میانسالی و یا سالمندی موجب بروز بیماری می‌شود.</a:t>
            </a:r>
            <a:br>
              <a:rPr lang="fa-IR" sz="3600" dirty="0" smtClean="0">
                <a:solidFill>
                  <a:srgbClr val="FF0000"/>
                </a:solidFill>
              </a:rPr>
            </a:br>
            <a:endParaRPr lang="fa-IR" sz="3600" dirty="0">
              <a:solidFill>
                <a:srgbClr val="FF0000"/>
              </a:solidFil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sz="quarter" idx="1"/>
          </p:nvPr>
        </p:nvSpPr>
        <p:spPr/>
        <p:txBody>
          <a:bodyPr>
            <a:noAutofit/>
          </a:bodyPr>
          <a:lstStyle/>
          <a:p>
            <a:r>
              <a:rPr lang="fa-IR" sz="3200" dirty="0" smtClean="0"/>
              <a:t>آنچه اخیرا کشف شده است و چند سالی بیشتر از عمر آن نمی‌گذرد چگونگی اثرگذاری مواد غذایی روی سلول‌های بدن و ایجاد سرطان است. این موضوع که توسط دانشمندان در یک مطالعه بزرگ و طولانی انجام شده، نشان داده که مواد غذایی با تغییراتی که در سطح سلول‌ها انجام می‌دهند، وارد هسته سلول شده و با تخریب </a:t>
            </a:r>
            <a:r>
              <a:rPr lang="en-US" sz="3200" dirty="0" smtClean="0"/>
              <a:t>DNA، </a:t>
            </a:r>
            <a:r>
              <a:rPr lang="fa-IR" sz="3200" dirty="0" smtClean="0"/>
              <a:t>مکانیسم‌ اثر ژن‌های موجود در هسته سلول را تغییر می‌دهند و این ژن‌ها با نسخه‌نویسی‌های غیراستاندارد و غیرطبیعی سبب بروز تغییرات سلولی و در نتیجه تکثیر خارج از کنترل سلول و تولید سرطان می‌شوند.</a:t>
            </a:r>
            <a:br>
              <a:rPr lang="fa-IR" sz="3200" dirty="0" smtClean="0"/>
            </a:br>
            <a:endParaRPr lang="fa-IR" sz="320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57752" y="228600"/>
            <a:ext cx="3978400" cy="758952"/>
          </a:xfrm>
        </p:spPr>
        <p:txBody>
          <a:bodyPr>
            <a:noAutofit/>
          </a:bodyPr>
          <a:lstStyle/>
          <a:p>
            <a:r>
              <a:rPr lang="fa-IR" sz="4400" b="1" dirty="0" smtClean="0"/>
              <a:t>▪ سیگار         </a:t>
            </a:r>
            <a:endParaRPr lang="fa-IR" sz="4400" dirty="0"/>
          </a:p>
        </p:txBody>
      </p:sp>
      <p:sp>
        <p:nvSpPr>
          <p:cNvPr id="3" name="Content Placeholder 2"/>
          <p:cNvSpPr>
            <a:spLocks noGrp="1"/>
          </p:cNvSpPr>
          <p:nvPr>
            <p:ph sz="quarter" idx="1"/>
          </p:nvPr>
        </p:nvSpPr>
        <p:spPr/>
        <p:txBody>
          <a:bodyPr/>
          <a:lstStyle/>
          <a:p>
            <a:r>
              <a:rPr lang="fa-IR" dirty="0" smtClean="0"/>
              <a:t>سیگاری ها در ۴۰ درصد موارد در اثر بیماری های مربوط به سیگار در سنی پایین تر از افراد غیر سیگاری می میرند. این بیماری ها شامل بیماری های ریوی، قلبی و سرطان ها هستند.</a:t>
            </a:r>
          </a:p>
          <a:p>
            <a:endParaRPr lang="fa-IR" dirty="0" smtClean="0"/>
          </a:p>
          <a:p>
            <a:r>
              <a:rPr lang="fa-IR" dirty="0" smtClean="0"/>
              <a:t>سرطان های ریه، حنجره، مری، کلیه ـ پانکراس و معده با سیگار ارتباط مستقیم دارند که البته در این بین، ۲ سرطان اول عمدتا در سیگاری ها دیده می شود و در افراد غیر سیگاری خیلی نامحتمل هستند.</a:t>
            </a:r>
            <a:endParaRPr lang="fa-IR"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sz="quarter" idx="1"/>
          </p:nvPr>
        </p:nvSpPr>
        <p:spPr/>
        <p:txBody>
          <a:bodyPr>
            <a:normAutofit/>
          </a:bodyPr>
          <a:lstStyle/>
          <a:p>
            <a:pPr algn="just"/>
            <a:r>
              <a:rPr lang="fa-IR" sz="3600" dirty="0" smtClean="0"/>
              <a:t>مصرف سیگار باعث ایجاد تغییر در ژن ها می شود و هرچه تعداد نخ سیگار دود شده زیادتر می شود، تغییرات ژنی بیشتر می شود و قدرت دفاعی ضد سرطان بدن کمتر می تواند از پس مهار آن برآید.</a:t>
            </a:r>
          </a:p>
          <a:p>
            <a:pPr algn="just"/>
            <a:r>
              <a:rPr lang="fa-IR" sz="3600" dirty="0" smtClean="0"/>
              <a:t>بدین ترتیب تعداد نخ سیگاری که در روز دود می شود و تعداد سال هایی که این کار ادامه دارد، ریسک ایجاد سرطان را بیشتر می کند.</a:t>
            </a:r>
          </a:p>
          <a:p>
            <a:pPr algn="just"/>
            <a:endParaRPr lang="fa-IR" sz="3600"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sz="quarter" idx="1"/>
          </p:nvPr>
        </p:nvSpPr>
        <p:spPr/>
        <p:txBody>
          <a:bodyPr/>
          <a:lstStyle/>
          <a:p>
            <a:r>
              <a:rPr lang="fa-IR" dirty="0" smtClean="0"/>
              <a:t>محمداسماعیل اکبری، رییس مرکز تحقیقات سرطان ایران در تیرماه سال ۱۳۹۳ هجری‌شمسی گفت: ایران تقریبا بالاترین رشد سرطان را در جهان دارد. سرطان دومین عامل مرگ و میر در ایران است.</a:t>
            </a:r>
          </a:p>
          <a:p>
            <a:endParaRPr lang="fa-IR" dirty="0" smtClean="0"/>
          </a:p>
          <a:p>
            <a:endParaRPr lang="fa-IR" dirty="0" smtClean="0"/>
          </a:p>
          <a:p>
            <a:r>
              <a:rPr lang="fa-IR" dirty="0" smtClean="0">
                <a:hlinkClick r:id="rId2" tooltip="سرطان معده"/>
              </a:rPr>
              <a:t>سرطان معده</a:t>
            </a:r>
            <a:r>
              <a:rPr lang="fa-IR" dirty="0" smtClean="0"/>
              <a:t>، شایع ترین سرطان در مردان و </a:t>
            </a:r>
            <a:r>
              <a:rPr lang="fa-IR" dirty="0" smtClean="0">
                <a:hlinkClick r:id="rId3" tooltip="سرطان پستان"/>
              </a:rPr>
              <a:t>سرطان پستان</a:t>
            </a:r>
            <a:r>
              <a:rPr lang="fa-IR" dirty="0" smtClean="0"/>
              <a:t> نیز شایع ترین سرطان‌ها در زنان ایران شناخته شده است.</a:t>
            </a:r>
          </a:p>
          <a:p>
            <a:endParaRPr lang="fa-IR"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t>سرطان معده</a:t>
            </a:r>
            <a:r>
              <a:rPr lang="fa-IR" dirty="0" smtClean="0"/>
              <a:t> یا (gastric cancer)</a:t>
            </a:r>
            <a:endParaRPr lang="fa-IR" dirty="0"/>
          </a:p>
        </p:txBody>
      </p:sp>
      <p:sp>
        <p:nvSpPr>
          <p:cNvPr id="3" name="Content Placeholder 2"/>
          <p:cNvSpPr>
            <a:spLocks noGrp="1"/>
          </p:cNvSpPr>
          <p:nvPr>
            <p:ph sz="quarter" idx="1"/>
          </p:nvPr>
        </p:nvSpPr>
        <p:spPr/>
        <p:txBody>
          <a:bodyPr/>
          <a:lstStyle/>
          <a:p>
            <a:r>
              <a:rPr lang="fa-IR" dirty="0" smtClean="0"/>
              <a:t>نوعی </a:t>
            </a:r>
            <a:r>
              <a:rPr lang="fa-IR" dirty="0" smtClean="0">
                <a:hlinkClick r:id="rId2" tooltip="سرطان"/>
              </a:rPr>
              <a:t>سرطان</a:t>
            </a:r>
            <a:r>
              <a:rPr lang="fa-IR" dirty="0" smtClean="0"/>
              <a:t> است و شایع‌ترین فرم آن، آدنوکارسینوم یا سرطان غددی در </a:t>
            </a:r>
            <a:r>
              <a:rPr lang="fa-IR" dirty="0" smtClean="0">
                <a:hlinkClick r:id="rId3" tooltip="معده"/>
              </a:rPr>
              <a:t>معده</a:t>
            </a:r>
            <a:r>
              <a:rPr lang="fa-IR" dirty="0" smtClean="0"/>
              <a:t> است.</a:t>
            </a:r>
          </a:p>
          <a:p>
            <a:endParaRPr lang="fa-IR" dirty="0" smtClean="0"/>
          </a:p>
          <a:p>
            <a:endParaRPr lang="fa-IR" dirty="0" smtClean="0"/>
          </a:p>
          <a:p>
            <a:r>
              <a:rPr lang="fa-IR" dirty="0" smtClean="0"/>
              <a:t>این بیماری باعث مرگ افراد بسیاری در سرتاسر جهان می‌شود. شیوع این بیماری در مردان دوبرابر زنان است</a:t>
            </a:r>
            <a:r>
              <a:rPr lang="fa-IR" baseline="30000" dirty="0" smtClean="0"/>
              <a:t> </a:t>
            </a:r>
            <a:r>
              <a:rPr lang="fa-IR" dirty="0" smtClean="0"/>
              <a:t>و چهارمین سرطان شایع در جهان محسوب می‌گردد</a:t>
            </a:r>
            <a:endParaRPr lang="fa-IR"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fa-IR" sz="4400" b="1" dirty="0" smtClean="0"/>
              <a:t>سرطان پستان</a:t>
            </a:r>
            <a:r>
              <a:rPr lang="en-US" sz="4400" b="1" dirty="0" smtClean="0"/>
              <a:t> breast cancer        </a:t>
            </a:r>
            <a:r>
              <a:rPr lang="fa-IR" sz="4400" b="1" dirty="0" smtClean="0"/>
              <a:t> </a:t>
            </a:r>
            <a:endParaRPr lang="fa-IR" sz="4400" dirty="0"/>
          </a:p>
        </p:txBody>
      </p:sp>
      <p:sp>
        <p:nvSpPr>
          <p:cNvPr id="3" name="Content Placeholder 2"/>
          <p:cNvSpPr>
            <a:spLocks noGrp="1"/>
          </p:cNvSpPr>
          <p:nvPr>
            <p:ph sz="quarter" idx="1"/>
          </p:nvPr>
        </p:nvSpPr>
        <p:spPr/>
        <p:txBody>
          <a:bodyPr/>
          <a:lstStyle/>
          <a:p>
            <a:r>
              <a:rPr lang="fa-IR" dirty="0" smtClean="0"/>
              <a:t>یکی از </a:t>
            </a:r>
            <a:r>
              <a:rPr lang="fa-IR" dirty="0" smtClean="0">
                <a:hlinkClick r:id="rId2" tooltip="سرطان"/>
              </a:rPr>
              <a:t>سرطان‌های</a:t>
            </a:r>
            <a:r>
              <a:rPr lang="fa-IR" dirty="0" smtClean="0"/>
              <a:t> شایع است. طبق محاسبات </a:t>
            </a:r>
            <a:r>
              <a:rPr lang="fa-IR" dirty="0" smtClean="0">
                <a:hlinkClick r:id="rId3" tooltip="انستیتو ملی سرطان ایالات متحده آمریکا"/>
              </a:rPr>
              <a:t>انستیتو ملی سرطان ایالات متحده آمریکا</a:t>
            </a:r>
            <a:r>
              <a:rPr lang="fa-IR" dirty="0" smtClean="0"/>
              <a:t>، از هر هشت زن یک نفر در زندگی خود مبتلا به سرطان </a:t>
            </a:r>
            <a:r>
              <a:rPr lang="fa-IR" dirty="0" smtClean="0">
                <a:hlinkClick r:id="rId4" tooltip="پستان"/>
              </a:rPr>
              <a:t>پستان</a:t>
            </a:r>
            <a:r>
              <a:rPr lang="fa-IR" dirty="0" smtClean="0"/>
              <a:t> می‌شود. این سرطان در صورتی که به موقع تشخیص داده‌شود به راحتی قابل درمان است.</a:t>
            </a:r>
            <a:endParaRPr lang="fa-IR"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fa-IR" sz="6000" b="1" dirty="0" smtClean="0"/>
              <a:t>پیشگیری</a:t>
            </a:r>
            <a:endParaRPr lang="fa-IR" sz="6000" dirty="0"/>
          </a:p>
        </p:txBody>
      </p:sp>
      <p:sp>
        <p:nvSpPr>
          <p:cNvPr id="3" name="Content Placeholder 2"/>
          <p:cNvSpPr>
            <a:spLocks noGrp="1"/>
          </p:cNvSpPr>
          <p:nvPr>
            <p:ph sz="quarter" idx="1"/>
          </p:nvPr>
        </p:nvSpPr>
        <p:spPr/>
        <p:txBody>
          <a:bodyPr/>
          <a:lstStyle/>
          <a:p>
            <a:r>
              <a:rPr lang="fa-IR" dirty="0" smtClean="0"/>
              <a:t>برخی از روشهای کلی مانند عدم استعمال دخانیات، مصرف غذای سالم، پرهیز از عوامل </a:t>
            </a:r>
            <a:r>
              <a:rPr lang="fa-IR" dirty="0" smtClean="0">
                <a:hlinkClick r:id="rId2" tooltip="تراتوژن"/>
              </a:rPr>
              <a:t>تراتوژن</a:t>
            </a:r>
            <a:r>
              <a:rPr lang="fa-IR" dirty="0" smtClean="0"/>
              <a:t> (برخی مواد شیمیایی صنعتی مانند آزبست، اشعه یونیزان مانند کار در رادیولوژی، نور آفتاب و...)، ورزش و خودداری از رفتارهای پرخطر جنسی</a:t>
            </a:r>
            <a:r>
              <a:rPr lang="fa-IR" baseline="30000" dirty="0" smtClean="0"/>
              <a:t> </a:t>
            </a:r>
            <a:r>
              <a:rPr lang="fa-IR" dirty="0" smtClean="0"/>
              <a:t>در پیشگیری از سرطان موثرند</a:t>
            </a:r>
            <a:endParaRPr lang="fa-IR"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fa-IR" sz="4800" dirty="0" smtClean="0"/>
              <a:t>روشهای اصلی درمان</a:t>
            </a:r>
            <a:endParaRPr lang="fa-IR" sz="4800" dirty="0"/>
          </a:p>
        </p:txBody>
      </p:sp>
      <p:sp>
        <p:nvSpPr>
          <p:cNvPr id="3" name="Content Placeholder 2"/>
          <p:cNvSpPr>
            <a:spLocks noGrp="1"/>
          </p:cNvSpPr>
          <p:nvPr>
            <p:ph sz="quarter" idx="1"/>
          </p:nvPr>
        </p:nvSpPr>
        <p:spPr/>
        <p:txBody>
          <a:bodyPr/>
          <a:lstStyle/>
          <a:p>
            <a:r>
              <a:rPr lang="fa-IR" dirty="0" smtClean="0">
                <a:hlinkClick r:id="rId2" tooltip="شیمی درمانی"/>
              </a:rPr>
              <a:t>شیمی درمانی</a:t>
            </a:r>
            <a:r>
              <a:rPr lang="en-US" b="1" dirty="0" smtClean="0"/>
              <a:t>Chemotherapy   </a:t>
            </a:r>
            <a:r>
              <a:rPr lang="fa-IR" b="1" dirty="0" smtClean="0"/>
              <a:t> </a:t>
            </a:r>
            <a:endParaRPr lang="fa-IR" dirty="0" smtClean="0"/>
          </a:p>
          <a:p>
            <a:r>
              <a:rPr lang="fa-IR" dirty="0" smtClean="0">
                <a:hlinkClick r:id="rId3" tooltip="پرتو درمانی"/>
              </a:rPr>
              <a:t>پرتو درمانی</a:t>
            </a:r>
            <a:r>
              <a:rPr lang="en-US" b="1" dirty="0" smtClean="0"/>
              <a:t>Radiation therapy   </a:t>
            </a:r>
            <a:r>
              <a:rPr lang="fa-IR" b="1" dirty="0" smtClean="0"/>
              <a:t> </a:t>
            </a:r>
            <a:endParaRPr lang="fa-IR" dirty="0" smtClean="0"/>
          </a:p>
          <a:p>
            <a:r>
              <a:rPr lang="fa-IR" dirty="0" smtClean="0">
                <a:hlinkClick r:id="rId4" tooltip="جراحی"/>
              </a:rPr>
              <a:t>جراحی</a:t>
            </a:r>
            <a:r>
              <a:rPr lang="en-US" b="1" dirty="0" smtClean="0"/>
              <a:t>Surgery          </a:t>
            </a:r>
            <a:r>
              <a:rPr lang="fa-IR" b="1" dirty="0" smtClean="0"/>
              <a:t> </a:t>
            </a:r>
            <a:endParaRPr lang="fa-IR" dirty="0" smtClean="0"/>
          </a:p>
          <a:p>
            <a:r>
              <a:rPr lang="fa-IR" dirty="0" smtClean="0">
                <a:hlinkClick r:id="rId5" tooltip="ژن درمانی"/>
              </a:rPr>
              <a:t>ژن درمانی</a:t>
            </a:r>
            <a:r>
              <a:rPr lang="en-US" b="1" dirty="0" smtClean="0"/>
              <a:t>Gene therapy      </a:t>
            </a:r>
            <a:endParaRPr lang="fa-IR" dirty="0" smtClean="0"/>
          </a:p>
          <a:p>
            <a:endParaRPr lang="fa-IR" dirty="0"/>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Civic">
  <a:themeElements>
    <a:clrScheme name="Civic">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Civic">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Civic</Template>
  <TotalTime>305</TotalTime>
  <Words>1570</Words>
  <Application>Microsoft Office PowerPoint</Application>
  <PresentationFormat>On-screen Show (4:3)</PresentationFormat>
  <Paragraphs>85</Paragraphs>
  <Slides>26</Slides>
  <Notes>0</Notes>
  <HiddenSlides>0</HiddenSlides>
  <MMClips>0</MMClips>
  <ScaleCrop>false</ScaleCrop>
  <HeadingPairs>
    <vt:vector size="4" baseType="variant">
      <vt:variant>
        <vt:lpstr>Theme</vt:lpstr>
      </vt:variant>
      <vt:variant>
        <vt:i4>1</vt:i4>
      </vt:variant>
      <vt:variant>
        <vt:lpstr>Slide Titles</vt:lpstr>
      </vt:variant>
      <vt:variant>
        <vt:i4>26</vt:i4>
      </vt:variant>
    </vt:vector>
  </HeadingPairs>
  <TitlesOfParts>
    <vt:vector size="27" baseType="lpstr">
      <vt:lpstr>Civic</vt:lpstr>
      <vt:lpstr>PowerPoint Presentation</vt:lpstr>
      <vt:lpstr>دید کلی</vt:lpstr>
      <vt:lpstr>  نئوپلاسم - تومور(Neoplasm)</vt:lpstr>
      <vt:lpstr>انواع نئوپلاسم</vt:lpstr>
      <vt:lpstr> تو مورخوش‌خیم      (Benign)</vt:lpstr>
      <vt:lpstr>بدخیمی (Malignancy)</vt:lpstr>
      <vt:lpstr>مشخصات توده های خوش خیم و بد خیم</vt:lpstr>
      <vt:lpstr>سرطان Cancer) )</vt:lpstr>
      <vt:lpstr>نحوه پیدایش سرطان</vt:lpstr>
      <vt:lpstr>انواع سرطانها</vt:lpstr>
      <vt:lpstr>اساس ژنتیکی سرطان</vt:lpstr>
      <vt:lpstr>پرتوها</vt:lpstr>
      <vt:lpstr>سرطان‌زاهای شیمیایی</vt:lpstr>
      <vt:lpstr>ویروسها و سرطان </vt:lpstr>
      <vt:lpstr>(استرس) روانی و سرطان</vt:lpstr>
      <vt:lpstr>غذا، تغذیه، سرطان و رابطه آنها با یکدیگر</vt:lpstr>
      <vt:lpstr>مواد نگهدارنده موجود در برخی از غذا‌ها</vt:lpstr>
      <vt:lpstr>PowerPoint Presentation</vt:lpstr>
      <vt:lpstr>PowerPoint Presentation</vt:lpstr>
      <vt:lpstr>▪ سیگار         </vt:lpstr>
      <vt:lpstr>PowerPoint Presentation</vt:lpstr>
      <vt:lpstr>PowerPoint Presentation</vt:lpstr>
      <vt:lpstr>سرطان معده یا (gastric cancer)</vt:lpstr>
      <vt:lpstr>سرطان پستان breast cancer         </vt:lpstr>
      <vt:lpstr>پیشگیری</vt:lpstr>
      <vt:lpstr>روشهای اصلی درمان</vt:lpstr>
    </vt:vector>
  </TitlesOfParts>
  <Company>Office07</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ASUS</dc:creator>
  <cp:lastModifiedBy>Windows User</cp:lastModifiedBy>
  <cp:revision>44</cp:revision>
  <dcterms:created xsi:type="dcterms:W3CDTF">2015-02-17T19:02:39Z</dcterms:created>
  <dcterms:modified xsi:type="dcterms:W3CDTF">2020-05-01T23:00:46Z</dcterms:modified>
</cp:coreProperties>
</file>