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57" r:id="rId3"/>
    <p:sldId id="291" r:id="rId4"/>
    <p:sldId id="292" r:id="rId5"/>
    <p:sldId id="293" r:id="rId6"/>
    <p:sldId id="294" r:id="rId7"/>
    <p:sldId id="295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860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نیرو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نهم -فصل 5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0" y="1643063"/>
            <a:ext cx="1118461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نیرو : 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عامل به حرکت درآوردن یا  ساکن نگه داشتن اجسام را نیرو می گویند 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چنانچه دو یا چند نیرو بریک جسم اثر کنند بطوریکه اثر یکدیگر را خنثی نمایند جسم ساکن می ماند و اگر در حال حرکت باشد جسم با سرعت ثابت ( بدون شتاب ) حرکت می کند در غیر این صورت جسم شتابدار حرکت می کند .</a:t>
            </a:r>
          </a:p>
        </p:txBody>
      </p: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15820" y="2677885"/>
            <a:ext cx="2612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cs typeface="B Nazanin" pitchFamily="2" charset="-78"/>
              </a:rPr>
              <a:t>a=</a:t>
            </a:r>
            <a:r>
              <a:rPr lang="fa-IR" sz="2400" b="1" dirty="0" smtClean="0">
                <a:cs typeface="B Nazanin" pitchFamily="2" charset="-78"/>
              </a:rPr>
              <a:t>شتاب جسم </a:t>
            </a:r>
            <a:r>
              <a:rPr lang="en-US" sz="2400" b="1" dirty="0" smtClean="0">
                <a:cs typeface="B Nazanin" pitchFamily="2" charset="-78"/>
              </a:rPr>
              <a:t>(N/Kg)</a:t>
            </a:r>
            <a:endParaRPr lang="en-US" sz="2400" b="1" dirty="0">
              <a:cs typeface="B Nazanin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3297982" y="2480290"/>
          <a:ext cx="368948" cy="786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" name="Equation" r:id="rId3" imgW="291960" imgH="622080" progId="Equation.DSMT4">
                  <p:embed/>
                </p:oleObj>
              </mc:Choice>
              <mc:Fallback>
                <p:oleObj name="Equation" r:id="rId3" imgW="291960" imgH="62208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7982" y="2480290"/>
                        <a:ext cx="368948" cy="7860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629608" y="2425959"/>
            <a:ext cx="1492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نیرو </a:t>
            </a:r>
            <a:r>
              <a:rPr lang="en-US" sz="2400" b="1" dirty="0" smtClean="0">
                <a:cs typeface="B Nazanin" pitchFamily="2" charset="-78"/>
              </a:rPr>
              <a:t>(N)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88687" y="2979290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itchFamily="2" charset="-78"/>
              </a:rPr>
              <a:t>جرم </a:t>
            </a:r>
            <a:r>
              <a:rPr lang="en-US" sz="2400" b="1" dirty="0" smtClean="0">
                <a:cs typeface="B Nazanin" pitchFamily="2" charset="-78"/>
              </a:rPr>
              <a:t>(kg)</a:t>
            </a:r>
            <a:endParaRPr lang="en-US" sz="2400" b="1" dirty="0">
              <a:cs typeface="B Nazanin" pitchFamily="2" charset="-78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2090057" y="5570376"/>
            <a:ext cx="2687216" cy="158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2817845" y="4991878"/>
            <a:ext cx="718457" cy="569167"/>
          </a:xfrm>
          <a:prstGeom prst="rect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525486" y="4307633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cs typeface="B Nazanin" pitchFamily="2" charset="-78"/>
              </a:rPr>
              <a:t>m= 2kg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7396" y="4973217"/>
            <a:ext cx="1499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cs typeface="B Nazanin" pitchFamily="2" charset="-78"/>
              </a:rPr>
              <a:t>F=20N</a:t>
            </a:r>
            <a:endParaRPr lang="en-US" sz="2400" b="1" dirty="0">
              <a:cs typeface="B Nazanin" pitchFamily="2" charset="-78"/>
            </a:endParaRPr>
          </a:p>
        </p:txBody>
      </p:sp>
      <p:cxnSp>
        <p:nvCxnSpPr>
          <p:cNvPr id="26" name="Straight Arrow Connector 25"/>
          <p:cNvCxnSpPr>
            <a:stCxn id="22" idx="3"/>
          </p:cNvCxnSpPr>
          <p:nvPr/>
        </p:nvCxnSpPr>
        <p:spPr>
          <a:xfrm flipV="1">
            <a:off x="3536302" y="5262465"/>
            <a:ext cx="839755" cy="1399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426434"/>
              </p:ext>
            </p:extLst>
          </p:nvPr>
        </p:nvGraphicFramePr>
        <p:xfrm>
          <a:off x="6278563" y="4749800"/>
          <a:ext cx="25400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6" name="Equation" r:id="rId5" imgW="1930320" imgH="672840" progId="Equation.DSMT4">
                  <p:embed/>
                </p:oleObj>
              </mc:Choice>
              <mc:Fallback>
                <p:oleObj name="Equation" r:id="rId5" imgW="1930320" imgH="67284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8563" y="4749800"/>
                        <a:ext cx="2540000" cy="885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1469726"/>
              </p:ext>
            </p:extLst>
          </p:nvPr>
        </p:nvGraphicFramePr>
        <p:xfrm>
          <a:off x="5439390" y="5073019"/>
          <a:ext cx="623888" cy="4068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7" name="Equation" r:id="rId7" imgW="291960" imgH="190440" progId="Equation.DSMT4">
                  <p:embed/>
                </p:oleObj>
              </mc:Choice>
              <mc:Fallback>
                <p:oleObj name="Equation" r:id="rId7" imgW="29196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39390" y="5073019"/>
                        <a:ext cx="623888" cy="4068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4523" y="1884783"/>
            <a:ext cx="114621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وزن جسم : 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نیرویی که از طرف زمین بر هر جسمی وارد می شود و آن را به سمت خود می کشد .</a:t>
            </a: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rtl="1">
              <a:lnSpc>
                <a:spcPct val="150000"/>
              </a:lnSpc>
            </a:pPr>
            <a:r>
              <a:rPr lang="en-US" sz="2800" b="1" dirty="0" smtClean="0">
                <a:cs typeface="B Nazanin" panose="00000400000000000000" pitchFamily="2" charset="-78"/>
              </a:rPr>
              <a:t>g</a:t>
            </a:r>
            <a:r>
              <a:rPr lang="fa-IR" sz="2800" b="1" dirty="0" smtClean="0">
                <a:cs typeface="B Nazanin" panose="00000400000000000000" pitchFamily="2" charset="-78"/>
              </a:rPr>
              <a:t>   </a:t>
            </a:r>
            <a:r>
              <a:rPr lang="en-US" sz="2800" b="1" dirty="0" smtClean="0">
                <a:cs typeface="B Nazanin" panose="00000400000000000000" pitchFamily="2" charset="-78"/>
              </a:rPr>
              <a:t>m</a:t>
            </a:r>
            <a:r>
              <a:rPr lang="fa-IR" sz="2800" b="1" dirty="0" smtClean="0">
                <a:cs typeface="B Nazanin" panose="00000400000000000000" pitchFamily="2" charset="-78"/>
              </a:rPr>
              <a:t>= </a:t>
            </a:r>
            <a:r>
              <a:rPr lang="en-US" sz="2800" b="1" dirty="0" smtClean="0">
                <a:cs typeface="B Nazanin" panose="00000400000000000000" pitchFamily="2" charset="-78"/>
              </a:rPr>
              <a:t>W</a:t>
            </a:r>
            <a:r>
              <a:rPr lang="fa-IR" sz="2800" b="1" dirty="0" smtClean="0">
                <a:cs typeface="B Nazanin" panose="00000400000000000000" pitchFamily="2" charset="-78"/>
              </a:rPr>
              <a:t>وزن جسم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689679" y="4147198"/>
          <a:ext cx="1651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9" name="Equation" r:id="rId3" imgW="164880" imgH="177480" progId="Equation.DSMT4">
                  <p:embed/>
                </p:oleObj>
              </mc:Choice>
              <mc:Fallback>
                <p:oleObj name="Equation" r:id="rId3" imgW="164880" imgH="17748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679" y="4147198"/>
                        <a:ext cx="1651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22784" y="4864360"/>
            <a:ext cx="9672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  <a:cs typeface="B Nazanin" pitchFamily="2" charset="-78"/>
              </a:rPr>
              <a:t>N</a:t>
            </a:r>
            <a:r>
              <a:rPr lang="fa-IR" sz="1600" b="1" dirty="0" smtClean="0">
                <a:solidFill>
                  <a:srgbClr val="FF0000"/>
                </a:solidFill>
                <a:cs typeface="B Nazanin" pitchFamily="2" charset="-78"/>
              </a:rPr>
              <a:t>نیوتن </a:t>
            </a:r>
            <a:endParaRPr lang="en-US" sz="16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01552" y="4764833"/>
            <a:ext cx="14213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جرم (کیلوگرم </a:t>
            </a:r>
            <a:r>
              <a:rPr lang="en-US" sz="1400" b="1" dirty="0" smtClean="0">
                <a:solidFill>
                  <a:srgbClr val="FF0000"/>
                </a:solidFill>
                <a:cs typeface="B Nazanin" pitchFamily="2" charset="-78"/>
              </a:rPr>
              <a:t>kg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1400" b="1" dirty="0" smtClean="0">
                <a:cs typeface="B Nazanin" pitchFamily="2" charset="-78"/>
              </a:rPr>
              <a:t>)</a:t>
            </a:r>
            <a:endParaRPr lang="en-US" sz="1400" b="1" dirty="0">
              <a:cs typeface="B Nazanin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62874" y="4105470"/>
            <a:ext cx="20247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شتاب جاذب زمین (</a:t>
            </a:r>
            <a:r>
              <a:rPr lang="en-US" sz="1400" b="1" dirty="0" smtClean="0">
                <a:solidFill>
                  <a:srgbClr val="FF0000"/>
                </a:solidFill>
                <a:cs typeface="B Nazanin" pitchFamily="2" charset="-78"/>
              </a:rPr>
              <a:t>N/Kg </a:t>
            </a:r>
            <a:r>
              <a:rPr lang="fa-IR" sz="14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1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cxnSp>
        <p:nvCxnSpPr>
          <p:cNvPr id="9" name="Straight Arrow Connector 8"/>
          <p:cNvCxnSpPr>
            <a:endCxn id="7" idx="0"/>
          </p:cNvCxnSpPr>
          <p:nvPr/>
        </p:nvCxnSpPr>
        <p:spPr>
          <a:xfrm>
            <a:off x="2547257" y="4432040"/>
            <a:ext cx="464976" cy="33279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6" idx="0"/>
          </p:cNvCxnSpPr>
          <p:nvPr/>
        </p:nvCxnSpPr>
        <p:spPr>
          <a:xfrm rot="5400000">
            <a:off x="1590092" y="4467032"/>
            <a:ext cx="413658" cy="38099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060440" y="4236098"/>
            <a:ext cx="839755" cy="1399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126" y="2134581"/>
            <a:ext cx="10977005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2800" b="1" dirty="0" smtClean="0">
                <a:cs typeface="B Nazanin" panose="00000400000000000000" pitchFamily="2" charset="-78"/>
              </a:rPr>
              <a:t>نیرو های عمل و عکس العمل : (کنش – واکنش ):</a:t>
            </a:r>
          </a:p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(هر عملی یک عکس العمل دارد.)</a:t>
            </a:r>
          </a:p>
        </p:txBody>
      </p:sp>
    </p:spTree>
    <p:extLst>
      <p:ext uri="{BB962C8B-B14F-4D97-AF65-F5344CB8AC3E}">
        <p14:creationId xmlns:p14="http://schemas.microsoft.com/office/powerpoint/2010/main" val="2018409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34050" y="2116648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  <a:buFont typeface="Wingdings" pitchFamily="2" charset="2"/>
              <a:buChar char="ü"/>
            </a:pPr>
            <a:r>
              <a:rPr lang="fa-IR" sz="3200" b="1" dirty="0" smtClean="0">
                <a:cs typeface="B Nazanin" panose="00000400000000000000" pitchFamily="2" charset="-78"/>
              </a:rPr>
              <a:t>اصطکاک: </a:t>
            </a:r>
          </a:p>
          <a:p>
            <a:pPr algn="just" rtl="1">
              <a:lnSpc>
                <a:spcPct val="150000"/>
              </a:lnSpc>
            </a:pPr>
            <a:endParaRPr lang="fa-IR" sz="32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1- اصطکاک </a:t>
            </a:r>
            <a:r>
              <a:rPr lang="fa-IR" sz="3200" b="1" dirty="0">
                <a:solidFill>
                  <a:srgbClr val="0070C0"/>
                </a:solidFill>
                <a:cs typeface="B Nazanin" panose="00000400000000000000" pitchFamily="2" charset="-78"/>
              </a:rPr>
              <a:t>ایستایی </a:t>
            </a:r>
          </a:p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70C0"/>
                </a:solidFill>
                <a:cs typeface="B Nazanin" panose="00000400000000000000" pitchFamily="2" charset="-78"/>
              </a:rPr>
              <a:t>2- اصطکاک </a:t>
            </a:r>
            <a:r>
              <a:rPr lang="fa-IR" sz="3200" b="1" dirty="0">
                <a:solidFill>
                  <a:srgbClr val="0070C0"/>
                </a:solidFill>
                <a:cs typeface="B Nazanin" panose="00000400000000000000" pitchFamily="2" charset="-78"/>
              </a:rPr>
              <a:t>جنبشی </a:t>
            </a:r>
          </a:p>
        </p:txBody>
      </p:sp>
    </p:spTree>
    <p:extLst>
      <p:ext uri="{BB962C8B-B14F-4D97-AF65-F5344CB8AC3E}">
        <p14:creationId xmlns:p14="http://schemas.microsoft.com/office/powerpoint/2010/main" val="1486203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159</Words>
  <Application>Microsoft Office PowerPoint</Application>
  <PresentationFormat>Widescreen</PresentationFormat>
  <Paragraphs>26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113</cp:revision>
  <dcterms:created xsi:type="dcterms:W3CDTF">2015-07-06T05:06:21Z</dcterms:created>
  <dcterms:modified xsi:type="dcterms:W3CDTF">2018-04-21T13:43:30Z</dcterms:modified>
</cp:coreProperties>
</file>