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92" r:id="rId1"/>
  </p:sldMasterIdLst>
  <p:sldIdLst>
    <p:sldId id="269" r:id="rId2"/>
    <p:sldId id="257" r:id="rId3"/>
    <p:sldId id="259" r:id="rId4"/>
    <p:sldId id="260" r:id="rId5"/>
    <p:sldId id="261" r:id="rId6"/>
    <p:sldId id="262" r:id="rId7"/>
    <p:sldId id="263" r:id="rId8"/>
    <p:sldId id="264" r:id="rId9"/>
    <p:sldId id="265" r:id="rId10"/>
    <p:sldId id="266" r:id="rId11"/>
    <p:sldId id="267" r:id="rId12"/>
    <p:sldId id="270"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744" autoAdjust="0"/>
    <p:restoredTop sz="94660"/>
  </p:normalViewPr>
  <p:slideViewPr>
    <p:cSldViewPr snapToGrid="0">
      <p:cViewPr varScale="1">
        <p:scale>
          <a:sx n="74" d="100"/>
          <a:sy n="74" d="100"/>
        </p:scale>
        <p:origin x="-510"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64623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473206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4289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6/17/2020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949554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8475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53653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633392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6/17/2020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517016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6/17/2020</a:t>
            </a:fld>
            <a:endParaRPr lang="en-US" dirty="0"/>
          </a:p>
        </p:txBody>
      </p:sp>
    </p:spTree>
    <p:extLst>
      <p:ext uri="{BB962C8B-B14F-4D97-AF65-F5344CB8AC3E}">
        <p14:creationId xmlns:p14="http://schemas.microsoft.com/office/powerpoint/2010/main" val="2763254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26378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864116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02315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060384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829564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251422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60600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6/17/2020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09884867"/>
      </p:ext>
    </p:extLst>
  </p:cSld>
  <p:clrMap bg1="lt1" tx1="dk1" bg2="lt2" tx2="dk2" accent1="accent1" accent2="accent2" accent3="accent3" accent4="accent4" accent5="accent5" accent6="accent6" hlink="hlink" folHlink="folHlink"/>
  <p:sldLayoutIdLst>
    <p:sldLayoutId id="2147484093" r:id="rId1"/>
    <p:sldLayoutId id="2147484094" r:id="rId2"/>
    <p:sldLayoutId id="2147484095" r:id="rId3"/>
    <p:sldLayoutId id="2147484096" r:id="rId4"/>
    <p:sldLayoutId id="2147484097" r:id="rId5"/>
    <p:sldLayoutId id="2147484098" r:id="rId6"/>
    <p:sldLayoutId id="2147484099" r:id="rId7"/>
    <p:sldLayoutId id="2147484100" r:id="rId8"/>
    <p:sldLayoutId id="2147484101" r:id="rId9"/>
    <p:sldLayoutId id="2147484102" r:id="rId10"/>
    <p:sldLayoutId id="2147484103" r:id="rId11"/>
    <p:sldLayoutId id="2147484104" r:id="rId12"/>
    <p:sldLayoutId id="2147484105" r:id="rId13"/>
    <p:sldLayoutId id="2147484106" r:id="rId14"/>
    <p:sldLayoutId id="2147484107" r:id="rId15"/>
    <p:sldLayoutId id="214748410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242888"/>
            <a:ext cx="7766936" cy="1757362"/>
          </a:xfrm>
        </p:spPr>
        <p:txBody>
          <a:bodyPr/>
          <a:lstStyle/>
          <a:p>
            <a:r>
              <a:rPr lang="fa-IR" dirty="0" smtClean="0">
                <a:solidFill>
                  <a:schemeClr val="tx1">
                    <a:lumMod val="95000"/>
                    <a:lumOff val="5000"/>
                  </a:schemeClr>
                </a:solidFill>
                <a:cs typeface="B Nazanin" panose="00000400000000000000" pitchFamily="2" charset="-78"/>
              </a:rPr>
              <a:t>به نام خدا</a:t>
            </a:r>
            <a:endParaRPr lang="en-US"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1973595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1426" y="283336"/>
            <a:ext cx="8596668" cy="1851494"/>
          </a:xfrm>
        </p:spPr>
        <p:txBody>
          <a:bodyPr>
            <a:normAutofit fontScale="90000"/>
          </a:bodyPr>
          <a:lstStyle/>
          <a:p>
            <a:pPr algn="r"/>
            <a:r>
              <a:rPr lang="fa-IR" sz="3200" b="1" u="sng" dirty="0" smtClean="0">
                <a:solidFill>
                  <a:schemeClr val="tx1">
                    <a:lumMod val="95000"/>
                    <a:lumOff val="5000"/>
                  </a:schemeClr>
                </a:solidFill>
                <a:cs typeface="B Nazanin" panose="00000400000000000000" pitchFamily="2" charset="-78"/>
              </a:rPr>
              <a:t/>
            </a:r>
            <a:br>
              <a:rPr lang="fa-IR" sz="3200" b="1" u="sng" dirty="0" smtClean="0">
                <a:solidFill>
                  <a:schemeClr val="tx1">
                    <a:lumMod val="95000"/>
                    <a:lumOff val="5000"/>
                  </a:schemeClr>
                </a:solidFill>
                <a:cs typeface="B Nazanin" panose="00000400000000000000" pitchFamily="2" charset="-78"/>
              </a:rPr>
            </a:br>
            <a:r>
              <a:rPr lang="fa-IR" sz="3200" b="1" u="sng" dirty="0" smtClean="0">
                <a:solidFill>
                  <a:schemeClr val="tx1">
                    <a:lumMod val="95000"/>
                    <a:lumOff val="5000"/>
                  </a:schemeClr>
                </a:solidFill>
                <a:cs typeface="B Nazanin" panose="00000400000000000000" pitchFamily="2" charset="-78"/>
              </a:rPr>
              <a:t>عنوان:</a:t>
            </a:r>
            <a:br>
              <a:rPr lang="fa-IR" sz="3200" b="1" u="sng" dirty="0" smtClean="0">
                <a:solidFill>
                  <a:schemeClr val="tx1">
                    <a:lumMod val="95000"/>
                    <a:lumOff val="5000"/>
                  </a:schemeClr>
                </a:solidFill>
                <a:cs typeface="B Nazanin" panose="00000400000000000000" pitchFamily="2" charset="-78"/>
              </a:rPr>
            </a:br>
            <a:r>
              <a:rPr lang="fa-IR" sz="3200" b="1" u="sng" dirty="0" smtClean="0">
                <a:solidFill>
                  <a:schemeClr val="tx1">
                    <a:lumMod val="95000"/>
                    <a:lumOff val="5000"/>
                  </a:schemeClr>
                </a:solidFill>
                <a:cs typeface="B Nazanin" panose="00000400000000000000" pitchFamily="2" charset="-78"/>
              </a:rPr>
              <a:t>نیاز های اجتماعی افراد فلج مغزی: یک مطالعه کیفی به روش پدیدارشناسی</a:t>
            </a:r>
            <a:endParaRPr lang="en-US" sz="3200" b="1" u="sng" dirty="0">
              <a:solidFill>
                <a:schemeClr val="tx1">
                  <a:lumMod val="95000"/>
                  <a:lumOff val="5000"/>
                </a:schemeClr>
              </a:solidFill>
              <a:cs typeface="B Nazanin" panose="00000400000000000000" pitchFamily="2" charset="-78"/>
            </a:endParaRPr>
          </a:p>
        </p:txBody>
      </p:sp>
      <p:sp>
        <p:nvSpPr>
          <p:cNvPr id="3" name="Content Placeholder 2"/>
          <p:cNvSpPr>
            <a:spLocks noGrp="1"/>
          </p:cNvSpPr>
          <p:nvPr>
            <p:ph idx="1"/>
          </p:nvPr>
        </p:nvSpPr>
        <p:spPr>
          <a:xfrm>
            <a:off x="677334" y="2228044"/>
            <a:ext cx="9084852" cy="4404575"/>
          </a:xfrm>
        </p:spPr>
        <p:txBody>
          <a:bodyPr>
            <a:normAutofit/>
          </a:bodyPr>
          <a:lstStyle/>
          <a:p>
            <a:pPr marL="0" indent="0" algn="r" rtl="1">
              <a:buNone/>
            </a:pPr>
            <a:endParaRPr lang="fa-IR" sz="3200" dirty="0" smtClean="0">
              <a:solidFill>
                <a:schemeClr val="tx1">
                  <a:lumMod val="95000"/>
                  <a:lumOff val="5000"/>
                </a:schemeClr>
              </a:solidFill>
              <a:cs typeface="B Nazanin" panose="00000400000000000000" pitchFamily="2" charset="-78"/>
            </a:endParaRPr>
          </a:p>
          <a:p>
            <a:pPr marL="0" indent="0" algn="r" rtl="1">
              <a:buNone/>
            </a:pPr>
            <a:r>
              <a:rPr lang="fa-IR" sz="3200" dirty="0" smtClean="0">
                <a:solidFill>
                  <a:schemeClr val="tx1">
                    <a:lumMod val="95000"/>
                    <a:lumOff val="5000"/>
                  </a:schemeClr>
                </a:solidFill>
                <a:cs typeface="B Nazanin" panose="00000400000000000000" pitchFamily="2" charset="-78"/>
              </a:rPr>
              <a:t>منابع:</a:t>
            </a:r>
            <a:endParaRPr lang="fa-IR" sz="3200" dirty="0">
              <a:solidFill>
                <a:schemeClr val="tx1">
                  <a:lumMod val="95000"/>
                  <a:lumOff val="5000"/>
                </a:schemeClr>
              </a:solidFill>
              <a:cs typeface="B Nazanin" panose="00000400000000000000" pitchFamily="2" charset="-78"/>
            </a:endParaRPr>
          </a:p>
          <a:p>
            <a:pPr marL="0" indent="0" algn="r" rtl="1">
              <a:buNone/>
            </a:pPr>
            <a:r>
              <a:rPr lang="fa-IR" sz="3200" dirty="0" smtClean="0">
                <a:solidFill>
                  <a:schemeClr val="tx1">
                    <a:lumMod val="95000"/>
                    <a:lumOff val="5000"/>
                  </a:schemeClr>
                </a:solidFill>
                <a:cs typeface="B Nazanin" panose="00000400000000000000" pitchFamily="2" charset="-78"/>
              </a:rPr>
              <a:t>مجله علمی پژوهشی توانبخشی نوین- دانشکده توانبخشی-دانشگاه علوم پزشکی تهران دوره8شماره 2تابستان1393</a:t>
            </a:r>
          </a:p>
          <a:p>
            <a:pPr marL="0" indent="0" algn="r" rtl="1">
              <a:buNone/>
            </a:pPr>
            <a:r>
              <a:rPr lang="fa-IR" sz="3200" dirty="0" smtClean="0">
                <a:solidFill>
                  <a:schemeClr val="tx1">
                    <a:lumMod val="95000"/>
                    <a:lumOff val="5000"/>
                  </a:schemeClr>
                </a:solidFill>
                <a:cs typeface="B Nazanin" panose="00000400000000000000" pitchFamily="2" charset="-78"/>
              </a:rPr>
              <a:t>نویسندگان :اعظم شریفی – دکتر محمد کمالی – دکتر علی چابک</a:t>
            </a:r>
          </a:p>
          <a:p>
            <a:pPr marL="0" indent="0" algn="r" rtl="1">
              <a:buNone/>
            </a:pPr>
            <a:endParaRPr lang="en-US" sz="32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4209949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571500" indent="-571500" algn="r" rtl="1">
              <a:buFont typeface="Wingdings" panose="05000000000000000000" pitchFamily="2" charset="2"/>
              <a:buChar char="v"/>
            </a:pPr>
            <a:r>
              <a:rPr lang="fa-IR" dirty="0" smtClean="0">
                <a:solidFill>
                  <a:schemeClr val="tx1">
                    <a:lumMod val="95000"/>
                    <a:lumOff val="5000"/>
                  </a:schemeClr>
                </a:solidFill>
              </a:rPr>
              <a:t>چکیده:</a:t>
            </a:r>
            <a:endParaRPr lang="en-US" dirty="0">
              <a:solidFill>
                <a:schemeClr val="tx1">
                  <a:lumMod val="95000"/>
                  <a:lumOff val="5000"/>
                </a:schemeClr>
              </a:solidFill>
            </a:endParaRPr>
          </a:p>
        </p:txBody>
      </p:sp>
      <p:sp>
        <p:nvSpPr>
          <p:cNvPr id="3" name="Content Placeholder 2"/>
          <p:cNvSpPr>
            <a:spLocks noGrp="1"/>
          </p:cNvSpPr>
          <p:nvPr>
            <p:ph idx="1"/>
          </p:nvPr>
        </p:nvSpPr>
        <p:spPr>
          <a:xfrm>
            <a:off x="677333" y="1416677"/>
            <a:ext cx="8917427" cy="4997002"/>
          </a:xfrm>
        </p:spPr>
        <p:txBody>
          <a:bodyPr>
            <a:normAutofit fontScale="92500" lnSpcReduction="20000"/>
          </a:bodyPr>
          <a:lstStyle/>
          <a:p>
            <a:pPr marL="0" indent="0" algn="r" rtl="1">
              <a:buNone/>
            </a:pPr>
            <a:r>
              <a:rPr lang="fa-IR" sz="2800" dirty="0" smtClean="0">
                <a:solidFill>
                  <a:schemeClr val="tx1">
                    <a:lumMod val="95000"/>
                    <a:lumOff val="5000"/>
                  </a:schemeClr>
                </a:solidFill>
                <a:cs typeface="B Nazanin" panose="00000400000000000000" pitchFamily="2" charset="-78"/>
              </a:rPr>
              <a:t>1.زمینه و هدف:فلج مغزی یک واژه فراگیر است که به منظور توضیح اختلالات عملکرد حرکتی شروع شونده در سنین اولیه زندگی استفاده می شود.</a:t>
            </a:r>
          </a:p>
          <a:p>
            <a:pPr marL="0" indent="0" algn="r" rtl="1">
              <a:buNone/>
            </a:pPr>
            <a:r>
              <a:rPr lang="fa-IR" sz="2800" dirty="0" smtClean="0">
                <a:solidFill>
                  <a:schemeClr val="tx1">
                    <a:lumMod val="95000"/>
                    <a:lumOff val="5000"/>
                  </a:schemeClr>
                </a:solidFill>
                <a:cs typeface="B Nazanin" panose="00000400000000000000" pitchFamily="2" charset="-78"/>
              </a:rPr>
              <a:t>2.روش بررسی:این پژوهش به صورت کیفی وبه روش پدیدارشناسی انجام و نمونه گیری به شکل هدفمند صورت می پذیرد.</a:t>
            </a:r>
          </a:p>
          <a:p>
            <a:pPr marL="0" indent="0" algn="r" rtl="1">
              <a:buNone/>
            </a:pPr>
            <a:r>
              <a:rPr lang="fa-IR" sz="2800" dirty="0" smtClean="0">
                <a:solidFill>
                  <a:schemeClr val="tx1">
                    <a:lumMod val="95000"/>
                    <a:lumOff val="5000"/>
                  </a:schemeClr>
                </a:solidFill>
                <a:cs typeface="B Nazanin" panose="00000400000000000000" pitchFamily="2" charset="-78"/>
              </a:rPr>
              <a:t>3.یافته ها:کمک و همراهی سایرین و پذیرش اجتماعی و ازدواج و غیره</a:t>
            </a:r>
          </a:p>
          <a:p>
            <a:pPr marL="0" indent="0" algn="r" rtl="1">
              <a:buNone/>
            </a:pPr>
            <a:r>
              <a:rPr lang="fa-IR" sz="2800" dirty="0" smtClean="0">
                <a:solidFill>
                  <a:schemeClr val="tx1">
                    <a:lumMod val="95000"/>
                    <a:lumOff val="5000"/>
                  </a:schemeClr>
                </a:solidFill>
                <a:cs typeface="B Nazanin" panose="00000400000000000000" pitchFamily="2" charset="-78"/>
              </a:rPr>
              <a:t>4.نتیجه گیری:نیازهای اجتماعی بخش مهم و عظیمی از نیاز های افراد فلج مغزی را تشکیل می دهند .</a:t>
            </a:r>
          </a:p>
          <a:p>
            <a:pPr marL="0" indent="0" algn="r" rtl="1">
              <a:buNone/>
            </a:pPr>
            <a:r>
              <a:rPr lang="fa-IR" sz="2800" dirty="0" smtClean="0">
                <a:solidFill>
                  <a:schemeClr val="tx1">
                    <a:lumMod val="95000"/>
                    <a:lumOff val="5000"/>
                  </a:schemeClr>
                </a:solidFill>
                <a:cs typeface="B Nazanin" panose="00000400000000000000" pitchFamily="2" charset="-78"/>
              </a:rPr>
              <a:t>5.کلید واژه ها:فلج مغزی – نیازهای اجتماعی –مطالعه کیفی</a:t>
            </a:r>
            <a:endParaRPr lang="en-US" sz="28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28156699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901521"/>
          </a:xfrm>
        </p:spPr>
        <p:txBody>
          <a:bodyPr/>
          <a:lstStyle/>
          <a:p>
            <a:pPr marL="571500" indent="-571500" algn="r" rtl="1">
              <a:buFont typeface="Wingdings" panose="05000000000000000000" pitchFamily="2" charset="2"/>
              <a:buChar char="v"/>
            </a:pPr>
            <a:r>
              <a:rPr lang="fa-IR" dirty="0" smtClean="0">
                <a:solidFill>
                  <a:schemeClr val="tx1">
                    <a:lumMod val="95000"/>
                    <a:lumOff val="5000"/>
                  </a:schemeClr>
                </a:solidFill>
              </a:rPr>
              <a:t>مقدمه :</a:t>
            </a:r>
            <a:endParaRPr lang="en-US" dirty="0">
              <a:solidFill>
                <a:schemeClr val="tx1">
                  <a:lumMod val="95000"/>
                  <a:lumOff val="5000"/>
                </a:schemeClr>
              </a:solidFill>
            </a:endParaRPr>
          </a:p>
        </p:txBody>
      </p:sp>
      <p:sp>
        <p:nvSpPr>
          <p:cNvPr id="3" name="Content Placeholder 2"/>
          <p:cNvSpPr>
            <a:spLocks noGrp="1"/>
          </p:cNvSpPr>
          <p:nvPr>
            <p:ph idx="1"/>
          </p:nvPr>
        </p:nvSpPr>
        <p:spPr>
          <a:xfrm>
            <a:off x="677334" y="695459"/>
            <a:ext cx="8596668" cy="5345903"/>
          </a:xfrm>
        </p:spPr>
        <p:txBody>
          <a:bodyPr>
            <a:normAutofit lnSpcReduction="10000"/>
          </a:bodyPr>
          <a:lstStyle/>
          <a:p>
            <a:pPr algn="r" rtl="1"/>
            <a:r>
              <a:rPr lang="fa-IR" sz="2800" dirty="0" smtClean="0">
                <a:solidFill>
                  <a:schemeClr val="tx1">
                    <a:lumMod val="95000"/>
                    <a:lumOff val="5000"/>
                  </a:schemeClr>
                </a:solidFill>
                <a:cs typeface="B Nazanin" panose="00000400000000000000" pitchFamily="2" charset="-78"/>
              </a:rPr>
              <a:t>فلج مغزی چیست ؟</a:t>
            </a:r>
          </a:p>
          <a:p>
            <a:pPr algn="r" rtl="1"/>
            <a:r>
              <a:rPr lang="fa-IR" sz="2800" dirty="0" smtClean="0">
                <a:solidFill>
                  <a:schemeClr val="tx1">
                    <a:lumMod val="95000"/>
                    <a:lumOff val="5000"/>
                  </a:schemeClr>
                </a:solidFill>
                <a:cs typeface="B Nazanin" panose="00000400000000000000" pitchFamily="2" charset="-78"/>
              </a:rPr>
              <a:t>یک واژه فراگیر است که به منظور توضیح اختلالات عملکرد حرکتی شروع شونده در سال های اولیه زندگی استفاده می شود این ناتوانی در نتیجه ضایعه یا عملکرد نامناسب مغزی ایجاد میگردد.</a:t>
            </a:r>
          </a:p>
          <a:p>
            <a:pPr algn="r" rtl="1"/>
            <a:r>
              <a:rPr lang="fa-IR" sz="2800" dirty="0" smtClean="0">
                <a:solidFill>
                  <a:schemeClr val="tx1">
                    <a:lumMod val="95000"/>
                    <a:lumOff val="5000"/>
                  </a:schemeClr>
                </a:solidFill>
                <a:cs typeface="B Nazanin" panose="00000400000000000000" pitchFamily="2" charset="-78"/>
              </a:rPr>
              <a:t>اختلالاتی که با فلج مغزی همراه است عبارتند از :1</a:t>
            </a:r>
          </a:p>
          <a:p>
            <a:pPr algn="r" rtl="1"/>
            <a:r>
              <a:rPr lang="fa-IR" sz="2800" dirty="0" smtClean="0">
                <a:solidFill>
                  <a:schemeClr val="tx1">
                    <a:lumMod val="95000"/>
                    <a:lumOff val="5000"/>
                  </a:schemeClr>
                </a:solidFill>
                <a:cs typeface="B Nazanin" panose="00000400000000000000" pitchFamily="2" charset="-78"/>
              </a:rPr>
              <a:t>1.اختلالات گفتاری و بینایی و شنوایی </a:t>
            </a:r>
          </a:p>
          <a:p>
            <a:pPr algn="r" rtl="1"/>
            <a:r>
              <a:rPr lang="fa-IR" sz="2800" dirty="0" smtClean="0">
                <a:solidFill>
                  <a:schemeClr val="tx1">
                    <a:lumMod val="95000"/>
                    <a:lumOff val="5000"/>
                  </a:schemeClr>
                </a:solidFill>
                <a:cs typeface="B Nazanin" panose="00000400000000000000" pitchFamily="2" charset="-78"/>
              </a:rPr>
              <a:t>2.تشنج واختلال گوارشی وتغذیه</a:t>
            </a:r>
          </a:p>
          <a:p>
            <a:pPr algn="r" rtl="1"/>
            <a:r>
              <a:rPr lang="fa-IR" sz="2800" dirty="0" smtClean="0">
                <a:solidFill>
                  <a:schemeClr val="tx1">
                    <a:lumMod val="95000"/>
                    <a:lumOff val="5000"/>
                  </a:schemeClr>
                </a:solidFill>
                <a:cs typeface="B Nazanin" panose="00000400000000000000" pitchFamily="2" charset="-78"/>
              </a:rPr>
              <a:t>3. اختلال ریوی ودندانی وانقباضات و بدشکلی اندام ها و پوکی استخوان و غیره</a:t>
            </a:r>
          </a:p>
        </p:txBody>
      </p:sp>
    </p:spTree>
    <p:extLst>
      <p:ext uri="{BB962C8B-B14F-4D97-AF65-F5344CB8AC3E}">
        <p14:creationId xmlns:p14="http://schemas.microsoft.com/office/powerpoint/2010/main" val="13071804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1820"/>
            <a:ext cx="8596668" cy="940157"/>
          </a:xfrm>
        </p:spPr>
        <p:txBody>
          <a:bodyPr>
            <a:normAutofit/>
          </a:bodyPr>
          <a:lstStyle/>
          <a:p>
            <a:pPr marL="685800" indent="-685800" algn="r" rtl="1">
              <a:buFont typeface="Wingdings" panose="05000000000000000000" pitchFamily="2" charset="2"/>
              <a:buChar char="v"/>
            </a:pPr>
            <a:r>
              <a:rPr lang="fa-IR" sz="4800" dirty="0" smtClean="0">
                <a:solidFill>
                  <a:schemeClr val="tx1">
                    <a:lumMod val="95000"/>
                    <a:lumOff val="5000"/>
                  </a:schemeClr>
                </a:solidFill>
                <a:cs typeface="B Nazanin" panose="00000400000000000000" pitchFamily="2" charset="-78"/>
              </a:rPr>
              <a:t>روش بررسی</a:t>
            </a:r>
            <a:endParaRPr lang="en-US" sz="4800" dirty="0">
              <a:solidFill>
                <a:schemeClr val="tx1">
                  <a:lumMod val="95000"/>
                  <a:lumOff val="5000"/>
                </a:schemeClr>
              </a:solidFill>
              <a:cs typeface="B Nazanin" panose="00000400000000000000" pitchFamily="2" charset="-78"/>
            </a:endParaRPr>
          </a:p>
        </p:txBody>
      </p:sp>
      <p:sp>
        <p:nvSpPr>
          <p:cNvPr id="3" name="Content Placeholder 2"/>
          <p:cNvSpPr>
            <a:spLocks noGrp="1"/>
          </p:cNvSpPr>
          <p:nvPr>
            <p:ph idx="1"/>
          </p:nvPr>
        </p:nvSpPr>
        <p:spPr>
          <a:xfrm>
            <a:off x="677334" y="1171977"/>
            <a:ext cx="8596668" cy="5499279"/>
          </a:xfrm>
        </p:spPr>
        <p:txBody>
          <a:bodyPr>
            <a:normAutofit fontScale="85000" lnSpcReduction="20000"/>
          </a:bodyPr>
          <a:lstStyle/>
          <a:p>
            <a:pPr marL="0" indent="0" algn="r" rtl="1">
              <a:buNone/>
            </a:pPr>
            <a:r>
              <a:rPr lang="fa-IR" sz="2400" dirty="0" smtClean="0">
                <a:solidFill>
                  <a:schemeClr val="tx1">
                    <a:lumMod val="95000"/>
                    <a:lumOff val="5000"/>
                  </a:schemeClr>
                </a:solidFill>
                <a:cs typeface="B Nazanin" panose="00000400000000000000" pitchFamily="2" charset="-78"/>
              </a:rPr>
              <a:t>یک مطالعه کیفی و به روش پدیدار شناسی بود . جامعه مورد مطالعه در این پژوهش تمام افراد فلج مغزی بودند که از کمیسیون پزشکی اداره بهزیستی برگه ای مبنی بر تایید ایشان به عنوان یک فرد مبتلا به فلج مغزی اخذ کرده بودند.سن بالای 14 سال و تمایل به شرکت در مصاحبه و نداشتن عقب ماندگی ذهنی به عنوان معیارهای ورود به مطالعه محسوب گردیدند در این پژوهش نمونه گیری به شیوه هدفمند انجام گرفت و در نهایت تعداد 17 نفر فرد مبتلا به فلج مغزی شامل 6 زن و 11مرد و بین سنین 15 تا 43 در ان شرکت کردند . اطلاعات حاصل از این مشاهدات در نهایت به منظور تکمیل اطلاعات حاصل از این مصاحبه ها مورد استفاده قرار گرفت . اطلاعات در مصاحبه عمیق قصد محقق نفوذ به لایه های عمیق ذهن مصاحبه شونده و کسب اطلاعات حقیقی است .راهنمای مصاحبه از اتلاف وقت و پراکنده گویی جلوگیری می نماید درمجموع 20مصاحبه انجام شد که مدت زمان انها بین 5.5 دقیقه تا 1 ساعت و 15 دقیقه بسته به تمایل مصاحبه شونده برای ادامه گفتگو به طول انجامیدو در این مطالعه مصاحبه ها برروی یک دستگاه لپ تاپ ضبط شد در ابتدای هر جلسه مصاحبه گر اطلاعات دموگرافیک فرد مبتلا به فلج مغزی را می پرسید سپس در مورد چگونگی مصاحبه و اهداف پژوهش حاضر توضیح میداد.</a:t>
            </a:r>
            <a:endParaRPr lang="en-US"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41816169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28790"/>
            <a:ext cx="8596668" cy="618186"/>
          </a:xfrm>
        </p:spPr>
        <p:txBody>
          <a:bodyPr>
            <a:normAutofit fontScale="90000"/>
          </a:bodyPr>
          <a:lstStyle/>
          <a:p>
            <a:pPr marL="571500" indent="-571500" algn="r" rtl="1">
              <a:buFont typeface="Wingdings" panose="05000000000000000000" pitchFamily="2" charset="2"/>
              <a:buChar char="v"/>
            </a:pPr>
            <a:r>
              <a:rPr lang="fa-IR" dirty="0" smtClean="0">
                <a:solidFill>
                  <a:schemeClr val="tx1">
                    <a:lumMod val="95000"/>
                    <a:lumOff val="5000"/>
                  </a:schemeClr>
                </a:solidFill>
                <a:cs typeface="B Nazanin" panose="00000400000000000000" pitchFamily="2" charset="-78"/>
              </a:rPr>
              <a:t>یافته ها </a:t>
            </a:r>
            <a:endParaRPr lang="en-US" dirty="0">
              <a:solidFill>
                <a:schemeClr val="tx1">
                  <a:lumMod val="95000"/>
                  <a:lumOff val="5000"/>
                </a:schemeClr>
              </a:solidFill>
              <a:cs typeface="B Nazanin" panose="00000400000000000000" pitchFamily="2" charset="-78"/>
            </a:endParaRPr>
          </a:p>
        </p:txBody>
      </p:sp>
      <p:sp>
        <p:nvSpPr>
          <p:cNvPr id="3" name="Content Placeholder 2"/>
          <p:cNvSpPr>
            <a:spLocks noGrp="1"/>
          </p:cNvSpPr>
          <p:nvPr>
            <p:ph idx="1"/>
          </p:nvPr>
        </p:nvSpPr>
        <p:spPr>
          <a:xfrm>
            <a:off x="257577" y="656823"/>
            <a:ext cx="9016425" cy="5988676"/>
          </a:xfrm>
        </p:spPr>
        <p:txBody>
          <a:bodyPr>
            <a:normAutofit/>
          </a:bodyPr>
          <a:lstStyle/>
          <a:p>
            <a:pPr marL="0" indent="0" algn="r" rtl="1">
              <a:buNone/>
            </a:pPr>
            <a:r>
              <a:rPr lang="fa-IR" sz="2400" dirty="0" smtClean="0">
                <a:solidFill>
                  <a:schemeClr val="tx1">
                    <a:lumMod val="95000"/>
                    <a:lumOff val="5000"/>
                  </a:schemeClr>
                </a:solidFill>
                <a:cs typeface="B Nazanin" panose="00000400000000000000" pitchFamily="2" charset="-78"/>
              </a:rPr>
              <a:t>نیاز های اجتماعی یکی از نیاز هایی است که در این پژوهش از اظهارات شرکت کنندگان درک گردید . یافته های حاصل از پژوهش در این حیطه در 12 زیر مضمون و 7مضمون جای گرفتند که به شرح زیر میباشند :</a:t>
            </a:r>
          </a:p>
          <a:p>
            <a:pPr marL="0" indent="0" algn="r" rtl="1">
              <a:buNone/>
            </a:pPr>
            <a:r>
              <a:rPr lang="fa-IR" sz="2400" dirty="0" smtClean="0">
                <a:solidFill>
                  <a:schemeClr val="tx1">
                    <a:lumMod val="95000"/>
                    <a:lumOff val="5000"/>
                  </a:schemeClr>
                </a:solidFill>
                <a:cs typeface="B Nazanin" panose="00000400000000000000" pitchFamily="2" charset="-78"/>
              </a:rPr>
              <a:t>نیاز به همراهی سایرین یکی از مطالبی بود که در اظهارات تعدادی از شرکت کنندگان دیده میشد . بسته به میزان ناتوانی در انجام امور مختلف آنان اظهار داشتند که به فردی در انجام امور شخصی و غیر شخصی نیازمندند در نتیجه این دو مورد شخصی و غیرشخصی به عنوان زیرمضمون ها در نظر گرفته شدند که توضیح آنها در جدول امده است . </a:t>
            </a:r>
            <a:endParaRPr lang="en-US"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20311751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42876"/>
            <a:ext cx="8596668" cy="785812"/>
          </a:xfrm>
        </p:spPr>
        <p:txBody>
          <a:bodyPr>
            <a:normAutofit fontScale="90000"/>
          </a:bodyPr>
          <a:lstStyle/>
          <a:p>
            <a:pPr algn="r" rtl="1"/>
            <a:r>
              <a:rPr lang="fa-IR" dirty="0" smtClean="0">
                <a:solidFill>
                  <a:schemeClr val="tx1">
                    <a:lumMod val="95000"/>
                    <a:lumOff val="5000"/>
                  </a:schemeClr>
                </a:solidFill>
              </a:rPr>
              <a:t>روش بررسی:</a:t>
            </a:r>
            <a:r>
              <a:rPr lang="fa-IR" sz="2800" dirty="0" smtClean="0">
                <a:solidFill>
                  <a:schemeClr val="tx1">
                    <a:lumMod val="95000"/>
                    <a:lumOff val="5000"/>
                  </a:schemeClr>
                </a:solidFill>
              </a:rPr>
              <a:t>جدول دو –اطلاعات دموگرافیک</a:t>
            </a:r>
            <a:r>
              <a:rPr lang="fa-IR" dirty="0" smtClean="0">
                <a:solidFill>
                  <a:schemeClr val="tx1">
                    <a:lumMod val="95000"/>
                    <a:lumOff val="5000"/>
                  </a:schemeClr>
                </a:solidFill>
              </a:rPr>
              <a:t/>
            </a:r>
            <a:br>
              <a:rPr lang="fa-IR" dirty="0" smtClean="0">
                <a:solidFill>
                  <a:schemeClr val="tx1">
                    <a:lumMod val="95000"/>
                    <a:lumOff val="5000"/>
                  </a:schemeClr>
                </a:solidFill>
              </a:rPr>
            </a:br>
            <a:r>
              <a:rPr lang="fa-IR" sz="2800" dirty="0" smtClean="0">
                <a:solidFill>
                  <a:schemeClr val="tx1">
                    <a:lumMod val="95000"/>
                    <a:lumOff val="5000"/>
                  </a:schemeClr>
                </a:solidFill>
              </a:rPr>
              <a:t/>
            </a:r>
            <a:br>
              <a:rPr lang="fa-IR" sz="2800" dirty="0" smtClean="0">
                <a:solidFill>
                  <a:schemeClr val="tx1">
                    <a:lumMod val="95000"/>
                    <a:lumOff val="5000"/>
                  </a:schemeClr>
                </a:solidFill>
              </a:rPr>
            </a:br>
            <a:endParaRPr lang="en-US" dirty="0">
              <a:solidFill>
                <a:schemeClr val="tx1">
                  <a:lumMod val="95000"/>
                  <a:lumOff val="5000"/>
                </a:schemeClr>
              </a:solidFill>
            </a:endParaRPr>
          </a:p>
        </p:txBody>
      </p:sp>
      <p:sp>
        <p:nvSpPr>
          <p:cNvPr id="3" name="Content Placeholder 2"/>
          <p:cNvSpPr>
            <a:spLocks noGrp="1"/>
          </p:cNvSpPr>
          <p:nvPr>
            <p:ph idx="1"/>
          </p:nvPr>
        </p:nvSpPr>
        <p:spPr>
          <a:xfrm>
            <a:off x="1116629" y="928688"/>
            <a:ext cx="8596668" cy="5500686"/>
          </a:xfrm>
        </p:spPr>
        <p:txBody>
          <a:bodyPr/>
          <a:lstStyle/>
          <a:p>
            <a:endParaRPr lang="fa-IR" dirty="0" smtClean="0"/>
          </a:p>
          <a:p>
            <a:endParaRPr lang="en-US" dirty="0"/>
          </a:p>
        </p:txBody>
      </p:sp>
      <p:sp>
        <p:nvSpPr>
          <p:cNvPr id="6" name="Oval 5"/>
          <p:cNvSpPr/>
          <p:nvPr/>
        </p:nvSpPr>
        <p:spPr>
          <a:xfrm>
            <a:off x="7516640" y="928688"/>
            <a:ext cx="175736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مشخصات</a:t>
            </a:r>
            <a:endParaRPr lang="en-US" dirty="0">
              <a:solidFill>
                <a:schemeClr val="tx1">
                  <a:lumMod val="95000"/>
                  <a:lumOff val="5000"/>
                </a:schemeClr>
              </a:solidFill>
            </a:endParaRPr>
          </a:p>
        </p:txBody>
      </p:sp>
      <p:sp>
        <p:nvSpPr>
          <p:cNvPr id="7" name="Oval 6"/>
          <p:cNvSpPr/>
          <p:nvPr/>
        </p:nvSpPr>
        <p:spPr>
          <a:xfrm>
            <a:off x="5414963" y="928688"/>
            <a:ext cx="164306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وضعیت</a:t>
            </a:r>
            <a:endParaRPr lang="en-US" dirty="0">
              <a:solidFill>
                <a:schemeClr val="tx1">
                  <a:lumMod val="95000"/>
                  <a:lumOff val="5000"/>
                </a:schemeClr>
              </a:solidFill>
            </a:endParaRPr>
          </a:p>
        </p:txBody>
      </p:sp>
      <p:sp>
        <p:nvSpPr>
          <p:cNvPr id="8" name="Oval 7"/>
          <p:cNvSpPr/>
          <p:nvPr/>
        </p:nvSpPr>
        <p:spPr>
          <a:xfrm>
            <a:off x="3386139" y="928689"/>
            <a:ext cx="1700212"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تعداد</a:t>
            </a:r>
            <a:endParaRPr lang="en-US" dirty="0">
              <a:solidFill>
                <a:schemeClr val="tx1">
                  <a:lumMod val="95000"/>
                  <a:lumOff val="5000"/>
                </a:schemeClr>
              </a:solidFill>
            </a:endParaRPr>
          </a:p>
        </p:txBody>
      </p:sp>
      <p:sp>
        <p:nvSpPr>
          <p:cNvPr id="9" name="Flowchart: Alternate Process 8"/>
          <p:cNvSpPr/>
          <p:nvPr/>
        </p:nvSpPr>
        <p:spPr>
          <a:xfrm>
            <a:off x="7729538" y="2228851"/>
            <a:ext cx="1728788" cy="9143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تاهل </a:t>
            </a:r>
            <a:endParaRPr lang="en-US" dirty="0">
              <a:solidFill>
                <a:schemeClr val="tx1">
                  <a:lumMod val="95000"/>
                  <a:lumOff val="5000"/>
                </a:schemeClr>
              </a:solidFill>
            </a:endParaRPr>
          </a:p>
        </p:txBody>
      </p:sp>
      <p:sp>
        <p:nvSpPr>
          <p:cNvPr id="11" name="Rounded Rectangle 10"/>
          <p:cNvSpPr/>
          <p:nvPr/>
        </p:nvSpPr>
        <p:spPr>
          <a:xfrm>
            <a:off x="7729538" y="3679032"/>
            <a:ext cx="1728788" cy="8929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سن</a:t>
            </a:r>
            <a:endParaRPr lang="en-US" dirty="0">
              <a:solidFill>
                <a:schemeClr val="tx1">
                  <a:lumMod val="95000"/>
                  <a:lumOff val="5000"/>
                </a:schemeClr>
              </a:solidFill>
            </a:endParaRPr>
          </a:p>
        </p:txBody>
      </p:sp>
      <p:sp>
        <p:nvSpPr>
          <p:cNvPr id="12" name="Rounded Rectangle 11"/>
          <p:cNvSpPr/>
          <p:nvPr/>
        </p:nvSpPr>
        <p:spPr>
          <a:xfrm>
            <a:off x="8758238" y="5657850"/>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7675960" y="5074919"/>
            <a:ext cx="1782366" cy="8515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سطح تحصیلات</a:t>
            </a:r>
            <a:endParaRPr lang="en-US" dirty="0">
              <a:solidFill>
                <a:schemeClr val="tx1">
                  <a:lumMod val="95000"/>
                  <a:lumOff val="5000"/>
                </a:schemeClr>
              </a:solidFill>
            </a:endParaRPr>
          </a:p>
        </p:txBody>
      </p:sp>
      <p:sp>
        <p:nvSpPr>
          <p:cNvPr id="15" name="Hexagon 14"/>
          <p:cNvSpPr/>
          <p:nvPr/>
        </p:nvSpPr>
        <p:spPr>
          <a:xfrm>
            <a:off x="5414963" y="2171700"/>
            <a:ext cx="1643062" cy="9144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مجرد </a:t>
            </a:r>
          </a:p>
          <a:p>
            <a:pPr algn="ctr"/>
            <a:r>
              <a:rPr lang="fa-IR" dirty="0" smtClean="0">
                <a:solidFill>
                  <a:schemeClr val="tx1">
                    <a:lumMod val="95000"/>
                    <a:lumOff val="5000"/>
                  </a:schemeClr>
                </a:solidFill>
              </a:rPr>
              <a:t>مطلقه</a:t>
            </a:r>
            <a:endParaRPr lang="en-US" dirty="0">
              <a:solidFill>
                <a:schemeClr val="tx1">
                  <a:lumMod val="95000"/>
                  <a:lumOff val="5000"/>
                </a:schemeClr>
              </a:solidFill>
            </a:endParaRPr>
          </a:p>
        </p:txBody>
      </p:sp>
      <p:sp>
        <p:nvSpPr>
          <p:cNvPr id="16" name="Hexagon 15"/>
          <p:cNvSpPr/>
          <p:nvPr/>
        </p:nvSpPr>
        <p:spPr>
          <a:xfrm>
            <a:off x="5243513" y="3414712"/>
            <a:ext cx="1814512" cy="1300163"/>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15-20</a:t>
            </a:r>
          </a:p>
          <a:p>
            <a:pPr algn="ctr"/>
            <a:r>
              <a:rPr lang="fa-IR" dirty="0" smtClean="0">
                <a:solidFill>
                  <a:schemeClr val="tx1">
                    <a:lumMod val="95000"/>
                    <a:lumOff val="5000"/>
                  </a:schemeClr>
                </a:solidFill>
              </a:rPr>
              <a:t>20-25</a:t>
            </a:r>
          </a:p>
          <a:p>
            <a:pPr algn="ctr"/>
            <a:r>
              <a:rPr lang="fa-IR" dirty="0" smtClean="0">
                <a:solidFill>
                  <a:schemeClr val="tx1">
                    <a:lumMod val="95000"/>
                    <a:lumOff val="5000"/>
                  </a:schemeClr>
                </a:solidFill>
              </a:rPr>
              <a:t>25-30</a:t>
            </a:r>
          </a:p>
          <a:p>
            <a:pPr algn="ctr"/>
            <a:r>
              <a:rPr lang="fa-IR" dirty="0" smtClean="0">
                <a:solidFill>
                  <a:schemeClr val="tx1">
                    <a:lumMod val="95000"/>
                    <a:lumOff val="5000"/>
                  </a:schemeClr>
                </a:solidFill>
              </a:rPr>
              <a:t>30وبالاتر</a:t>
            </a:r>
            <a:endParaRPr lang="en-US" dirty="0">
              <a:solidFill>
                <a:schemeClr val="tx1">
                  <a:lumMod val="95000"/>
                  <a:lumOff val="5000"/>
                </a:schemeClr>
              </a:solidFill>
            </a:endParaRPr>
          </a:p>
        </p:txBody>
      </p:sp>
      <p:sp>
        <p:nvSpPr>
          <p:cNvPr id="17" name="Hexagon 16"/>
          <p:cNvSpPr/>
          <p:nvPr/>
        </p:nvSpPr>
        <p:spPr>
          <a:xfrm>
            <a:off x="5243513" y="5074919"/>
            <a:ext cx="1814512" cy="1568769"/>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ابتدایی</a:t>
            </a:r>
          </a:p>
          <a:p>
            <a:pPr algn="ctr"/>
            <a:r>
              <a:rPr lang="fa-IR" dirty="0" smtClean="0">
                <a:solidFill>
                  <a:schemeClr val="tx1">
                    <a:lumMod val="95000"/>
                    <a:lumOff val="5000"/>
                  </a:schemeClr>
                </a:solidFill>
              </a:rPr>
              <a:t>راهنمایی</a:t>
            </a:r>
          </a:p>
          <a:p>
            <a:pPr algn="ctr"/>
            <a:r>
              <a:rPr lang="fa-IR" dirty="0" smtClean="0">
                <a:solidFill>
                  <a:schemeClr val="tx1">
                    <a:lumMod val="95000"/>
                    <a:lumOff val="5000"/>
                  </a:schemeClr>
                </a:solidFill>
              </a:rPr>
              <a:t>دبیرستان</a:t>
            </a:r>
          </a:p>
          <a:p>
            <a:pPr algn="ctr"/>
            <a:r>
              <a:rPr lang="fa-IR" dirty="0" smtClean="0">
                <a:solidFill>
                  <a:schemeClr val="tx1">
                    <a:lumMod val="95000"/>
                    <a:lumOff val="5000"/>
                  </a:schemeClr>
                </a:solidFill>
              </a:rPr>
              <a:t>دیپلم </a:t>
            </a:r>
            <a:endParaRPr lang="en-US" dirty="0">
              <a:solidFill>
                <a:schemeClr val="tx1">
                  <a:lumMod val="95000"/>
                  <a:lumOff val="5000"/>
                </a:schemeClr>
              </a:solidFill>
            </a:endParaRPr>
          </a:p>
        </p:txBody>
      </p:sp>
      <p:sp>
        <p:nvSpPr>
          <p:cNvPr id="18" name="Diamond 17"/>
          <p:cNvSpPr/>
          <p:nvPr/>
        </p:nvSpPr>
        <p:spPr>
          <a:xfrm>
            <a:off x="3564732" y="2068116"/>
            <a:ext cx="1343025" cy="1235868"/>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16</a:t>
            </a:r>
          </a:p>
          <a:p>
            <a:pPr algn="ctr"/>
            <a:r>
              <a:rPr lang="fa-IR" dirty="0">
                <a:solidFill>
                  <a:schemeClr val="tx1">
                    <a:lumMod val="95000"/>
                    <a:lumOff val="5000"/>
                  </a:schemeClr>
                </a:solidFill>
              </a:rPr>
              <a:t>1</a:t>
            </a:r>
            <a:endParaRPr lang="en-US" dirty="0">
              <a:solidFill>
                <a:schemeClr val="tx1">
                  <a:lumMod val="95000"/>
                  <a:lumOff val="5000"/>
                </a:schemeClr>
              </a:solidFill>
            </a:endParaRPr>
          </a:p>
        </p:txBody>
      </p:sp>
      <p:sp>
        <p:nvSpPr>
          <p:cNvPr id="19" name="Diamond 18"/>
          <p:cNvSpPr/>
          <p:nvPr/>
        </p:nvSpPr>
        <p:spPr>
          <a:xfrm>
            <a:off x="3435043" y="3475434"/>
            <a:ext cx="1365558" cy="1300163"/>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3</a:t>
            </a:r>
          </a:p>
          <a:p>
            <a:pPr algn="ctr"/>
            <a:r>
              <a:rPr lang="fa-IR" dirty="0" smtClean="0">
                <a:solidFill>
                  <a:schemeClr val="tx1">
                    <a:lumMod val="95000"/>
                    <a:lumOff val="5000"/>
                  </a:schemeClr>
                </a:solidFill>
              </a:rPr>
              <a:t>8</a:t>
            </a:r>
          </a:p>
          <a:p>
            <a:pPr algn="ctr"/>
            <a:r>
              <a:rPr lang="fa-IR" dirty="0" smtClean="0">
                <a:solidFill>
                  <a:schemeClr val="tx1">
                    <a:lumMod val="95000"/>
                    <a:lumOff val="5000"/>
                  </a:schemeClr>
                </a:solidFill>
              </a:rPr>
              <a:t>3</a:t>
            </a:r>
          </a:p>
          <a:p>
            <a:pPr algn="ctr"/>
            <a:r>
              <a:rPr lang="fa-IR" dirty="0" smtClean="0">
                <a:solidFill>
                  <a:schemeClr val="tx1">
                    <a:lumMod val="95000"/>
                    <a:lumOff val="5000"/>
                  </a:schemeClr>
                </a:solidFill>
              </a:rPr>
              <a:t>3</a:t>
            </a:r>
          </a:p>
          <a:p>
            <a:pPr algn="ctr"/>
            <a:endParaRPr lang="fa-IR" dirty="0">
              <a:solidFill>
                <a:schemeClr val="tx1">
                  <a:lumMod val="95000"/>
                  <a:lumOff val="5000"/>
                </a:schemeClr>
              </a:solidFill>
            </a:endParaRPr>
          </a:p>
        </p:txBody>
      </p:sp>
      <p:sp>
        <p:nvSpPr>
          <p:cNvPr id="20" name="Diamond 19"/>
          <p:cNvSpPr/>
          <p:nvPr/>
        </p:nvSpPr>
        <p:spPr>
          <a:xfrm>
            <a:off x="4057650" y="5859303"/>
            <a:ext cx="45719" cy="45719"/>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Diamond 20"/>
          <p:cNvSpPr/>
          <p:nvPr/>
        </p:nvSpPr>
        <p:spPr>
          <a:xfrm>
            <a:off x="3366461" y="5074919"/>
            <a:ext cx="1362703" cy="1428749"/>
          </a:xfrm>
          <a:prstGeom prst="diamo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1</a:t>
            </a:r>
          </a:p>
          <a:p>
            <a:pPr algn="ctr"/>
            <a:r>
              <a:rPr lang="fa-IR" dirty="0" smtClean="0">
                <a:solidFill>
                  <a:schemeClr val="tx1">
                    <a:lumMod val="95000"/>
                    <a:lumOff val="5000"/>
                  </a:schemeClr>
                </a:solidFill>
              </a:rPr>
              <a:t>3</a:t>
            </a:r>
          </a:p>
          <a:p>
            <a:pPr algn="ctr"/>
            <a:r>
              <a:rPr lang="fa-IR" dirty="0" smtClean="0">
                <a:solidFill>
                  <a:schemeClr val="tx1">
                    <a:lumMod val="95000"/>
                    <a:lumOff val="5000"/>
                  </a:schemeClr>
                </a:solidFill>
              </a:rPr>
              <a:t>4</a:t>
            </a:r>
          </a:p>
          <a:p>
            <a:pPr algn="ctr"/>
            <a:r>
              <a:rPr lang="fa-IR" dirty="0">
                <a:solidFill>
                  <a:schemeClr val="tx1">
                    <a:lumMod val="95000"/>
                    <a:lumOff val="5000"/>
                  </a:schemeClr>
                </a:solidFill>
              </a:rPr>
              <a:t>9</a:t>
            </a:r>
          </a:p>
        </p:txBody>
      </p:sp>
      <p:sp>
        <p:nvSpPr>
          <p:cNvPr id="22" name="Left Arrow 21"/>
          <p:cNvSpPr/>
          <p:nvPr/>
        </p:nvSpPr>
        <p:spPr>
          <a:xfrm>
            <a:off x="7382232" y="2360297"/>
            <a:ext cx="45719" cy="4571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Left Arrow 22"/>
          <p:cNvSpPr/>
          <p:nvPr/>
        </p:nvSpPr>
        <p:spPr>
          <a:xfrm>
            <a:off x="7058025" y="2406016"/>
            <a:ext cx="617935"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Left Arrow 23"/>
          <p:cNvSpPr/>
          <p:nvPr/>
        </p:nvSpPr>
        <p:spPr>
          <a:xfrm>
            <a:off x="7058025" y="3822477"/>
            <a:ext cx="617936"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Left Arrow 24"/>
          <p:cNvSpPr/>
          <p:nvPr/>
        </p:nvSpPr>
        <p:spPr>
          <a:xfrm>
            <a:off x="7058025" y="5441822"/>
            <a:ext cx="617935"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Left Arrow 25"/>
          <p:cNvSpPr/>
          <p:nvPr/>
        </p:nvSpPr>
        <p:spPr>
          <a:xfrm>
            <a:off x="4907757" y="2386584"/>
            <a:ext cx="507205"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Left Arrow 26"/>
          <p:cNvSpPr/>
          <p:nvPr/>
        </p:nvSpPr>
        <p:spPr>
          <a:xfrm>
            <a:off x="4729164" y="3847479"/>
            <a:ext cx="532141" cy="49549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Left Arrow 28"/>
          <p:cNvSpPr/>
          <p:nvPr/>
        </p:nvSpPr>
        <p:spPr>
          <a:xfrm>
            <a:off x="4617718" y="5657851"/>
            <a:ext cx="550741" cy="44519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38149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3022" y="-131097"/>
            <a:ext cx="8596668" cy="1716087"/>
          </a:xfrm>
        </p:spPr>
        <p:txBody>
          <a:bodyPr/>
          <a:lstStyle/>
          <a:p>
            <a:pPr marL="571500" indent="-571500" algn="r" rtl="1">
              <a:buFont typeface="Wingdings" panose="05000000000000000000" pitchFamily="2" charset="2"/>
              <a:buChar char="v"/>
            </a:pPr>
            <a:r>
              <a:rPr lang="fa-IR" dirty="0" smtClean="0">
                <a:solidFill>
                  <a:schemeClr val="tx1">
                    <a:lumMod val="95000"/>
                    <a:lumOff val="5000"/>
                  </a:schemeClr>
                </a:solidFill>
              </a:rPr>
              <a:t>یافته ها.</a:t>
            </a:r>
            <a:endParaRPr lang="en-US" dirty="0">
              <a:solidFill>
                <a:schemeClr val="tx1">
                  <a:lumMod val="95000"/>
                  <a:lumOff val="5000"/>
                </a:schemeClr>
              </a:solidFill>
            </a:endParaRPr>
          </a:p>
        </p:txBody>
      </p:sp>
      <p:sp>
        <p:nvSpPr>
          <p:cNvPr id="4" name="Rectangle 3"/>
          <p:cNvSpPr/>
          <p:nvPr/>
        </p:nvSpPr>
        <p:spPr>
          <a:xfrm>
            <a:off x="7629740" y="959200"/>
            <a:ext cx="2000251" cy="9731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شرکت کننده شماره 1</a:t>
            </a:r>
            <a:endParaRPr lang="en-US" dirty="0">
              <a:solidFill>
                <a:schemeClr val="tx1">
                  <a:lumMod val="95000"/>
                  <a:lumOff val="5000"/>
                </a:schemeClr>
              </a:solidFill>
            </a:endParaRPr>
          </a:p>
        </p:txBody>
      </p:sp>
      <p:sp>
        <p:nvSpPr>
          <p:cNvPr id="5" name="Left Arrow 4"/>
          <p:cNvSpPr/>
          <p:nvPr/>
        </p:nvSpPr>
        <p:spPr>
          <a:xfrm>
            <a:off x="7029450" y="1203452"/>
            <a:ext cx="600290"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830714" y="1072356"/>
            <a:ext cx="1198736" cy="9001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امور شخصی</a:t>
            </a:r>
            <a:endParaRPr lang="en-US" dirty="0">
              <a:solidFill>
                <a:schemeClr val="tx1">
                  <a:lumMod val="95000"/>
                  <a:lumOff val="5000"/>
                </a:schemeClr>
              </a:solidFill>
            </a:endParaRPr>
          </a:p>
        </p:txBody>
      </p:sp>
      <p:sp>
        <p:nvSpPr>
          <p:cNvPr id="11" name="Left Arrow 10"/>
          <p:cNvSpPr/>
          <p:nvPr/>
        </p:nvSpPr>
        <p:spPr>
          <a:xfrm>
            <a:off x="5189191" y="1266158"/>
            <a:ext cx="641523"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Callout 12"/>
          <p:cNvSpPr/>
          <p:nvPr/>
        </p:nvSpPr>
        <p:spPr>
          <a:xfrm>
            <a:off x="2757488" y="758031"/>
            <a:ext cx="2428328" cy="1528761"/>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یسری از نیازهامو میتونم خودم انجام بدم ولی نه اینکه به طور کامل از ذیگران کمک نگیرم مثل افراد دیگر تا یه حدی از دیگران کمک میگیرم</a:t>
            </a:r>
            <a:endParaRPr lang="en-US" sz="1400" dirty="0">
              <a:solidFill>
                <a:schemeClr val="tx1">
                  <a:lumMod val="95000"/>
                  <a:lumOff val="5000"/>
                </a:schemeClr>
              </a:solidFill>
            </a:endParaRPr>
          </a:p>
        </p:txBody>
      </p:sp>
      <p:sp>
        <p:nvSpPr>
          <p:cNvPr id="14" name="Rectangle 13"/>
          <p:cNvSpPr/>
          <p:nvPr/>
        </p:nvSpPr>
        <p:spPr>
          <a:xfrm>
            <a:off x="7629739" y="2061496"/>
            <a:ext cx="2000251" cy="9715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شرکت کننده شماره5</a:t>
            </a:r>
            <a:endParaRPr lang="en-US" dirty="0">
              <a:solidFill>
                <a:schemeClr val="tx1">
                  <a:lumMod val="95000"/>
                  <a:lumOff val="5000"/>
                </a:schemeClr>
              </a:solidFill>
            </a:endParaRPr>
          </a:p>
        </p:txBody>
      </p:sp>
      <p:sp>
        <p:nvSpPr>
          <p:cNvPr id="15" name="Left Arrow 14"/>
          <p:cNvSpPr/>
          <p:nvPr/>
        </p:nvSpPr>
        <p:spPr>
          <a:xfrm>
            <a:off x="7029450" y="2316161"/>
            <a:ext cx="641738"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786105" y="2124202"/>
            <a:ext cx="1198736" cy="9715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امور غیر شخصی</a:t>
            </a:r>
            <a:endParaRPr lang="en-US" dirty="0">
              <a:solidFill>
                <a:schemeClr val="tx1">
                  <a:lumMod val="95000"/>
                  <a:lumOff val="5000"/>
                </a:schemeClr>
              </a:solidFill>
            </a:endParaRPr>
          </a:p>
        </p:txBody>
      </p:sp>
      <p:sp>
        <p:nvSpPr>
          <p:cNvPr id="17" name="Cloud 16"/>
          <p:cNvSpPr/>
          <p:nvPr/>
        </p:nvSpPr>
        <p:spPr>
          <a:xfrm>
            <a:off x="1" y="758031"/>
            <a:ext cx="2712878" cy="159477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مثال:دکمه شلوار رو چون دستم مشکل داره  نمی تونم دکمه شلوار رو ببندم باید از کسی کمک بگیرم</a:t>
            </a:r>
            <a:endParaRPr lang="en-US" sz="1400" dirty="0">
              <a:solidFill>
                <a:schemeClr val="tx1">
                  <a:lumMod val="95000"/>
                  <a:lumOff val="5000"/>
                </a:schemeClr>
              </a:solidFill>
            </a:endParaRPr>
          </a:p>
        </p:txBody>
      </p:sp>
      <p:sp>
        <p:nvSpPr>
          <p:cNvPr id="18" name="Left Arrow 17"/>
          <p:cNvSpPr/>
          <p:nvPr/>
        </p:nvSpPr>
        <p:spPr>
          <a:xfrm>
            <a:off x="5117981" y="2438526"/>
            <a:ext cx="689507" cy="484632"/>
          </a:xfrm>
          <a:prstGeom prst="leftArrow">
            <a:avLst>
              <a:gd name="adj1" fmla="val 50000"/>
              <a:gd name="adj2" fmla="val 4292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Callout 18"/>
          <p:cNvSpPr/>
          <p:nvPr/>
        </p:nvSpPr>
        <p:spPr>
          <a:xfrm>
            <a:off x="2852489" y="2406554"/>
            <a:ext cx="2176277" cy="990474"/>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خیلی از کارهارو هنوز نمی تونم انجام بدم </a:t>
            </a:r>
            <a:endParaRPr lang="en-US" sz="1400" dirty="0">
              <a:solidFill>
                <a:schemeClr val="tx1">
                  <a:lumMod val="95000"/>
                  <a:lumOff val="5000"/>
                </a:schemeClr>
              </a:solidFill>
            </a:endParaRPr>
          </a:p>
        </p:txBody>
      </p:sp>
      <p:sp>
        <p:nvSpPr>
          <p:cNvPr id="20" name="Cloud 19"/>
          <p:cNvSpPr/>
          <p:nvPr/>
        </p:nvSpPr>
        <p:spPr>
          <a:xfrm>
            <a:off x="110455" y="2438526"/>
            <a:ext cx="2529497" cy="136344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مثال :پیچ گوشتی نمی تونم دست بگیرم لرزش داره دستم.</a:t>
            </a:r>
            <a:endParaRPr lang="en-US" sz="1400" dirty="0">
              <a:solidFill>
                <a:schemeClr val="tx1">
                  <a:lumMod val="95000"/>
                  <a:lumOff val="5000"/>
                </a:schemeClr>
              </a:solidFill>
            </a:endParaRPr>
          </a:p>
        </p:txBody>
      </p:sp>
      <p:sp>
        <p:nvSpPr>
          <p:cNvPr id="21" name="Rectangle 20"/>
          <p:cNvSpPr/>
          <p:nvPr/>
        </p:nvSpPr>
        <p:spPr>
          <a:xfrm>
            <a:off x="7644241" y="3190650"/>
            <a:ext cx="1991784" cy="9940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شرکت کننده شماره 2</a:t>
            </a:r>
            <a:endParaRPr lang="en-US" dirty="0">
              <a:solidFill>
                <a:schemeClr val="tx1">
                  <a:lumMod val="95000"/>
                  <a:lumOff val="5000"/>
                </a:schemeClr>
              </a:solidFill>
            </a:endParaRPr>
          </a:p>
        </p:txBody>
      </p:sp>
      <p:sp>
        <p:nvSpPr>
          <p:cNvPr id="22" name="Left Arrow 21"/>
          <p:cNvSpPr/>
          <p:nvPr/>
        </p:nvSpPr>
        <p:spPr>
          <a:xfrm>
            <a:off x="7058346" y="3445380"/>
            <a:ext cx="571393"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p:nvPr/>
        </p:nvSpPr>
        <p:spPr>
          <a:xfrm>
            <a:off x="5786105" y="3397028"/>
            <a:ext cx="1198736" cy="78771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ازدواج</a:t>
            </a:r>
            <a:endParaRPr lang="en-US" dirty="0">
              <a:solidFill>
                <a:schemeClr val="tx1">
                  <a:lumMod val="95000"/>
                  <a:lumOff val="5000"/>
                </a:schemeClr>
              </a:solidFill>
            </a:endParaRPr>
          </a:p>
        </p:txBody>
      </p:sp>
      <p:sp>
        <p:nvSpPr>
          <p:cNvPr id="24" name="Left Arrow 23"/>
          <p:cNvSpPr/>
          <p:nvPr/>
        </p:nvSpPr>
        <p:spPr>
          <a:xfrm>
            <a:off x="5400675" y="3719070"/>
            <a:ext cx="45719" cy="4571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Left Arrow 24"/>
          <p:cNvSpPr/>
          <p:nvPr/>
        </p:nvSpPr>
        <p:spPr>
          <a:xfrm>
            <a:off x="5126705" y="3577780"/>
            <a:ext cx="585894"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Callout 25"/>
          <p:cNvSpPr/>
          <p:nvPr/>
        </p:nvSpPr>
        <p:spPr>
          <a:xfrm>
            <a:off x="226366" y="3516790"/>
            <a:ext cx="5220027" cy="2008632"/>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دوستان دیگه هم به نظر من مشکلشون همینه اگر کار داشته باشند و یکی اینکه یه موقعیتی فراهم بشه که بتوانند ازدواج کنند بالاخره ببینید مهر و محبت پدر و مادر جای خودش ولی این معلولیت باعث شده تو روحیه بچه ها تاثیر بذاره چون محدود شدند برای انتخاب همسر و فقط معلولین از طرف خانواده حمایت میشوند وواقعا این نیاز انهارا تامین نمیکند نیاز انها اینه که یک همسر ایده ال داشته باشند  </a:t>
            </a:r>
            <a:endParaRPr lang="en-US" sz="1400" dirty="0">
              <a:solidFill>
                <a:schemeClr val="tx1">
                  <a:lumMod val="95000"/>
                  <a:lumOff val="5000"/>
                </a:schemeClr>
              </a:solidFill>
            </a:endParaRPr>
          </a:p>
        </p:txBody>
      </p:sp>
    </p:spTree>
    <p:extLst>
      <p:ext uri="{BB962C8B-B14F-4D97-AF65-F5344CB8AC3E}">
        <p14:creationId xmlns:p14="http://schemas.microsoft.com/office/powerpoint/2010/main" val="27407085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1463" y="185738"/>
            <a:ext cx="9229725" cy="6557961"/>
          </a:xfrm>
        </p:spPr>
        <p:txBody>
          <a:bodyPr/>
          <a:lstStyle/>
          <a:p>
            <a:endParaRPr lang="en-US" dirty="0"/>
          </a:p>
        </p:txBody>
      </p:sp>
      <p:sp>
        <p:nvSpPr>
          <p:cNvPr id="4" name="Rectangle 3"/>
          <p:cNvSpPr/>
          <p:nvPr/>
        </p:nvSpPr>
        <p:spPr>
          <a:xfrm>
            <a:off x="7772400" y="414338"/>
            <a:ext cx="1728787" cy="957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شرکت کننده شماره 6</a:t>
            </a:r>
            <a:endParaRPr lang="en-US" dirty="0">
              <a:solidFill>
                <a:schemeClr val="tx1">
                  <a:lumMod val="95000"/>
                  <a:lumOff val="5000"/>
                </a:schemeClr>
              </a:solidFill>
            </a:endParaRPr>
          </a:p>
        </p:txBody>
      </p:sp>
      <p:sp>
        <p:nvSpPr>
          <p:cNvPr id="5" name="Left Arrow 4"/>
          <p:cNvSpPr/>
          <p:nvPr/>
        </p:nvSpPr>
        <p:spPr>
          <a:xfrm>
            <a:off x="7286625" y="572071"/>
            <a:ext cx="485775" cy="64179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6165055" y="450625"/>
            <a:ext cx="1157287" cy="9572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پذیرش اجتماعی</a:t>
            </a:r>
            <a:endParaRPr lang="en-US" dirty="0">
              <a:solidFill>
                <a:schemeClr val="tx1">
                  <a:lumMod val="95000"/>
                  <a:lumOff val="5000"/>
                </a:schemeClr>
              </a:solidFill>
            </a:endParaRPr>
          </a:p>
        </p:txBody>
      </p:sp>
      <p:sp>
        <p:nvSpPr>
          <p:cNvPr id="8" name="Left Arrow 7"/>
          <p:cNvSpPr/>
          <p:nvPr/>
        </p:nvSpPr>
        <p:spPr>
          <a:xfrm>
            <a:off x="5522117" y="608358"/>
            <a:ext cx="642937" cy="641795"/>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Callout 8"/>
          <p:cNvSpPr/>
          <p:nvPr/>
        </p:nvSpPr>
        <p:spPr>
          <a:xfrm>
            <a:off x="500063" y="185738"/>
            <a:ext cx="4850605" cy="1857375"/>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فقط اینکه مردم سالم مردمی که جامعه معلول ها رو باور کنند . اگر مردم سالم تو جامعه معلول هارو باور کنند زندگی برای معلول ها خیلی راحت میشه الان راحته  ها ولی خیلی براشون راحت میشه چون مثلا هرکاری که میخوان تحت اختیارشون قرار میگیره فقط باورشون کنند. </a:t>
            </a:r>
            <a:endParaRPr lang="en-US" sz="1400" dirty="0">
              <a:solidFill>
                <a:schemeClr val="tx1">
                  <a:lumMod val="95000"/>
                  <a:lumOff val="5000"/>
                </a:schemeClr>
              </a:solidFill>
            </a:endParaRPr>
          </a:p>
        </p:txBody>
      </p:sp>
      <p:sp>
        <p:nvSpPr>
          <p:cNvPr id="11" name="Left Arrow 10"/>
          <p:cNvSpPr/>
          <p:nvPr/>
        </p:nvSpPr>
        <p:spPr>
          <a:xfrm>
            <a:off x="7286625" y="2487168"/>
            <a:ext cx="485774" cy="64179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6057900" y="2314576"/>
            <a:ext cx="1228724" cy="11287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دسترسی به امکانات شهری</a:t>
            </a:r>
            <a:endParaRPr lang="en-US" dirty="0">
              <a:solidFill>
                <a:schemeClr val="tx1">
                  <a:lumMod val="95000"/>
                  <a:lumOff val="5000"/>
                </a:schemeClr>
              </a:solidFill>
            </a:endParaRPr>
          </a:p>
        </p:txBody>
      </p:sp>
      <p:sp>
        <p:nvSpPr>
          <p:cNvPr id="15" name="Rectangle 14"/>
          <p:cNvSpPr/>
          <p:nvPr/>
        </p:nvSpPr>
        <p:spPr>
          <a:xfrm>
            <a:off x="7772399" y="2214563"/>
            <a:ext cx="1728788" cy="10144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شرکت کننده شماره 11</a:t>
            </a:r>
            <a:endParaRPr lang="en-US" dirty="0">
              <a:solidFill>
                <a:schemeClr val="tx1">
                  <a:lumMod val="95000"/>
                  <a:lumOff val="5000"/>
                </a:schemeClr>
              </a:solidFill>
            </a:endParaRPr>
          </a:p>
        </p:txBody>
      </p:sp>
      <p:sp>
        <p:nvSpPr>
          <p:cNvPr id="16" name="Left Arrow 15"/>
          <p:cNvSpPr/>
          <p:nvPr/>
        </p:nvSpPr>
        <p:spPr>
          <a:xfrm>
            <a:off x="5522117" y="2587182"/>
            <a:ext cx="535782" cy="64179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Callout 17"/>
          <p:cNvSpPr/>
          <p:nvPr/>
        </p:nvSpPr>
        <p:spPr>
          <a:xfrm>
            <a:off x="114299" y="2093118"/>
            <a:ext cx="5457825" cy="2251425"/>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نیاز هایی که دارم واقعا  دولت اون ارزشی که برای سالم ها میذاره از هر لحاظ کم یا زیاد بد یا خوب کار براشون میذاره برای معلول ها هم بذاره معلول ها هم خوب بالاخره نیاز دارند به کار به زندگی . برای یه معلول سخته که یه کسی با چه دیدی بهش نگاه میکنه این فرهنگ خیلی پایینه برای جامعه ما جا نیفتاده که خوب معلول هم ادمه انسانه احساس دارنیازه بالاخره فکر داره ارزو ذاره دوست داره بره بیرون.</a:t>
            </a:r>
            <a:endParaRPr lang="en-US" sz="1400" dirty="0">
              <a:solidFill>
                <a:schemeClr val="tx1">
                  <a:lumMod val="95000"/>
                  <a:lumOff val="5000"/>
                </a:schemeClr>
              </a:solidFill>
            </a:endParaRPr>
          </a:p>
        </p:txBody>
      </p:sp>
      <p:sp>
        <p:nvSpPr>
          <p:cNvPr id="19" name="Rectangle 18"/>
          <p:cNvSpPr/>
          <p:nvPr/>
        </p:nvSpPr>
        <p:spPr>
          <a:xfrm>
            <a:off x="7658100" y="4344544"/>
            <a:ext cx="1878805" cy="9721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شرکت کننده شماره 3</a:t>
            </a:r>
            <a:endParaRPr lang="en-US" dirty="0">
              <a:solidFill>
                <a:schemeClr val="tx1">
                  <a:lumMod val="95000"/>
                  <a:lumOff val="5000"/>
                </a:schemeClr>
              </a:solidFill>
            </a:endParaRPr>
          </a:p>
        </p:txBody>
      </p:sp>
      <p:sp>
        <p:nvSpPr>
          <p:cNvPr id="20" name="Left Arrow 19"/>
          <p:cNvSpPr/>
          <p:nvPr/>
        </p:nvSpPr>
        <p:spPr>
          <a:xfrm>
            <a:off x="7072312" y="4716590"/>
            <a:ext cx="585788" cy="54006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p:cNvSpPr/>
          <p:nvPr/>
        </p:nvSpPr>
        <p:spPr>
          <a:xfrm>
            <a:off x="5815012" y="4344543"/>
            <a:ext cx="1321593" cy="11132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ادامه تحصیل </a:t>
            </a:r>
            <a:endParaRPr lang="en-US" dirty="0">
              <a:solidFill>
                <a:schemeClr val="tx1">
                  <a:lumMod val="95000"/>
                  <a:lumOff val="5000"/>
                </a:schemeClr>
              </a:solidFill>
            </a:endParaRPr>
          </a:p>
        </p:txBody>
      </p:sp>
      <p:sp>
        <p:nvSpPr>
          <p:cNvPr id="26" name="Left Arrow 25"/>
          <p:cNvSpPr/>
          <p:nvPr/>
        </p:nvSpPr>
        <p:spPr>
          <a:xfrm>
            <a:off x="5229224" y="4830604"/>
            <a:ext cx="550071" cy="4846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Callout 26"/>
          <p:cNvSpPr/>
          <p:nvPr/>
        </p:nvSpPr>
        <p:spPr>
          <a:xfrm>
            <a:off x="871537" y="4524850"/>
            <a:ext cx="4314825" cy="1727073"/>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1400" dirty="0" smtClean="0">
                <a:solidFill>
                  <a:schemeClr val="tx1">
                    <a:lumMod val="95000"/>
                    <a:lumOff val="5000"/>
                  </a:schemeClr>
                </a:solidFill>
              </a:rPr>
              <a:t>ازدواج یه نیاز اولیه است نیاز هر فردیه مثلا خوبیت نداره خود من که احتیاج به ازدواج دارم دستم تنگه . دوست داشتن که دوست دارم تحصیلاتمو ادامه بدم  ولی نمی تونم خرج ها بالاست .  </a:t>
            </a:r>
            <a:endParaRPr lang="en-US" sz="1400" dirty="0">
              <a:solidFill>
                <a:schemeClr val="tx1">
                  <a:lumMod val="95000"/>
                  <a:lumOff val="5000"/>
                </a:schemeClr>
              </a:solidFill>
            </a:endParaRPr>
          </a:p>
        </p:txBody>
      </p:sp>
    </p:spTree>
    <p:extLst>
      <p:ext uri="{BB962C8B-B14F-4D97-AF65-F5344CB8AC3E}">
        <p14:creationId xmlns:p14="http://schemas.microsoft.com/office/powerpoint/2010/main" val="35001438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0"/>
            <a:ext cx="8596668" cy="957263"/>
          </a:xfrm>
        </p:spPr>
        <p:txBody>
          <a:bodyPr>
            <a:normAutofit/>
          </a:bodyPr>
          <a:lstStyle/>
          <a:p>
            <a:pPr algn="r"/>
            <a:r>
              <a:rPr lang="fa-IR" sz="2800" dirty="0" smtClean="0">
                <a:solidFill>
                  <a:schemeClr val="tx1">
                    <a:lumMod val="95000"/>
                    <a:lumOff val="5000"/>
                  </a:schemeClr>
                </a:solidFill>
              </a:rPr>
              <a:t>جدول 1- حیطه و مضامین و زیرمضمون ها </a:t>
            </a:r>
            <a:endParaRPr lang="en-US" sz="2800" dirty="0">
              <a:solidFill>
                <a:schemeClr val="tx1">
                  <a:lumMod val="95000"/>
                  <a:lumOff val="5000"/>
                </a:schemeClr>
              </a:solidFill>
            </a:endParaRPr>
          </a:p>
        </p:txBody>
      </p:sp>
      <p:sp>
        <p:nvSpPr>
          <p:cNvPr id="7" name="Oval 6"/>
          <p:cNvSpPr/>
          <p:nvPr/>
        </p:nvSpPr>
        <p:spPr>
          <a:xfrm>
            <a:off x="7600950" y="857251"/>
            <a:ext cx="1743075" cy="1143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حیطه</a:t>
            </a:r>
            <a:endParaRPr lang="en-US" dirty="0">
              <a:solidFill>
                <a:schemeClr val="tx1">
                  <a:lumMod val="95000"/>
                  <a:lumOff val="5000"/>
                </a:schemeClr>
              </a:solidFill>
            </a:endParaRPr>
          </a:p>
        </p:txBody>
      </p:sp>
      <p:sp>
        <p:nvSpPr>
          <p:cNvPr id="8" name="Oval 7"/>
          <p:cNvSpPr/>
          <p:nvPr/>
        </p:nvSpPr>
        <p:spPr>
          <a:xfrm>
            <a:off x="5057774" y="935832"/>
            <a:ext cx="1757363" cy="10858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مضامین</a:t>
            </a:r>
            <a:endParaRPr lang="en-US" dirty="0">
              <a:solidFill>
                <a:schemeClr val="tx1">
                  <a:lumMod val="95000"/>
                  <a:lumOff val="5000"/>
                </a:schemeClr>
              </a:solidFill>
            </a:endParaRPr>
          </a:p>
        </p:txBody>
      </p:sp>
      <p:sp>
        <p:nvSpPr>
          <p:cNvPr id="10" name="Oval 9"/>
          <p:cNvSpPr/>
          <p:nvPr/>
        </p:nvSpPr>
        <p:spPr>
          <a:xfrm>
            <a:off x="2414586" y="935832"/>
            <a:ext cx="1971677" cy="10644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زیر مضمون ها </a:t>
            </a:r>
            <a:endParaRPr lang="en-US" dirty="0">
              <a:solidFill>
                <a:schemeClr val="tx1">
                  <a:lumMod val="95000"/>
                  <a:lumOff val="5000"/>
                </a:schemeClr>
              </a:solidFill>
            </a:endParaRPr>
          </a:p>
        </p:txBody>
      </p:sp>
      <p:sp>
        <p:nvSpPr>
          <p:cNvPr id="11" name="Hexagon 10"/>
          <p:cNvSpPr/>
          <p:nvPr/>
        </p:nvSpPr>
        <p:spPr>
          <a:xfrm>
            <a:off x="7600950" y="2603502"/>
            <a:ext cx="1951958" cy="2771775"/>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نیاز های اجتماعی</a:t>
            </a:r>
            <a:endParaRPr lang="en-US" dirty="0">
              <a:solidFill>
                <a:schemeClr val="tx1">
                  <a:lumMod val="95000"/>
                  <a:lumOff val="5000"/>
                </a:schemeClr>
              </a:solidFill>
            </a:endParaRPr>
          </a:p>
        </p:txBody>
      </p:sp>
      <p:sp>
        <p:nvSpPr>
          <p:cNvPr id="13" name="Rectangle 12"/>
          <p:cNvSpPr/>
          <p:nvPr/>
        </p:nvSpPr>
        <p:spPr>
          <a:xfrm>
            <a:off x="4843462" y="2143125"/>
            <a:ext cx="2471737" cy="6572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کمک و همراهی سایرین</a:t>
            </a:r>
            <a:endParaRPr lang="en-US" dirty="0">
              <a:solidFill>
                <a:schemeClr val="tx1">
                  <a:lumMod val="95000"/>
                  <a:lumOff val="5000"/>
                </a:schemeClr>
              </a:solidFill>
            </a:endParaRPr>
          </a:p>
        </p:txBody>
      </p:sp>
      <p:sp>
        <p:nvSpPr>
          <p:cNvPr id="14" name="Rectangle 13"/>
          <p:cNvSpPr/>
          <p:nvPr/>
        </p:nvSpPr>
        <p:spPr>
          <a:xfrm>
            <a:off x="4843462" y="2921795"/>
            <a:ext cx="2471737" cy="4818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ازدواج</a:t>
            </a:r>
            <a:endParaRPr lang="en-US" dirty="0">
              <a:solidFill>
                <a:schemeClr val="tx1">
                  <a:lumMod val="95000"/>
                  <a:lumOff val="5000"/>
                </a:schemeClr>
              </a:solidFill>
            </a:endParaRPr>
          </a:p>
        </p:txBody>
      </p:sp>
      <p:sp>
        <p:nvSpPr>
          <p:cNvPr id="15" name="Rectangle 14"/>
          <p:cNvSpPr/>
          <p:nvPr/>
        </p:nvSpPr>
        <p:spPr>
          <a:xfrm>
            <a:off x="4843461" y="3525047"/>
            <a:ext cx="2471737" cy="48180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پذیرش اجتماعی</a:t>
            </a:r>
            <a:endParaRPr lang="en-US" dirty="0">
              <a:solidFill>
                <a:schemeClr val="tx1">
                  <a:lumMod val="95000"/>
                  <a:lumOff val="5000"/>
                </a:schemeClr>
              </a:solidFill>
            </a:endParaRPr>
          </a:p>
        </p:txBody>
      </p:sp>
      <p:sp>
        <p:nvSpPr>
          <p:cNvPr id="19" name="Rectangle 18"/>
          <p:cNvSpPr/>
          <p:nvPr/>
        </p:nvSpPr>
        <p:spPr>
          <a:xfrm>
            <a:off x="4843460" y="4128298"/>
            <a:ext cx="2471737" cy="6032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دسترسی به امکانات شهری</a:t>
            </a:r>
            <a:endParaRPr lang="en-US" dirty="0">
              <a:solidFill>
                <a:schemeClr val="tx1">
                  <a:lumMod val="95000"/>
                  <a:lumOff val="5000"/>
                </a:schemeClr>
              </a:solidFill>
            </a:endParaRPr>
          </a:p>
        </p:txBody>
      </p:sp>
      <p:sp>
        <p:nvSpPr>
          <p:cNvPr id="20" name="Rectangle 19"/>
          <p:cNvSpPr/>
          <p:nvPr/>
        </p:nvSpPr>
        <p:spPr>
          <a:xfrm>
            <a:off x="4843460" y="4852994"/>
            <a:ext cx="2471737" cy="52228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کار </a:t>
            </a:r>
            <a:endParaRPr lang="en-US" dirty="0">
              <a:solidFill>
                <a:schemeClr val="tx1">
                  <a:lumMod val="95000"/>
                  <a:lumOff val="5000"/>
                </a:schemeClr>
              </a:solidFill>
            </a:endParaRPr>
          </a:p>
        </p:txBody>
      </p:sp>
      <p:sp>
        <p:nvSpPr>
          <p:cNvPr id="21" name="Rectangle 20"/>
          <p:cNvSpPr/>
          <p:nvPr/>
        </p:nvSpPr>
        <p:spPr>
          <a:xfrm>
            <a:off x="4843460" y="5514186"/>
            <a:ext cx="2471737"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ادامه تحصیل</a:t>
            </a:r>
            <a:endParaRPr lang="en-US" dirty="0">
              <a:solidFill>
                <a:schemeClr val="tx1">
                  <a:lumMod val="95000"/>
                  <a:lumOff val="5000"/>
                </a:schemeClr>
              </a:solidFill>
            </a:endParaRPr>
          </a:p>
        </p:txBody>
      </p:sp>
      <p:sp>
        <p:nvSpPr>
          <p:cNvPr id="22" name="Rectangle 21"/>
          <p:cNvSpPr/>
          <p:nvPr/>
        </p:nvSpPr>
        <p:spPr>
          <a:xfrm>
            <a:off x="4843460" y="6025358"/>
            <a:ext cx="2471737" cy="5492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سازمان های حمایت کننده </a:t>
            </a:r>
            <a:endParaRPr lang="en-US" dirty="0">
              <a:solidFill>
                <a:schemeClr val="tx1">
                  <a:lumMod val="95000"/>
                  <a:lumOff val="5000"/>
                </a:schemeClr>
              </a:solidFill>
            </a:endParaRPr>
          </a:p>
        </p:txBody>
      </p:sp>
      <p:sp>
        <p:nvSpPr>
          <p:cNvPr id="23" name="Rectangle 22"/>
          <p:cNvSpPr/>
          <p:nvPr/>
        </p:nvSpPr>
        <p:spPr>
          <a:xfrm>
            <a:off x="1914525" y="2171701"/>
            <a:ext cx="2471738" cy="6286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انجام امور شخصی</a:t>
            </a:r>
          </a:p>
          <a:p>
            <a:pPr algn="ctr"/>
            <a:r>
              <a:rPr lang="fa-IR" dirty="0" smtClean="0">
                <a:solidFill>
                  <a:schemeClr val="tx1">
                    <a:lumMod val="95000"/>
                    <a:lumOff val="5000"/>
                  </a:schemeClr>
                </a:solidFill>
              </a:rPr>
              <a:t>انجام امور غیر شخصی</a:t>
            </a:r>
          </a:p>
        </p:txBody>
      </p:sp>
      <p:sp>
        <p:nvSpPr>
          <p:cNvPr id="24" name="Rectangle 23"/>
          <p:cNvSpPr/>
          <p:nvPr/>
        </p:nvSpPr>
        <p:spPr>
          <a:xfrm>
            <a:off x="785813" y="2888058"/>
            <a:ext cx="3657600" cy="6032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نیازهای افراد مبتلا به فلج مغزی در ازدواج</a:t>
            </a:r>
            <a:endParaRPr lang="en-US" dirty="0">
              <a:solidFill>
                <a:schemeClr val="tx1">
                  <a:lumMod val="95000"/>
                  <a:lumOff val="5000"/>
                </a:schemeClr>
              </a:solidFill>
            </a:endParaRPr>
          </a:p>
        </p:txBody>
      </p:sp>
      <p:sp>
        <p:nvSpPr>
          <p:cNvPr id="25" name="Rectangle 24"/>
          <p:cNvSpPr/>
          <p:nvPr/>
        </p:nvSpPr>
        <p:spPr>
          <a:xfrm>
            <a:off x="785813" y="3579017"/>
            <a:ext cx="3657600" cy="5492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باور داشتن و ارزش دادن </a:t>
            </a:r>
          </a:p>
          <a:p>
            <a:pPr algn="ctr"/>
            <a:r>
              <a:rPr lang="fa-IR" dirty="0" smtClean="0">
                <a:solidFill>
                  <a:schemeClr val="tx1">
                    <a:lumMod val="95000"/>
                    <a:lumOff val="5000"/>
                  </a:schemeClr>
                </a:solidFill>
              </a:rPr>
              <a:t>نگرش مناسب</a:t>
            </a:r>
            <a:endParaRPr lang="en-US" dirty="0">
              <a:solidFill>
                <a:schemeClr val="tx1">
                  <a:lumMod val="95000"/>
                  <a:lumOff val="5000"/>
                </a:schemeClr>
              </a:solidFill>
            </a:endParaRPr>
          </a:p>
        </p:txBody>
      </p:sp>
      <p:sp>
        <p:nvSpPr>
          <p:cNvPr id="26" name="Rectangle 25"/>
          <p:cNvSpPr/>
          <p:nvPr/>
        </p:nvSpPr>
        <p:spPr>
          <a:xfrm>
            <a:off x="785813" y="4216005"/>
            <a:ext cx="3657600" cy="6369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اماکن و معابر</a:t>
            </a:r>
          </a:p>
          <a:p>
            <a:pPr algn="ctr"/>
            <a:r>
              <a:rPr lang="fa-IR" dirty="0" smtClean="0">
                <a:solidFill>
                  <a:schemeClr val="tx1">
                    <a:lumMod val="95000"/>
                    <a:lumOff val="5000"/>
                  </a:schemeClr>
                </a:solidFill>
              </a:rPr>
              <a:t>سیستم های حمل و نقل</a:t>
            </a:r>
            <a:endParaRPr lang="en-US" dirty="0">
              <a:solidFill>
                <a:schemeClr val="tx1">
                  <a:lumMod val="95000"/>
                  <a:lumOff val="5000"/>
                </a:schemeClr>
              </a:solidFill>
            </a:endParaRPr>
          </a:p>
        </p:txBody>
      </p:sp>
      <p:sp>
        <p:nvSpPr>
          <p:cNvPr id="29" name="Rectangle 28"/>
          <p:cNvSpPr/>
          <p:nvPr/>
        </p:nvSpPr>
        <p:spPr>
          <a:xfrm>
            <a:off x="785813" y="4940701"/>
            <a:ext cx="3657599" cy="57348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شان و موقعیت فرد شاغل در جامعه </a:t>
            </a:r>
            <a:endParaRPr lang="en-US" dirty="0">
              <a:solidFill>
                <a:schemeClr val="tx1">
                  <a:lumMod val="95000"/>
                  <a:lumOff val="5000"/>
                </a:schemeClr>
              </a:solidFill>
            </a:endParaRPr>
          </a:p>
        </p:txBody>
      </p:sp>
      <p:sp>
        <p:nvSpPr>
          <p:cNvPr id="31" name="Rectangle 30"/>
          <p:cNvSpPr/>
          <p:nvPr/>
        </p:nvSpPr>
        <p:spPr>
          <a:xfrm>
            <a:off x="785813" y="5601893"/>
            <a:ext cx="3600450" cy="5155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اموزش عالی</a:t>
            </a:r>
          </a:p>
          <a:p>
            <a:pPr algn="ctr"/>
            <a:r>
              <a:rPr lang="fa-IR" dirty="0" smtClean="0">
                <a:solidFill>
                  <a:schemeClr val="tx1">
                    <a:lumMod val="95000"/>
                    <a:lumOff val="5000"/>
                  </a:schemeClr>
                </a:solidFill>
              </a:rPr>
              <a:t>دبیرستان </a:t>
            </a:r>
            <a:endParaRPr lang="en-US" dirty="0">
              <a:solidFill>
                <a:schemeClr val="tx1">
                  <a:lumMod val="95000"/>
                  <a:lumOff val="5000"/>
                </a:schemeClr>
              </a:solidFill>
            </a:endParaRPr>
          </a:p>
        </p:txBody>
      </p:sp>
      <p:sp>
        <p:nvSpPr>
          <p:cNvPr id="32" name="Rectangle 31"/>
          <p:cNvSpPr/>
          <p:nvPr/>
        </p:nvSpPr>
        <p:spPr>
          <a:xfrm>
            <a:off x="785813" y="6205144"/>
            <a:ext cx="3600450" cy="6528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chemeClr val="tx1">
                    <a:lumMod val="95000"/>
                    <a:lumOff val="5000"/>
                  </a:schemeClr>
                </a:solidFill>
              </a:rPr>
              <a:t>بهزیستی</a:t>
            </a:r>
          </a:p>
          <a:p>
            <a:pPr algn="ctr"/>
            <a:r>
              <a:rPr lang="fa-IR" dirty="0" smtClean="0">
                <a:solidFill>
                  <a:schemeClr val="tx1">
                    <a:lumMod val="95000"/>
                    <a:lumOff val="5000"/>
                  </a:schemeClr>
                </a:solidFill>
              </a:rPr>
              <a:t>مراکز غیردولتی</a:t>
            </a:r>
            <a:endParaRPr lang="en-US" dirty="0">
              <a:solidFill>
                <a:schemeClr val="tx1">
                  <a:lumMod val="95000"/>
                  <a:lumOff val="5000"/>
                </a:schemeClr>
              </a:solidFill>
            </a:endParaRPr>
          </a:p>
        </p:txBody>
      </p:sp>
    </p:spTree>
    <p:extLst>
      <p:ext uri="{BB962C8B-B14F-4D97-AF65-F5344CB8AC3E}">
        <p14:creationId xmlns:p14="http://schemas.microsoft.com/office/powerpoint/2010/main" val="28966067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85738"/>
            <a:ext cx="8596668" cy="1744662"/>
          </a:xfrm>
        </p:spPr>
        <p:txBody>
          <a:bodyPr>
            <a:normAutofit/>
          </a:bodyPr>
          <a:lstStyle/>
          <a:p>
            <a:pPr marL="571500" indent="-571500" algn="r" rtl="1">
              <a:buFont typeface="Wingdings" panose="05000000000000000000" pitchFamily="2" charset="2"/>
              <a:buChar char="v"/>
            </a:pPr>
            <a:r>
              <a:rPr lang="fa-IR" dirty="0" smtClean="0">
                <a:solidFill>
                  <a:schemeClr val="tx1">
                    <a:lumMod val="95000"/>
                    <a:lumOff val="5000"/>
                  </a:schemeClr>
                </a:solidFill>
                <a:cs typeface="B Nazanin" panose="00000400000000000000" pitchFamily="2" charset="-78"/>
              </a:rPr>
              <a:t>بحث و نتیجه گیری:</a:t>
            </a:r>
            <a:endParaRPr lang="en-US" dirty="0">
              <a:solidFill>
                <a:schemeClr val="tx1">
                  <a:lumMod val="95000"/>
                  <a:lumOff val="5000"/>
                </a:schemeClr>
              </a:solidFill>
              <a:cs typeface="B Nazanin" panose="00000400000000000000" pitchFamily="2" charset="-78"/>
            </a:endParaRPr>
          </a:p>
        </p:txBody>
      </p:sp>
      <p:sp>
        <p:nvSpPr>
          <p:cNvPr id="3" name="Content Placeholder 2"/>
          <p:cNvSpPr>
            <a:spLocks noGrp="1"/>
          </p:cNvSpPr>
          <p:nvPr>
            <p:ph idx="1"/>
          </p:nvPr>
        </p:nvSpPr>
        <p:spPr>
          <a:xfrm>
            <a:off x="200025" y="800100"/>
            <a:ext cx="9073977" cy="5786437"/>
          </a:xfrm>
        </p:spPr>
        <p:txBody>
          <a:bodyPr>
            <a:normAutofit/>
          </a:bodyPr>
          <a:lstStyle/>
          <a:p>
            <a:pPr algn="r" rtl="1"/>
            <a:r>
              <a:rPr lang="fa-IR" sz="2400" dirty="0" smtClean="0">
                <a:solidFill>
                  <a:schemeClr val="tx1">
                    <a:lumMod val="95000"/>
                    <a:lumOff val="5000"/>
                  </a:schemeClr>
                </a:solidFill>
                <a:cs typeface="B Nazanin" panose="00000400000000000000" pitchFamily="2" charset="-78"/>
              </a:rPr>
              <a:t>در این قسمت ما به بررسی نیاز ها و پاسخ های مربوط به ان میپردازیم به طور مثال نیاز به کار یکی از مهم ترین نیاز های هر فرد در جامعه است یکی از اهداف لایحه خدمات معلولیت نیز تمرکز برنامه ها و خدمات برپایه کسب نتایج مثبت برای افراد معلول همچون افزایش استقلال و فرصت های کاری و یکپارچگی در اجتماع استوار می باشد در جامعه ما این فرصت های کاری محدودند و نیاز به افزایش انها به شدت احساس میشود از میان افرادی که در مطالعه حاضر شرکت کرده بودند تنها 3نفر دارای شغل بودند و اکثریت مابقی افراد در جستجوی کار مناسب بودند . در طبقه بندی نیاز های اجتماعی سخن از کار عمدتا بر وجه اجتماعی و شان کار در جامعه تمرکز میکند . ممکن است کار برای فردی که دچار ناتوانی است وسیله ای برای اثبات سایر توانایی های او شود و موجب عزت نفس او در جامعه گردد.برطبق براوردها در استرالیا و هلند و ایتالیا به ترتیب 33و36و 18 درصد بزرگسالان فلج مغزی در مشاغلی استخدام شده بودندو مطالعه ای نیز توسط هیلبرینک و همکاران در کشور هلند برروی 54فرد فلج مغزی نشان داد که 24 درصد شرکت کنندگان دارای کار حمایت شده و 26 درصد انان دارای شغل منظم بودند. </a:t>
            </a:r>
            <a:endParaRPr lang="en-US" sz="2400"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29804765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4587" y="2371726"/>
            <a:ext cx="7286625" cy="1257300"/>
          </a:xfrm>
        </p:spPr>
        <p:txBody>
          <a:bodyPr/>
          <a:lstStyle/>
          <a:p>
            <a:pPr algn="r"/>
            <a:r>
              <a:rPr lang="fa-IR" dirty="0" smtClean="0">
                <a:solidFill>
                  <a:schemeClr val="tx1">
                    <a:lumMod val="95000"/>
                    <a:lumOff val="5000"/>
                  </a:schemeClr>
                </a:solidFill>
                <a:cs typeface="B Nazanin" panose="00000400000000000000" pitchFamily="2" charset="-78"/>
              </a:rPr>
              <a:t>سپاس از توجه شما دوستان عزیز </a:t>
            </a:r>
            <a:endParaRPr lang="en-US" dirty="0">
              <a:solidFill>
                <a:schemeClr val="tx1">
                  <a:lumMod val="95000"/>
                  <a:lumOff val="5000"/>
                </a:schemeClr>
              </a:solidFill>
              <a:cs typeface="B Nazanin" panose="00000400000000000000" pitchFamily="2" charset="-78"/>
            </a:endParaRPr>
          </a:p>
        </p:txBody>
      </p:sp>
    </p:spTree>
    <p:extLst>
      <p:ext uri="{BB962C8B-B14F-4D97-AF65-F5344CB8AC3E}">
        <p14:creationId xmlns:p14="http://schemas.microsoft.com/office/powerpoint/2010/main" val="709818095"/>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403</TotalTime>
  <Words>1199</Words>
  <Application>Microsoft Office PowerPoint</Application>
  <PresentationFormat>Custom</PresentationFormat>
  <Paragraphs>99</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Facet</vt:lpstr>
      <vt:lpstr>به نام خدا</vt:lpstr>
      <vt:lpstr> عنوان: نیاز های اجتماعی افراد فلج مغزی: یک مطالعه کیفی به روش پدیدارشناسی</vt:lpstr>
      <vt:lpstr>چکیده:</vt:lpstr>
      <vt:lpstr>مقدمه :</vt:lpstr>
      <vt:lpstr>روش بررسی</vt:lpstr>
      <vt:lpstr>یافته ها </vt:lpstr>
      <vt:lpstr>روش بررسی:جدول دو –اطلاعات دموگرافیک  </vt:lpstr>
      <vt:lpstr>یافته ها.</vt:lpstr>
      <vt:lpstr>PowerPoint Presentation</vt:lpstr>
      <vt:lpstr>جدول 1- حیطه و مضامین و زیرمضمون ها </vt:lpstr>
      <vt:lpstr>بحث و نتیجه گیری:</vt:lpstr>
      <vt:lpstr>سپاس از توجه شما دوستان عزیز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a</dc:creator>
  <cp:lastModifiedBy>Windows User</cp:lastModifiedBy>
  <cp:revision>43</cp:revision>
  <dcterms:created xsi:type="dcterms:W3CDTF">2018-11-22T08:56:34Z</dcterms:created>
  <dcterms:modified xsi:type="dcterms:W3CDTF">2020-06-17T10:58:35Z</dcterms:modified>
</cp:coreProperties>
</file>