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65244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نیاز سنجی برنامه های بهداشتی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26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تعریف نیازسنجی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فرایند تعیین، تحلیل و اولویت بندی نیازها و انگاه شناسایی و اجرای استزاتژی های پاسخگو </a:t>
            </a:r>
            <a:r>
              <a:rPr lang="fa-IR" dirty="0"/>
              <a:t>ب</a:t>
            </a:r>
            <a:r>
              <a:rPr lang="fa-IR" dirty="0" smtClean="0"/>
              <a:t>ه منظور رفع نیازهای در اولویت</a:t>
            </a:r>
          </a:p>
          <a:p>
            <a:pPr algn="r" rtl="1"/>
            <a:r>
              <a:rPr lang="fa-IR" dirty="0" smtClean="0"/>
              <a:t>نیاز سنجی باید بتواند به سوالات زیر پاسخ دهد: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جمعیت در اولویت چه کسانی هستند؟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نیاز جمعیت در اولویت کدامند؟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چه زیر گروههایی در این جمعیت بیشترین نیاز را دارند؟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این زیرگروهها از نظر جغرافیایی در کجا قرار دارند؟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در حال حاضر برای رفع این نیازها چه می کنند؟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در گذشته چقدر به این نیازها پرداخته شده است؟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15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نیاز سنجی در: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indent="-400050" algn="r" rtl="1">
              <a:buFont typeface="+mj-lt"/>
              <a:buAutoNum type="romanUcPeriod"/>
            </a:pPr>
            <a:r>
              <a:rPr lang="fa-IR" dirty="0" smtClean="0"/>
              <a:t>شناسایی مهم ترین مشکل بهداشتی</a:t>
            </a:r>
          </a:p>
          <a:p>
            <a:pPr marL="400050" indent="-400050" algn="r" rtl="1">
              <a:buFont typeface="+mj-lt"/>
              <a:buAutoNum type="romanUcPeriod"/>
            </a:pPr>
            <a:r>
              <a:rPr lang="fa-IR" dirty="0" smtClean="0"/>
              <a:t>تعیین ظرفیت درونی سازمان</a:t>
            </a:r>
          </a:p>
          <a:p>
            <a:pPr marL="400050" indent="-400050" algn="r" rtl="1">
              <a:buFont typeface="+mj-lt"/>
              <a:buAutoNum type="romanUcPeriod"/>
            </a:pPr>
            <a:r>
              <a:rPr lang="fa-IR" dirty="0" smtClean="0"/>
              <a:t>تعیین بهترین مداخلات</a:t>
            </a:r>
          </a:p>
          <a:p>
            <a:pPr marL="400050" indent="-400050" algn="r" rtl="1">
              <a:buFont typeface="+mj-lt"/>
              <a:buAutoNum type="romanUcPeriod"/>
            </a:pPr>
            <a:r>
              <a:rPr lang="fa-IR" dirty="0" smtClean="0"/>
              <a:t>شناسایی نقاط قوت،منابع و دارایی های موجود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3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داده های نیاز سنجی و جمع اوری 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+mj-lt"/>
              <a:buAutoNum type="arabicPeriod"/>
            </a:pPr>
            <a:r>
              <a:rPr lang="fa-IR" sz="2000" dirty="0" smtClean="0"/>
              <a:t>داده های اولیه  </a:t>
            </a:r>
          </a:p>
          <a:p>
            <a:pPr algn="r" rtl="1">
              <a:buFont typeface="+mj-lt"/>
              <a:buAutoNum type="arabicPeriod"/>
            </a:pPr>
            <a:r>
              <a:rPr lang="fa-IR" sz="2000" dirty="0" smtClean="0"/>
              <a:t>داده های ثانویه</a:t>
            </a:r>
          </a:p>
          <a:p>
            <a:pPr marL="0" indent="0" algn="r" rtl="1">
              <a:buNone/>
            </a:pPr>
            <a:r>
              <a:rPr lang="fa-IR" sz="2000" dirty="0"/>
              <a:t> </a:t>
            </a:r>
            <a:r>
              <a:rPr lang="fa-IR" sz="2000" dirty="0" smtClean="0"/>
              <a:t>                                                   تفاوت؟؟؟؟؟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583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مزایای داده های ثانویه: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3396" y="1930400"/>
            <a:ext cx="8596668" cy="3880773"/>
          </a:xfrm>
        </p:spPr>
        <p:txBody>
          <a:bodyPr>
            <a:normAutofit/>
          </a:bodyPr>
          <a:lstStyle/>
          <a:p>
            <a:pPr algn="r" rtl="1">
              <a:buFont typeface="+mj-lt"/>
              <a:buAutoNum type="arabicPeriod"/>
            </a:pPr>
            <a:r>
              <a:rPr lang="fa-IR" sz="2000" dirty="0" smtClean="0"/>
              <a:t>صرفه جویی زمانی</a:t>
            </a:r>
          </a:p>
          <a:p>
            <a:pPr algn="r" rtl="1">
              <a:buFont typeface="+mj-lt"/>
              <a:buAutoNum type="arabicPeriod"/>
            </a:pPr>
            <a:r>
              <a:rPr lang="fa-IR" sz="2000" dirty="0" smtClean="0"/>
              <a:t>کم هزینه</a:t>
            </a:r>
          </a:p>
          <a:p>
            <a:pPr marL="0" indent="0" algn="r" rtl="1">
              <a:buNone/>
            </a:pPr>
            <a:r>
              <a:rPr lang="fa-IR" sz="3200" dirty="0" smtClean="0">
                <a:solidFill>
                  <a:schemeClr val="accent1">
                    <a:lumMod val="75000"/>
                  </a:schemeClr>
                </a:solidFill>
              </a:rPr>
              <a:t>ضعف این داده ها:</a:t>
            </a:r>
          </a:p>
          <a:p>
            <a:pPr marL="0" indent="0" algn="r" rtl="1">
              <a:buNone/>
            </a:pPr>
            <a:r>
              <a:rPr lang="fa-IR" sz="2000" dirty="0" smtClean="0"/>
              <a:t>این داده ها ممکن است نیاز حقیقی جمعیت مورد نظر را ذکر نکند </a:t>
            </a:r>
          </a:p>
          <a:p>
            <a:pPr marL="0" indent="0" algn="r" rtl="1">
              <a:buNone/>
            </a:pPr>
            <a:r>
              <a:rPr lang="fa-IR" sz="2000" dirty="0" smtClean="0"/>
              <a:t>                                         چرا؟؟؟؟؟؟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9560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مزیت داده های اولیه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000" dirty="0" smtClean="0"/>
              <a:t>به سوالات طراحان برنامه بطور مستقیم توسط خود اعضا جامعه پاسخ داده می شود.</a:t>
            </a:r>
          </a:p>
          <a:p>
            <a:pPr marL="0" indent="0" algn="r" rtl="1">
              <a:buNone/>
            </a:pPr>
            <a:r>
              <a:rPr lang="fa-IR" sz="3600" dirty="0" smtClean="0">
                <a:solidFill>
                  <a:schemeClr val="accent1">
                    <a:lumMod val="75000"/>
                  </a:schemeClr>
                </a:solidFill>
              </a:rPr>
              <a:t>معایب:</a:t>
            </a:r>
          </a:p>
          <a:p>
            <a:pPr algn="r" rtl="1">
              <a:buFont typeface="+mj-lt"/>
              <a:buAutoNum type="arabicPeriod"/>
            </a:pPr>
            <a:r>
              <a:rPr lang="fa-IR" sz="2000" dirty="0" smtClean="0"/>
              <a:t>زمان بر</a:t>
            </a:r>
          </a:p>
          <a:p>
            <a:pPr algn="r" rtl="1">
              <a:buFont typeface="+mj-lt"/>
              <a:buAutoNum type="arabicPeriod"/>
            </a:pPr>
            <a:r>
              <a:rPr lang="fa-IR" sz="2000" dirty="0" smtClean="0"/>
              <a:t>هزینه بر</a:t>
            </a:r>
          </a:p>
        </p:txBody>
      </p:sp>
    </p:spTree>
    <p:extLst>
      <p:ext uri="{BB962C8B-B14F-4D97-AF65-F5344CB8AC3E}">
        <p14:creationId xmlns:p14="http://schemas.microsoft.com/office/powerpoint/2010/main" val="89832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منابع داده های اولیه: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000" dirty="0" smtClean="0"/>
              <a:t>رویکرد های مقطعی یا تک مرحله ای</a:t>
            </a:r>
          </a:p>
          <a:p>
            <a:pPr algn="r" rtl="1"/>
            <a:r>
              <a:rPr lang="fa-IR" sz="2000" dirty="0" smtClean="0"/>
              <a:t>رویکرد چند مرحله ای (تکنیک دلفی)</a:t>
            </a:r>
          </a:p>
          <a:p>
            <a:pPr algn="r" rtl="1"/>
            <a:r>
              <a:rPr lang="fa-IR" sz="2000" dirty="0" smtClean="0"/>
              <a:t>فوروم</a:t>
            </a:r>
          </a:p>
          <a:p>
            <a:pPr algn="r" rtl="1"/>
            <a:r>
              <a:rPr lang="fa-IR" sz="2000" dirty="0" smtClean="0"/>
              <a:t>بحث گروهی متمرکز</a:t>
            </a:r>
          </a:p>
          <a:p>
            <a:pPr algn="r" rtl="1"/>
            <a:r>
              <a:rPr lang="fa-IR" sz="2000" dirty="0" smtClean="0"/>
              <a:t>فرایند گروههای اسمی</a:t>
            </a:r>
          </a:p>
          <a:p>
            <a:pPr algn="r" rtl="1"/>
            <a:r>
              <a:rPr lang="fa-IR" sz="2000" dirty="0" smtClean="0"/>
              <a:t>مشاهده</a:t>
            </a:r>
          </a:p>
          <a:p>
            <a:pPr algn="r" rtl="1"/>
            <a:r>
              <a:rPr lang="fa-IR" sz="2000" dirty="0" smtClean="0"/>
              <a:t>ارزیابی شخصی(خود ارزیابی)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99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منابع داده های ثانویه: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000" dirty="0" smtClean="0"/>
              <a:t>داده های حاصل از سوی اژانس های دولتی</a:t>
            </a:r>
          </a:p>
          <a:p>
            <a:pPr algn="r" rtl="1"/>
            <a:r>
              <a:rPr lang="fa-IR" sz="2000" dirty="0" smtClean="0"/>
              <a:t>اداره بازرگانی ایالات متحده</a:t>
            </a:r>
          </a:p>
          <a:p>
            <a:pPr algn="r" rtl="1"/>
            <a:r>
              <a:rPr lang="fa-IR" sz="2000" dirty="0" smtClean="0"/>
              <a:t>مرکز کنترل و پیشگیری از بیماریها و مرکز ملی امارهای سلامت</a:t>
            </a:r>
          </a:p>
          <a:p>
            <a:pPr algn="r" rtl="1"/>
            <a:r>
              <a:rPr lang="fa-IR" sz="2000" dirty="0" smtClean="0"/>
              <a:t>اژانس های ایالتی و محلی</a:t>
            </a:r>
          </a:p>
          <a:p>
            <a:pPr algn="r" rtl="1"/>
            <a:r>
              <a:rPr lang="fa-IR" sz="2000" dirty="0" smtClean="0"/>
              <a:t>داده های موجود از طریق سازمان ها و اژانس های غیردولتی</a:t>
            </a:r>
          </a:p>
          <a:p>
            <a:pPr algn="r" rtl="1"/>
            <a:r>
              <a:rPr lang="fa-IR" sz="2000" dirty="0" smtClean="0"/>
              <a:t>داده های حاصل از اسناد موجود</a:t>
            </a:r>
          </a:p>
          <a:p>
            <a:pPr algn="r" rtl="1"/>
            <a:r>
              <a:rPr lang="fa-IR" sz="2000" dirty="0" smtClean="0"/>
              <a:t>داده های موجود در متون تخصصی</a:t>
            </a:r>
          </a:p>
          <a:p>
            <a:pPr algn="r" rtl="1"/>
            <a:r>
              <a:rPr lang="en-US" sz="2000" dirty="0" err="1" smtClean="0"/>
              <a:t>Psye</a:t>
            </a:r>
            <a:r>
              <a:rPr lang="en-US" sz="2000" dirty="0" smtClean="0"/>
              <a:t> INFO</a:t>
            </a:r>
          </a:p>
          <a:p>
            <a:pPr algn="r" rtl="1"/>
            <a:r>
              <a:rPr lang="en-US" sz="2000" dirty="0" smtClean="0"/>
              <a:t>Medline</a:t>
            </a:r>
            <a:endParaRPr lang="fa-IR" sz="2000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68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مرکز منابع اطلاعات اموزشی</a:t>
            </a:r>
          </a:p>
          <a:p>
            <a:pPr algn="r" rtl="1"/>
            <a:r>
              <a:rPr lang="fa-IR" sz="2000" dirty="0" smtClean="0"/>
              <a:t>شاخص تجمعی برای متون پرستاری و مرتبط با سلامت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9505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مراحل جست و جو در متون تخصصی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000" dirty="0" smtClean="0"/>
              <a:t>روش های کلی جست وجو</a:t>
            </a:r>
          </a:p>
          <a:p>
            <a:pPr algn="r" rtl="1"/>
            <a:r>
              <a:rPr lang="fa-IR" sz="2000" dirty="0" smtClean="0"/>
              <a:t>جست وجو از طریق شبکه جهانی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27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اجرای نیاز سنجی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نیاز سنجی از رویکردهای غیر رسمی متفاوتی نظیر مشاهدات موثر و اگاهانه تا پروژه های  تحقیقاتی  رسمی  استفاده می کنند.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379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مراحل نیاز سنجی: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+mj-lt"/>
              <a:buAutoNum type="arabicPeriod"/>
            </a:pPr>
            <a:r>
              <a:rPr lang="fa-IR" dirty="0" smtClean="0"/>
              <a:t>تعیین مقصد و گستره ی نیاز سنجی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جمع اوری داده ها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تحلیل داده ها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شناسایی عوامل مرتبط با مشکل بهداشتی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شناسایی کانون مرکزی برنامه</a:t>
            </a:r>
          </a:p>
          <a:p>
            <a:pPr algn="r" rtl="1">
              <a:buFont typeface="+mj-lt"/>
              <a:buAutoNum type="arabicPeriod"/>
            </a:pPr>
            <a:r>
              <a:rPr lang="fa-IR" dirty="0" smtClean="0"/>
              <a:t>رسمیت بخشی به نیاز پیش از ادامه فرایند برنامه ریزی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73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</TotalTime>
  <Words>376</Words>
  <Application>Microsoft Office PowerPoint</Application>
  <PresentationFormat>Custom</PresentationFormat>
  <Paragraphs>63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Facet</vt:lpstr>
      <vt:lpstr>بنام خدا</vt:lpstr>
      <vt:lpstr>نیاز سنجی برنامه های بهداشتی</vt:lpstr>
      <vt:lpstr>تعریف نیازسنجی</vt:lpstr>
      <vt:lpstr>نیاز سنجی در:</vt:lpstr>
      <vt:lpstr>داده های نیاز سنجی و جمع اوری ان</vt:lpstr>
      <vt:lpstr>مزایای داده های ثانویه:</vt:lpstr>
      <vt:lpstr>مزیت داده های اولیه</vt:lpstr>
      <vt:lpstr>منابع داده های اولیه: </vt:lpstr>
      <vt:lpstr>منابع داده های ثانویه: </vt:lpstr>
      <vt:lpstr>PowerPoint Presentation</vt:lpstr>
      <vt:lpstr>مراحل جست و جو در متون تخصصی</vt:lpstr>
      <vt:lpstr>اجرای نیاز سنجی</vt:lpstr>
      <vt:lpstr>مراحل نیاز سنجی: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نیاز سنجی برنامه های بهداشتی</dc:title>
  <dc:creator>UserPc</dc:creator>
  <cp:lastModifiedBy>Windows User</cp:lastModifiedBy>
  <cp:revision>9</cp:revision>
  <dcterms:created xsi:type="dcterms:W3CDTF">2015-11-03T10:19:56Z</dcterms:created>
  <dcterms:modified xsi:type="dcterms:W3CDTF">2020-05-01T22:54:20Z</dcterms:modified>
</cp:coreProperties>
</file>