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806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593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449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52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329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012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098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133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139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3833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014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7AF5E-C276-4ECC-AAA5-DF4F24B38DEA}" type="datetimeFigureOut">
              <a:rPr lang="en-US" smtClean="0"/>
              <a:t>7/26/2020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FCB98E-33B9-4916-8C90-A74D9D1CE4A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17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"/>
            <a:ext cx="7689826" cy="489108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514600" y="5562600"/>
            <a:ext cx="4419600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>
                <a:cs typeface="B Titr" pitchFamily="2" charset="-78"/>
              </a:rPr>
              <a:t>درس تفکر و سبک زندگی پایه هفتم</a:t>
            </a:r>
            <a:endParaRPr lang="en-US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47935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1"/>
            <a:r>
              <a:rPr lang="fa-IR" dirty="0" smtClean="0">
                <a:solidFill>
                  <a:srgbClr val="FF0000"/>
                </a:solidFill>
                <a:cs typeface="B Titr" pitchFamily="2" charset="-78"/>
              </a:rPr>
              <a:t>جملات زیر را تکمیل و خود را توصیف کنید.</a:t>
            </a:r>
            <a:endParaRPr lang="en-US" dirty="0">
              <a:solidFill>
                <a:srgbClr val="FF0000"/>
              </a:solidFill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/>
            <a:r>
              <a:rPr lang="fa-IR" sz="2400" dirty="0">
                <a:cs typeface="B Badr" pitchFamily="2" charset="-78"/>
              </a:rPr>
              <a:t>من ........	سن دارم. قد من .......	سانتیمتر است.	وزن من	........ کیلوگرم </a:t>
            </a:r>
            <a:r>
              <a:rPr lang="fa-IR" sz="2400" dirty="0" smtClean="0">
                <a:cs typeface="B Badr" pitchFamily="2" charset="-78"/>
              </a:rPr>
              <a:t>است.دانش آموز </a:t>
            </a:r>
            <a:r>
              <a:rPr lang="fa-IR" sz="2400" dirty="0">
                <a:cs typeface="B Badr" pitchFamily="2" charset="-78"/>
              </a:rPr>
              <a:t>سال .........	مدرسه ..................	هستم. به	دروس	</a:t>
            </a:r>
            <a:r>
              <a:rPr lang="fa-IR" sz="2400" dirty="0" smtClean="0">
                <a:cs typeface="B Badr" pitchFamily="2" charset="-78"/>
              </a:rPr>
              <a:t>............................. علاقه دارم</a:t>
            </a:r>
            <a:r>
              <a:rPr lang="fa-IR" sz="2400" dirty="0">
                <a:cs typeface="B Badr" pitchFamily="2" charset="-78"/>
              </a:rPr>
              <a:t>. هر نظری را بدون ....................	نمیپذیرم. از لحاظ عاطفی فردی </a:t>
            </a:r>
            <a:r>
              <a:rPr lang="fa-IR" sz="2400" dirty="0" smtClean="0">
                <a:cs typeface="B Badr" pitchFamily="2" charset="-78"/>
              </a:rPr>
              <a:t>.....................................</a:t>
            </a:r>
            <a:r>
              <a:rPr lang="fa-IR" sz="2400" dirty="0">
                <a:cs typeface="B Badr" pitchFamily="2" charset="-78"/>
              </a:rPr>
              <a:t>	هستم. به </a:t>
            </a:r>
            <a:r>
              <a:rPr lang="fa-IR" sz="2400" dirty="0" smtClean="0">
                <a:cs typeface="B Badr" pitchFamily="2" charset="-78"/>
              </a:rPr>
              <a:t>............................ علاقه دارم</a:t>
            </a:r>
            <a:r>
              <a:rPr lang="fa-IR" sz="2400" dirty="0">
                <a:cs typeface="B Badr" pitchFamily="2" charset="-78"/>
              </a:rPr>
              <a:t>. به خانواده </a:t>
            </a:r>
            <a:r>
              <a:rPr lang="fa-IR" sz="2400" dirty="0" smtClean="0">
                <a:cs typeface="B Badr" pitchFamily="2" charset="-78"/>
              </a:rPr>
              <a:t>خود..................... و </a:t>
            </a:r>
            <a:r>
              <a:rPr lang="fa-IR" sz="2400" dirty="0">
                <a:cs typeface="B Badr" pitchFamily="2" charset="-78"/>
              </a:rPr>
              <a:t>معتقدم که</a:t>
            </a:r>
            <a:r>
              <a:rPr lang="fa-IR" sz="2400" dirty="0" smtClean="0">
                <a:cs typeface="B Badr" pitchFamily="2" charset="-78"/>
              </a:rPr>
              <a:t>.................................................................... با </a:t>
            </a:r>
            <a:r>
              <a:rPr lang="fa-IR" sz="2400" dirty="0">
                <a:cs typeface="B Badr" pitchFamily="2" charset="-78"/>
              </a:rPr>
              <a:t>دوستان </a:t>
            </a:r>
            <a:r>
              <a:rPr lang="fa-IR" sz="2400" dirty="0" smtClean="0">
                <a:cs typeface="B Badr" pitchFamily="2" charset="-78"/>
              </a:rPr>
              <a:t>خود..................دین را</a:t>
            </a:r>
            <a:r>
              <a:rPr lang="fa-IR" sz="2400" dirty="0">
                <a:cs typeface="B Badr" pitchFamily="2" charset="-78"/>
              </a:rPr>
              <a:t>.........................................	رعایت قوانین و مقررات ..................................................	ایران را ........................	</a:t>
            </a:r>
          </a:p>
          <a:p>
            <a:pPr algn="r" rtl="1"/>
            <a:r>
              <a:rPr lang="fa-IR" sz="2400" dirty="0">
                <a:cs typeface="B Badr" pitchFamily="2" charset="-78"/>
              </a:rPr>
              <a:t>				.</a:t>
            </a:r>
          </a:p>
          <a:p>
            <a:pPr algn="r" rtl="1"/>
            <a:endParaRPr lang="fa-IR" sz="2400" dirty="0">
              <a:cs typeface="B Badr" pitchFamily="2" charset="-78"/>
            </a:endParaRPr>
          </a:p>
          <a:p>
            <a:pPr algn="r" rtl="1"/>
            <a:r>
              <a:rPr lang="fa-IR" sz="2400" dirty="0">
                <a:solidFill>
                  <a:srgbClr val="002060"/>
                </a:solidFill>
                <a:cs typeface="B Titr" pitchFamily="2" charset="-78"/>
              </a:rPr>
              <a:t>شما با تکمیل این </a:t>
            </a:r>
            <a:r>
              <a:rPr lang="fa-IR" sz="2400" dirty="0" smtClean="0">
                <a:solidFill>
                  <a:srgbClr val="002060"/>
                </a:solidFill>
                <a:cs typeface="B Titr" pitchFamily="2" charset="-78"/>
              </a:rPr>
              <a:t>جملات تلاش </a:t>
            </a:r>
            <a:r>
              <a:rPr lang="fa-IR" sz="2400" dirty="0">
                <a:solidFill>
                  <a:srgbClr val="002060"/>
                </a:solidFill>
                <a:cs typeface="B Titr" pitchFamily="2" charset="-78"/>
              </a:rPr>
              <a:t>کرده‏اید تا حدودی خودتان را توصیف کنید و از هویت فردی خود آگاه شوید.</a:t>
            </a:r>
          </a:p>
          <a:p>
            <a:pPr algn="r" rtl="1"/>
            <a:endParaRPr lang="en-US" sz="2400" dirty="0">
              <a:cs typeface="B Bad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53192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52600"/>
            <a:ext cx="7307385" cy="304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6554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1"/>
            <a:r>
              <a:rPr lang="fa-IR" sz="2800" dirty="0" smtClean="0">
                <a:cs typeface="B Titr" pitchFamily="2" charset="-78"/>
              </a:rPr>
              <a:t>در یک برگه   کاغذ جدولی مانند جدول زیر ترسیم کنید و به سؤالات آن پاسخ دهید. سپس سه نمونه از پاسخها در کلاس خوانده شود.</a:t>
            </a:r>
            <a:endParaRPr lang="en-US" sz="2800" dirty="0">
              <a:cs typeface="B Titr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028115"/>
              </p:ext>
            </p:extLst>
          </p:nvPr>
        </p:nvGraphicFramePr>
        <p:xfrm>
          <a:off x="1447800" y="1752600"/>
          <a:ext cx="6096000" cy="42265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438400"/>
                <a:gridCol w="3657600"/>
              </a:tblGrid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پاسخ</a:t>
                      </a:r>
                      <a:endParaRPr lang="en-US" dirty="0">
                        <a:cs typeface="B Bad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پرسش</a:t>
                      </a:r>
                      <a:endParaRPr lang="en-US" dirty="0">
                        <a:cs typeface="B Bad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endParaRPr lang="en-US">
                        <a:cs typeface="B Bad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از چه چیزهایی شاد و از چه چیزهایی غمگین می‏شوید؟</a:t>
                      </a:r>
                      <a:endParaRPr lang="en-US" dirty="0">
                        <a:cs typeface="B Bad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endParaRPr lang="en-US">
                        <a:cs typeface="B Bad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تا چه اندازه به خانوادهٔ خود دلبستگی دارید؟</a:t>
                      </a:r>
                      <a:endParaRPr lang="en-US" dirty="0">
                        <a:cs typeface="B Bad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endParaRPr lang="en-US">
                        <a:cs typeface="B Bad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تا چه اندازه دوست دارید دانش و مهارتهای خود را گسترش دهید؟</a:t>
                      </a:r>
                      <a:endParaRPr lang="en-US" dirty="0">
                        <a:cs typeface="B Bad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endParaRPr lang="en-US">
                        <a:cs typeface="B Bad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تا چه میزان به کشور خود عالقه دارید و حاضرید به خاطر آن فداکاری</a:t>
                      </a:r>
                    </a:p>
                    <a:p>
                      <a:pPr algn="r" rtl="1"/>
                      <a:endParaRPr lang="fa-IR" dirty="0" smtClean="0"/>
                    </a:p>
                    <a:p>
                      <a:pPr algn="r" rtl="1"/>
                      <a:r>
                        <a:rPr lang="fa-IR" dirty="0" smtClean="0"/>
                        <a:t>کنید؟</a:t>
                      </a:r>
                    </a:p>
                    <a:p>
                      <a:pPr algn="r" rtl="1"/>
                      <a:endParaRPr lang="en-US" dirty="0">
                        <a:cs typeface="B Bad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endParaRPr lang="en-US">
                        <a:cs typeface="B Bad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ارزشها و باورهای شما کدام است؟ 3مورد</a:t>
                      </a:r>
                      <a:endParaRPr lang="en-US" dirty="0">
                        <a:cs typeface="B Badr" pitchFamily="2" charset="-78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 rtl="1"/>
                      <a:endParaRPr lang="en-US">
                        <a:cs typeface="B Badr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چه اهدافی را در زندگی دنبال میکنید؟</a:t>
                      </a:r>
                      <a:endParaRPr lang="en-US" dirty="0">
                        <a:cs typeface="B Badr" pitchFamily="2" charset="-78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5326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1"/>
            <a:r>
              <a:rPr lang="fa-IR" sz="2000" dirty="0" smtClean="0">
                <a:cs typeface="B Titr" pitchFamily="2" charset="-78"/>
              </a:rPr>
              <a:t>با اعضای گروه خود گفت و گو کنید</a:t>
            </a:r>
            <a:br>
              <a:rPr lang="fa-IR" sz="2000" dirty="0" smtClean="0">
                <a:cs typeface="B Titr" pitchFamily="2" charset="-78"/>
              </a:rPr>
            </a:br>
            <a:r>
              <a:rPr lang="fa-IR" sz="2000" dirty="0" smtClean="0">
                <a:cs typeface="B Titr" pitchFamily="2" charset="-78"/>
              </a:rPr>
              <a:t>در چه چیزهایی با آنها شباهت دارید؟ (خصوصیات ظاهری، رفتار، علایق و ...)</a:t>
            </a:r>
            <a:endParaRPr lang="en-US" sz="2000" dirty="0">
              <a:cs typeface="B Titr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pPr algn="r" rtl="1"/>
            <a:r>
              <a:rPr lang="fa-IR" dirty="0" smtClean="0">
                <a:cs typeface="B Titr" pitchFamily="2" charset="-78"/>
              </a:rPr>
              <a:t>در چه چیزهایی با آنها تفاوت دارید؟</a:t>
            </a:r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57200" y="1524000"/>
            <a:ext cx="8077200" cy="2133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.............................................................................................................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4495800"/>
            <a:ext cx="8077200" cy="21336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a-IR" dirty="0" smtClean="0"/>
              <a:t>..................................................................................................................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6357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1"/>
            <a:r>
              <a:rPr lang="fa-IR" sz="2800" dirty="0" smtClean="0">
                <a:cs typeface="B Titr" pitchFamily="2" charset="-78"/>
              </a:rPr>
              <a:t>خصوصیات مثبت و نقاط ضعف خود را در جدول زیر بنویسید.</a:t>
            </a:r>
            <a:endParaRPr lang="en-US" sz="2800" dirty="0">
              <a:cs typeface="B Titr" pitchFamily="2" charset="-78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0989678"/>
              </p:ext>
            </p:extLst>
          </p:nvPr>
        </p:nvGraphicFramePr>
        <p:xfrm>
          <a:off x="457200" y="1524000"/>
          <a:ext cx="8229600" cy="2108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خصوصیات منفی</a:t>
                      </a:r>
                      <a:r>
                        <a:rPr lang="fa-IR" baseline="0" dirty="0" smtClean="0"/>
                        <a:t> (نقاط ضعف)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خصوصیات مثبت (نقاط قوت)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a-IR" dirty="0" smtClean="0"/>
                    </a:p>
                    <a:p>
                      <a:endParaRPr lang="fa-IR" dirty="0" smtClean="0"/>
                    </a:p>
                    <a:p>
                      <a:endParaRPr lang="fa-IR" dirty="0" smtClean="0"/>
                    </a:p>
                    <a:p>
                      <a:endParaRPr lang="fa-IR" dirty="0" smtClean="0"/>
                    </a:p>
                    <a:p>
                      <a:endParaRPr lang="fa-IR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381000" y="3733800"/>
            <a:ext cx="82296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fa-IR" sz="2800" dirty="0" smtClean="0">
                <a:cs typeface="B Titr" pitchFamily="2" charset="-78"/>
              </a:rPr>
              <a:t>. با </a:t>
            </a:r>
            <a:r>
              <a:rPr lang="fa-IR" sz="2800" dirty="0" smtClean="0">
                <a:cs typeface="B Titr" pitchFamily="2" charset="-78"/>
              </a:rPr>
              <a:t>شناخت نقاط ضعف خود، نحوه اصلاح آنها را بیان کنید</a:t>
            </a:r>
            <a:endParaRPr lang="en-US" sz="2800" dirty="0">
              <a:cs typeface="B Titr" pitchFamily="2" charset="-78"/>
            </a:endParaRPr>
          </a:p>
        </p:txBody>
      </p:sp>
      <p:graphicFrame>
        <p:nvGraphicFramePr>
          <p:cNvPr id="8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3851360"/>
              </p:ext>
            </p:extLst>
          </p:nvPr>
        </p:nvGraphicFramePr>
        <p:xfrm>
          <a:off x="457200" y="4572000"/>
          <a:ext cx="8229600" cy="2108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نحوه اصلاح آنها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نقاط ضعف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fa-IR" dirty="0" smtClean="0"/>
                    </a:p>
                    <a:p>
                      <a:endParaRPr lang="fa-IR" dirty="0" smtClean="0"/>
                    </a:p>
                    <a:p>
                      <a:endParaRPr lang="fa-IR" dirty="0" smtClean="0"/>
                    </a:p>
                    <a:p>
                      <a:endParaRPr lang="fa-IR" dirty="0" smtClean="0"/>
                    </a:p>
                    <a:p>
                      <a:endParaRPr lang="fa-IR" dirty="0" smtClean="0"/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54732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175</Words>
  <Application>Microsoft Office PowerPoint</Application>
  <PresentationFormat>On-screen Show (4:3)</PresentationFormat>
  <Paragraphs>39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جملات زیر را تکمیل و خود را توصیف کنید.</vt:lpstr>
      <vt:lpstr>PowerPoint Presentation</vt:lpstr>
      <vt:lpstr>در یک برگه   کاغذ جدولی مانند جدول زیر ترسیم کنید و به سؤالات آن پاسخ دهید. سپس سه نمونه از پاسخها در کلاس خوانده شود.</vt:lpstr>
      <vt:lpstr>با اعضای گروه خود گفت و گو کنید در چه چیزهایی با آنها شباهت دارید؟ (خصوصیات ظاهری، رفتار، علایق و ...)</vt:lpstr>
      <vt:lpstr>خصوصیات مثبت و نقاط ضعف خود را در جدول زیر بنویسید.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</dc:creator>
  <cp:lastModifiedBy>ta</cp:lastModifiedBy>
  <cp:revision>11</cp:revision>
  <dcterms:created xsi:type="dcterms:W3CDTF">2020-07-26T17:02:10Z</dcterms:created>
  <dcterms:modified xsi:type="dcterms:W3CDTF">2020-07-27T06:31:52Z</dcterms:modified>
</cp:coreProperties>
</file>