
<file path=[Content_Types].xml><?xml version="1.0" encoding="utf-8"?>
<Types xmlns="http://schemas.openxmlformats.org/package/2006/content-types"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3" r:id="rId2"/>
    <p:sldId id="257" r:id="rId3"/>
    <p:sldId id="290" r:id="rId4"/>
    <p:sldId id="291" r:id="rId5"/>
    <p:sldId id="292" r:id="rId6"/>
    <p:sldId id="284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265" autoAdjust="0"/>
    <p:restoredTop sz="94660"/>
  </p:normalViewPr>
  <p:slideViewPr>
    <p:cSldViewPr snapToGrid="0">
      <p:cViewPr varScale="1">
        <p:scale>
          <a:sx n="74" d="100"/>
          <a:sy n="74" d="100"/>
        </p:scale>
        <p:origin x="-612" y="-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33368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22684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09163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7582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17379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28513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009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8423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0917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734380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232655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409256-BB9D-4EE1-978B-903609A03B5E}" type="datetimeFigureOut">
              <a:rPr lang="en-US" smtClean="0"/>
              <a:t>6/4/2020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2E791C-0A8C-41CF-A358-0882E33B6A3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8562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wmf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2.bin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3.bin"/><Relationship Id="rId10" Type="http://schemas.openxmlformats.org/officeDocument/2006/relationships/image" Target="../media/image6.wmf"/><Relationship Id="rId4" Type="http://schemas.openxmlformats.org/officeDocument/2006/relationships/image" Target="../media/image3.wmf"/><Relationship Id="rId9" Type="http://schemas.openxmlformats.org/officeDocument/2006/relationships/oleObject" Target="../embeddings/oleObject5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8231263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31580390"/>
              </p:ext>
            </p:extLst>
          </p:nvPr>
        </p:nvGraphicFramePr>
        <p:xfrm>
          <a:off x="4394200" y="2362200"/>
          <a:ext cx="914400" cy="271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91" name="Equation" r:id="rId3" imgW="914400" imgH="272160" progId="Equation.DSMT4">
                  <p:embed/>
                </p:oleObj>
              </mc:Choice>
              <mc:Fallback>
                <p:oleObj name="Equation" r:id="rId3" imgW="914400" imgH="272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394200" y="2362200"/>
                        <a:ext cx="914400" cy="2714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Rectangle 5"/>
          <p:cNvSpPr/>
          <p:nvPr/>
        </p:nvSpPr>
        <p:spPr>
          <a:xfrm>
            <a:off x="940159" y="1162640"/>
            <a:ext cx="1022336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1905" algn="ctr" rtl="1">
              <a:lnSpc>
                <a:spcPct val="200000"/>
              </a:lnSpc>
            </a:pPr>
            <a:r>
              <a:rPr lang="fa-IR" sz="60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نور و ویژگی های آن</a:t>
            </a:r>
          </a:p>
          <a:p>
            <a:pPr indent="-1905" algn="ctr" rtl="1">
              <a:lnSpc>
                <a:spcPct val="200000"/>
              </a:lnSpc>
            </a:pPr>
            <a:r>
              <a:rPr lang="fa-IR" sz="4800" dirty="0" smtClean="0">
                <a:ln w="0"/>
                <a:solidFill>
                  <a:srgbClr val="002060"/>
                </a:solidFill>
                <a:effectLst>
                  <a:reflection blurRad="6350" stA="53000" endA="300" endPos="35500" dir="5400000" sy="-90000" algn="bl" rotWithShape="0"/>
                </a:effectLst>
                <a:latin typeface="Times New Roman" panose="02020603050405020304" pitchFamily="18" charset="0"/>
                <a:ea typeface="Times New Roman" panose="02020603050405020304" pitchFamily="18" charset="0"/>
                <a:cs typeface="B Titr" panose="00000700000000000000" pitchFamily="2" charset="-78"/>
              </a:rPr>
              <a:t>فیزیک هشتم-فصل 14</a:t>
            </a:r>
            <a:endParaRPr lang="en-US" sz="4800" dirty="0">
              <a:ln w="0"/>
              <a:solidFill>
                <a:srgbClr val="002060"/>
              </a:solidFill>
              <a:effectLst>
                <a:reflection blurRad="6350" stA="53000" endA="300" endPos="35500" dir="5400000" sy="-90000" algn="bl" rotWithShape="0"/>
              </a:effectLst>
              <a:latin typeface="Times New Roman" panose="02020603050405020304" pitchFamily="18" charset="0"/>
              <a:ea typeface="Times New Roman" panose="02020603050405020304" pitchFamily="18" charset="0"/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6928452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174568" y="1886490"/>
            <a:ext cx="4289957" cy="39703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نور – باریکه نور – پرتو نور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تشکیل سایه (کسوف و خسوف)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 بازتاب نور</a:t>
            </a:r>
            <a:endParaRPr lang="fa-IR" sz="2800" b="1" dirty="0">
              <a:cs typeface="B Nazani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90497640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37322" y="1753969"/>
            <a:ext cx="11595652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مثال : چنانچه پرتو نور با زاویه 70 درجه نسبت به آینه اول برخورد نماید ،زاویه های بازتابش و تابش را در آینه دوم  بدست آورید؟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4" name="Straight Connector 3"/>
          <p:cNvCxnSpPr/>
          <p:nvPr/>
        </p:nvCxnSpPr>
        <p:spPr>
          <a:xfrm>
            <a:off x="1223493" y="4146997"/>
            <a:ext cx="1596980" cy="1094704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>
            <a:off x="2786666" y="5241701"/>
            <a:ext cx="2442157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 flipH="1">
            <a:off x="2820473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 flipH="1">
            <a:off x="3116687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3432220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H="1">
            <a:off x="3709115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4024648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4" name="Straight Connector 23"/>
          <p:cNvCxnSpPr/>
          <p:nvPr/>
        </p:nvCxnSpPr>
        <p:spPr>
          <a:xfrm flipH="1">
            <a:off x="4369157" y="5251360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 flipH="1">
            <a:off x="2490452" y="5241701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308538" y="5097887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 flipH="1">
            <a:off x="2126624" y="495407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 flipH="1">
            <a:off x="1914123" y="4810259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9" name="Straight Connector 28"/>
          <p:cNvCxnSpPr/>
          <p:nvPr/>
        </p:nvCxnSpPr>
        <p:spPr>
          <a:xfrm flipH="1">
            <a:off x="1669425" y="4681043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 flipH="1">
            <a:off x="1469802" y="4498592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1" name="Straight Connector 30"/>
          <p:cNvCxnSpPr/>
          <p:nvPr/>
        </p:nvCxnSpPr>
        <p:spPr>
          <a:xfrm flipH="1">
            <a:off x="1173588" y="4354778"/>
            <a:ext cx="296214" cy="143814"/>
          </a:xfrm>
          <a:prstGeom prst="lin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2228217" y="4126507"/>
            <a:ext cx="8049" cy="616685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2233680" y="3520698"/>
            <a:ext cx="0" cy="1289135"/>
          </a:xfrm>
          <a:prstGeom prst="line">
            <a:avLst/>
          </a:prstGeom>
          <a:ln w="38100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29479737"/>
              </p:ext>
            </p:extLst>
          </p:nvPr>
        </p:nvGraphicFramePr>
        <p:xfrm>
          <a:off x="776295" y="3832917"/>
          <a:ext cx="375096" cy="34175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6" name="Equation" r:id="rId3" imgW="571320" imgH="520560" progId="Equation.DSMT4">
                  <p:embed/>
                </p:oleObj>
              </mc:Choice>
              <mc:Fallback>
                <p:oleObj name="Equation" r:id="rId3" imgW="57132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76295" y="3832917"/>
                        <a:ext cx="375096" cy="34175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9" name="Object 3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42102535"/>
              </p:ext>
            </p:extLst>
          </p:nvPr>
        </p:nvGraphicFramePr>
        <p:xfrm>
          <a:off x="4652963" y="5511800"/>
          <a:ext cx="400050" cy="341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7" name="Equation" r:id="rId5" imgW="609480" imgH="520560" progId="Equation.DSMT4">
                  <p:embed/>
                </p:oleObj>
              </mc:Choice>
              <mc:Fallback>
                <p:oleObj name="Equation" r:id="rId5" imgW="609480" imgH="5205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4652963" y="5511800"/>
                        <a:ext cx="400050" cy="3413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9865833"/>
              </p:ext>
            </p:extLst>
          </p:nvPr>
        </p:nvGraphicFramePr>
        <p:xfrm>
          <a:off x="1460633" y="4871746"/>
          <a:ext cx="345942" cy="2996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8" name="Equation" r:id="rId7" imgW="380880" imgH="330120" progId="Equation.DSMT4">
                  <p:embed/>
                </p:oleObj>
              </mc:Choice>
              <mc:Fallback>
                <p:oleObj name="Equation" r:id="rId7" imgW="380880" imgH="33012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1460633" y="4871746"/>
                        <a:ext cx="345942" cy="29967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2" name="Straight Connector 31"/>
          <p:cNvCxnSpPr/>
          <p:nvPr/>
        </p:nvCxnSpPr>
        <p:spPr>
          <a:xfrm flipV="1">
            <a:off x="1562636" y="5223920"/>
            <a:ext cx="1224030" cy="27440"/>
          </a:xfrm>
          <a:prstGeom prst="line">
            <a:avLst/>
          </a:prstGeom>
          <a:ln w="57150"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Arc 8"/>
          <p:cNvSpPr/>
          <p:nvPr/>
        </p:nvSpPr>
        <p:spPr>
          <a:xfrm rot="12251581">
            <a:off x="2415041" y="4827872"/>
            <a:ext cx="408730" cy="445417"/>
          </a:xfrm>
          <a:prstGeom prst="arc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4043793"/>
              </p:ext>
            </p:extLst>
          </p:nvPr>
        </p:nvGraphicFramePr>
        <p:xfrm>
          <a:off x="1841075" y="3931701"/>
          <a:ext cx="357188" cy="288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99" name="Equation" r:id="rId9" imgW="393480" imgH="317160" progId="Equation.DSMT4">
                  <p:embed/>
                </p:oleObj>
              </mc:Choice>
              <mc:Fallback>
                <p:oleObj name="Equation" r:id="rId9" imgW="393480" imgH="317160" progId="Equation.DSMT4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1841075" y="3931701"/>
                        <a:ext cx="357188" cy="2889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Arc 34"/>
          <p:cNvSpPr/>
          <p:nvPr/>
        </p:nvSpPr>
        <p:spPr>
          <a:xfrm rot="15875193">
            <a:off x="2023851" y="4399997"/>
            <a:ext cx="408730" cy="445417"/>
          </a:xfrm>
          <a:prstGeom prst="arc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1679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9349408" y="2323813"/>
            <a:ext cx="201433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آینه ها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6513443" y="1650340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تخت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کروی          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5059017" y="2477701"/>
            <a:ext cx="2014331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محدب(کوژ)</a:t>
            </a:r>
          </a:p>
          <a:p>
            <a:pPr algn="just" rtl="1">
              <a:lnSpc>
                <a:spcPct val="3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مقعر(کاو)</a:t>
            </a:r>
            <a:endParaRPr lang="fa-IR" sz="2800" b="1" dirty="0">
              <a:cs typeface="B Nazanin" panose="00000400000000000000" pitchFamily="2" charset="-78"/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8825948" y="2570922"/>
            <a:ext cx="1232452" cy="621050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8564218" y="3207637"/>
            <a:ext cx="1494182" cy="622241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0" name="Right Brace 9"/>
          <p:cNvSpPr/>
          <p:nvPr/>
        </p:nvSpPr>
        <p:spPr>
          <a:xfrm>
            <a:off x="6940827" y="2941413"/>
            <a:ext cx="523460" cy="2021858"/>
          </a:xfrm>
          <a:prstGeom prst="rightBrace">
            <a:avLst/>
          </a:prstGeom>
          <a:ln w="28575"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5218416" y="5187023"/>
            <a:ext cx="6397488" cy="8463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rtl="1">
              <a:lnSpc>
                <a:spcPct val="200000"/>
              </a:lnSpc>
            </a:pPr>
            <a:r>
              <a:rPr lang="fa-IR" sz="2800" b="1" dirty="0" smtClean="0">
                <a:cs typeface="B Nazanin" panose="00000400000000000000" pitchFamily="2" charset="-78"/>
              </a:rPr>
              <a:t>-کانون آینه های کروی</a:t>
            </a:r>
          </a:p>
        </p:txBody>
      </p:sp>
    </p:spTree>
    <p:extLst>
      <p:ext uri="{BB962C8B-B14F-4D97-AF65-F5344CB8AC3E}">
        <p14:creationId xmlns:p14="http://schemas.microsoft.com/office/powerpoint/2010/main" val="1640001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2266682" y="1803042"/>
            <a:ext cx="6967470" cy="3000778"/>
          </a:xfrm>
          <a:prstGeom prst="roundRect">
            <a:avLst/>
          </a:prstGeom>
          <a:ln w="57150">
            <a:solidFill>
              <a:srgbClr val="C00000"/>
            </a:solidFill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/>
          <p:cNvSpPr txBox="1"/>
          <p:nvPr/>
        </p:nvSpPr>
        <p:spPr>
          <a:xfrm>
            <a:off x="4327301" y="2511380"/>
            <a:ext cx="32841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9600" dirty="0" smtClean="0">
                <a:cs typeface="B Titr" panose="00000700000000000000" pitchFamily="2" charset="-78"/>
              </a:rPr>
              <a:t>پایان</a:t>
            </a:r>
            <a:endParaRPr lang="en-US" sz="9600" dirty="0">
              <a:cs typeface="B Titr" panose="000007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8307854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</TotalTime>
  <Words>71</Words>
  <Application>Microsoft Office PowerPoint</Application>
  <PresentationFormat>Custom</PresentationFormat>
  <Paragraphs>14</Paragraphs>
  <Slides>6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8" baseType="lpstr">
      <vt:lpstr>Office Theme</vt:lpstr>
      <vt:lpstr>Equation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Alireza Golestan</dc:creator>
  <cp:lastModifiedBy>Windows User</cp:lastModifiedBy>
  <cp:revision>96</cp:revision>
  <dcterms:created xsi:type="dcterms:W3CDTF">2015-07-06T05:06:21Z</dcterms:created>
  <dcterms:modified xsi:type="dcterms:W3CDTF">2020-06-04T14:34:26Z</dcterms:modified>
</cp:coreProperties>
</file>