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7"/>
  </p:notesMasterIdLst>
  <p:sldIdLst>
    <p:sldId id="27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lvl="0">
      <a:defRPr lang="en-US"/>
    </a:defPPr>
    <a:lvl1pPr marL="0" lvl="0" algn="l" defTabSz="457200" rtl="0" eaLnBrk="1" latinLnBrk="0" hangingPunct="1">
      <a:defRPr sz="1800" kern="1200">
        <a:solidFill>
          <a:schemeClr val="tx1"/>
        </a:solidFill>
        <a:latin typeface="+mn-lt"/>
        <a:ea typeface="+mn-ea"/>
        <a:cs typeface="+mn-cs"/>
      </a:defRPr>
    </a:lvl1pPr>
    <a:lvl2pPr marL="457200" lvl="1" algn="l" defTabSz="457200" rtl="0" eaLnBrk="1" latinLnBrk="0" hangingPunct="1">
      <a:defRPr sz="1800" kern="1200">
        <a:solidFill>
          <a:schemeClr val="tx1"/>
        </a:solidFill>
        <a:latin typeface="+mn-lt"/>
        <a:ea typeface="+mn-ea"/>
        <a:cs typeface="+mn-cs"/>
      </a:defRPr>
    </a:lvl2pPr>
    <a:lvl3pPr marL="914400" lvl="2" algn="l" defTabSz="457200" rtl="0" eaLnBrk="1" latinLnBrk="0" hangingPunct="1">
      <a:defRPr sz="1800" kern="1200">
        <a:solidFill>
          <a:schemeClr val="tx1"/>
        </a:solidFill>
        <a:latin typeface="+mn-lt"/>
        <a:ea typeface="+mn-ea"/>
        <a:cs typeface="+mn-cs"/>
      </a:defRPr>
    </a:lvl3pPr>
    <a:lvl4pPr marL="1371600" lvl="3" algn="l" defTabSz="457200" rtl="0" eaLnBrk="1" latinLnBrk="0" hangingPunct="1">
      <a:defRPr sz="1800" kern="1200">
        <a:solidFill>
          <a:schemeClr val="tx1"/>
        </a:solidFill>
        <a:latin typeface="+mn-lt"/>
        <a:ea typeface="+mn-ea"/>
        <a:cs typeface="+mn-cs"/>
      </a:defRPr>
    </a:lvl4pPr>
    <a:lvl5pPr marL="1828800" lvl="4" algn="l" defTabSz="457200" rtl="0" eaLnBrk="1" latinLnBrk="0" hangingPunct="1">
      <a:defRPr sz="1800" kern="1200">
        <a:solidFill>
          <a:schemeClr val="tx1"/>
        </a:solidFill>
        <a:latin typeface="+mn-lt"/>
        <a:ea typeface="+mn-ea"/>
        <a:cs typeface="+mn-cs"/>
      </a:defRPr>
    </a:lvl5pPr>
    <a:lvl6pPr marL="2286000" lvl="5" algn="l" defTabSz="457200" rtl="0" eaLnBrk="1" latinLnBrk="0" hangingPunct="1">
      <a:defRPr sz="1800" kern="1200">
        <a:solidFill>
          <a:schemeClr val="tx1"/>
        </a:solidFill>
        <a:latin typeface="+mn-lt"/>
        <a:ea typeface="+mn-ea"/>
        <a:cs typeface="+mn-cs"/>
      </a:defRPr>
    </a:lvl6pPr>
    <a:lvl7pPr marL="2743200" lvl="6" algn="l" defTabSz="457200" rtl="0" eaLnBrk="1" latinLnBrk="0" hangingPunct="1">
      <a:defRPr sz="1800" kern="1200">
        <a:solidFill>
          <a:schemeClr val="tx1"/>
        </a:solidFill>
        <a:latin typeface="+mn-lt"/>
        <a:ea typeface="+mn-ea"/>
        <a:cs typeface="+mn-cs"/>
      </a:defRPr>
    </a:lvl7pPr>
    <a:lvl8pPr marL="3200400" lvl="7" algn="l" defTabSz="457200" rtl="0" eaLnBrk="1" latinLnBrk="0" hangingPunct="1">
      <a:defRPr sz="1800" kern="1200">
        <a:solidFill>
          <a:schemeClr val="tx1"/>
        </a:solidFill>
        <a:latin typeface="+mn-lt"/>
        <a:ea typeface="+mn-ea"/>
        <a:cs typeface="+mn-cs"/>
      </a:defRPr>
    </a:lvl8pPr>
    <a:lvl9pPr marL="3657600" lvl="8"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34"/>
        <p:cNvGrpSpPr/>
        <p:nvPr/>
      </p:nvGrpSpPr>
      <p:grpSpPr>
        <a:xfrm>
          <a:off x="0" y="0"/>
          <a:ext cx="0" cy="0"/>
          <a:chOff x="0" y="0"/>
          <a:chExt cx="0" cy="0"/>
        </a:xfrm>
      </p:grpSpPr>
      <p:sp>
        <p:nvSpPr>
          <p:cNvPr id="35" name="Shape 35"/>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6" name="Shape 36"/>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lstStyle>
            <a:lvl1pPr lvl="0" rtl="0">
              <a:spcBef>
                <a:spcPts val="0"/>
              </a:spcBef>
              <a:defRPr sz="1100"/>
            </a:lvl1pPr>
            <a:lvl2pPr lvl="1" rtl="0">
              <a:spcBef>
                <a:spcPts val="0"/>
              </a:spcBef>
              <a:defRPr sz="1100"/>
            </a:lvl2pPr>
            <a:lvl3pPr lvl="2" rtl="0">
              <a:spcBef>
                <a:spcPts val="0"/>
              </a:spcBef>
              <a:defRPr sz="1100"/>
            </a:lvl3pPr>
            <a:lvl4pPr lvl="3" rtl="0">
              <a:spcBef>
                <a:spcPts val="0"/>
              </a:spcBef>
              <a:defRPr sz="1100"/>
            </a:lvl4pPr>
            <a:lvl5pPr lvl="4" rtl="0">
              <a:spcBef>
                <a:spcPts val="0"/>
              </a:spcBef>
              <a:defRPr sz="1100"/>
            </a:lvl5pPr>
            <a:lvl6pPr lvl="5" rtl="0">
              <a:spcBef>
                <a:spcPts val="0"/>
              </a:spcBef>
              <a:defRPr sz="1100"/>
            </a:lvl6pPr>
            <a:lvl7pPr lvl="6" rtl="0">
              <a:spcBef>
                <a:spcPts val="0"/>
              </a:spcBef>
              <a:defRPr sz="1100"/>
            </a:lvl7pPr>
            <a:lvl8pPr lvl="7" rtl="0">
              <a:spcBef>
                <a:spcPts val="0"/>
              </a:spcBef>
              <a:defRPr sz="1100"/>
            </a:lvl8pPr>
            <a:lvl9pPr lvl="8" rtl="0">
              <a:spcBef>
                <a:spcPts val="0"/>
              </a:spcBef>
              <a:defRPr sz="1100"/>
            </a:lvl9pPr>
          </a:lstStyle>
          <a:p>
            <a:endParaRPr/>
          </a:p>
        </p:txBody>
      </p:sp>
    </p:spTree>
    <p:extLst>
      <p:ext uri="{BB962C8B-B14F-4D97-AF65-F5344CB8AC3E}">
        <p14:creationId xmlns:p14="http://schemas.microsoft.com/office/powerpoint/2010/main" val="4191891888"/>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9" name="Shape 39"/>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Shape 4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5" name="Shape 45"/>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
        <p:cNvGrpSpPr/>
        <p:nvPr/>
      </p:nvGrpSpPr>
      <p:grpSpPr>
        <a:xfrm>
          <a:off x="0" y="0"/>
          <a:ext cx="0" cy="0"/>
          <a:chOff x="0" y="0"/>
          <a:chExt cx="0" cy="0"/>
        </a:xfrm>
      </p:grpSpPr>
      <p:sp>
        <p:nvSpPr>
          <p:cNvPr id="50" name="Shape 5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1" name="Shape 51"/>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Shape 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7" name="Shape 57"/>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Shape 6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63" name="Shape 63"/>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Shape 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69" name="Shape 69"/>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Shape 7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74" name="Shape 74"/>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عنوان اسلاید">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a-IR"/>
              <a:t>برای ویرایش نسخه اصلی سبک عنوان کلیک کنید</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a-IR"/>
              <a:t>برای ویرایش نسخه اصلی سبک زیرنویس کلیک کنید</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a-IR"/>
              <a:t>برای ویرایش نسخه اصلی سبک عنوان کلیک کنید</a:t>
            </a:r>
            <a:endParaRPr lang="en-US" dirty="0"/>
          </a:p>
        </p:txBody>
      </p:sp>
      <p:sp>
        <p:nvSpPr>
          <p:cNvPr id="3" name="Content Placeholder 2"/>
          <p:cNvSpPr>
            <a:spLocks noGrp="1"/>
          </p:cNvSpPr>
          <p:nvPr>
            <p:ph idx="1"/>
          </p:nvPr>
        </p:nvSpPr>
        <p:spPr/>
        <p:txBody>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سربرگ بخش">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ویرایش سبک‌های متن اصلی</a:t>
            </a:r>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t>برای ویرایش نسخه اصلی سبک عنوان کلیک کنید</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a:t>ویرایش سبک‌های متن اصلی</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a:t>ویرایش سبک‌های متن اصلی</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a-IR"/>
              <a:t>برای ویرایش نسخه اصلی سبک عنوان کلیک کنید</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ا ب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a-IR"/>
              <a:t>برای ویرایش نسخه اصلی سبک عنوان کلیک کنید</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a-IR"/>
              <a:t>ویرایش سبک‌های متن اصلی</a:t>
            </a:r>
          </a:p>
        </p:txBody>
      </p:sp>
      <p:sp>
        <p:nvSpPr>
          <p:cNvPr id="5" name="Date Placeholder 4"/>
          <p:cNvSpPr>
            <a:spLocks noGrp="1"/>
          </p:cNvSpPr>
          <p:nvPr>
            <p:ph type="dt" sz="half" idx="10"/>
          </p:nvPr>
        </p:nvSpPr>
        <p:spPr/>
        <p:txBody>
          <a:bodyPr/>
          <a:lstStyle/>
          <a:p>
            <a:fld id="{42A54C80-263E-416B-A8E0-580EDEADCBDC}" type="datetimeFigureOut">
              <a:rPr lang="en-US" dirty="0"/>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تصویر با عنوان">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a-IR"/>
              <a:t>برای ویرایش نسخه اصلی سبک عنوان کلیک کنید</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a-IR"/>
              <a:t>برای افزودن تصویر نماد را کلیک کنید</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a-IR"/>
              <a:t>ویرایش سبک‌های متن اصلی</a:t>
            </a:r>
          </a:p>
        </p:txBody>
      </p:sp>
      <p:sp>
        <p:nvSpPr>
          <p:cNvPr id="5" name="Date Placeholder 4"/>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عنوان و زیرنویس">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ویرایش سبک‌های متن اصلی</a:t>
            </a:r>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نقل قول با زیرنویس">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a-IR"/>
              <a:t>ویرایش سبک‌های متن اصلی</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ویرایش سبک‌های متن اصلی</a:t>
            </a:r>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کارت نام">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ویرایش سبک‌های متن اصلی</a:t>
            </a:r>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کارت نام نقل قول">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a-IR"/>
              <a:t>ویرایش سبک‌های متن اصلی</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ویرایش سبک‌های متن اصلی</a:t>
            </a:r>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صحیح یا اشتباه">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a-IR"/>
              <a:t>برای ویرایش نسخه اصلی سبک عنوان کلیک کنید</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a-IR"/>
              <a:t>ویرایش سبک‌های متن اصلی</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a:t>ویرایش سبک‌های متن اصلی</a:t>
            </a:r>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t>برای ویرایش نسخه اصلی سبک عنوان کلیک کنید</a:t>
            </a:r>
            <a:endParaRPr lang="en-US" dirty="0"/>
          </a:p>
        </p:txBody>
      </p:sp>
      <p:sp>
        <p:nvSpPr>
          <p:cNvPr id="3" name="Vertical Text Placeholder 2"/>
          <p:cNvSpPr>
            <a:spLocks noGrp="1"/>
          </p:cNvSpPr>
          <p:nvPr>
            <p:ph type="body" orient="vert" idx="1"/>
          </p:nvPr>
        </p:nvSpPr>
        <p:spPr/>
        <p:txBody>
          <a:bodyPr vert="eaVert"/>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a-IR"/>
              <a:t>برای ویرایش نسخه اصلی سبک عنوان کلیک کنید</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626147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نگهدارنده مکان محتوا 2" descr="." title="نوآوری های دانشمندان مسلمان و ایرانی درعلوم پزشکی &#10;منبع:کتاب تاریخ فرهنگ و تمدن اسلام و ایران (فصل نهم)">
            <a:extLst>
              <a:ext uri="{FF2B5EF4-FFF2-40B4-BE49-F238E27FC236}">
                <a16:creationId xmlns:a16="http://schemas.microsoft.com/office/drawing/2014/main" xmlns="" id="{A8C61543-B15F-E448-B2F1-E3C011DD4C9B}"/>
              </a:ext>
            </a:extLst>
          </p:cNvPr>
          <p:cNvSpPr>
            <a:spLocks noGrp="1"/>
          </p:cNvSpPr>
          <p:nvPr>
            <p:ph type="title"/>
          </p:nvPr>
        </p:nvSpPr>
        <p:spPr>
          <a:xfrm>
            <a:off x="677863" y="1330036"/>
            <a:ext cx="9094210" cy="5032664"/>
          </a:xfrm>
        </p:spPr>
        <p:txBody>
          <a:bodyPr>
            <a:normAutofit/>
          </a:bodyPr>
          <a:lstStyle/>
          <a:p>
            <a:pPr algn="ctr"/>
            <a:r>
              <a:rPr lang="fa-IR" dirty="0">
                <a:solidFill>
                  <a:srgbClr val="FF0000"/>
                </a:solidFill>
                <a:latin typeface="+mn-lt"/>
                <a:ea typeface="+mn-ea"/>
                <a:cs typeface="+mn-cs"/>
              </a:rPr>
              <a:t>نوآوری های دانشمندان مسلمان و ایرانی درعلوم پزشکی </a:t>
            </a:r>
            <a:r>
              <a:rPr lang="fa-IR" dirty="0">
                <a:latin typeface="+mn-lt"/>
                <a:ea typeface="+mn-ea"/>
                <a:cs typeface="+mn-cs"/>
              </a:rPr>
              <a:t/>
            </a:r>
            <a:br>
              <a:rPr lang="fa-IR" dirty="0">
                <a:latin typeface="+mn-lt"/>
                <a:ea typeface="+mn-ea"/>
                <a:cs typeface="+mn-cs"/>
              </a:rPr>
            </a:br>
            <a:r>
              <a:rPr lang="fa-IR" dirty="0" smtClean="0">
                <a:latin typeface="+mn-lt"/>
                <a:ea typeface="+mn-ea"/>
                <a:cs typeface="+mn-cs"/>
              </a:rPr>
              <a:t/>
            </a:r>
            <a:br>
              <a:rPr lang="fa-IR" dirty="0" smtClean="0">
                <a:latin typeface="+mn-lt"/>
                <a:ea typeface="+mn-ea"/>
                <a:cs typeface="+mn-cs"/>
              </a:rPr>
            </a:br>
            <a:r>
              <a:rPr lang="fa-IR" dirty="0">
                <a:latin typeface="+mn-lt"/>
                <a:ea typeface="+mn-ea"/>
                <a:cs typeface="+mn-cs"/>
              </a:rPr>
              <a:t/>
            </a:r>
            <a:br>
              <a:rPr lang="fa-IR" dirty="0">
                <a:latin typeface="+mn-lt"/>
                <a:ea typeface="+mn-ea"/>
                <a:cs typeface="+mn-cs"/>
              </a:rPr>
            </a:br>
            <a:r>
              <a:rPr lang="fa-IR" dirty="0">
                <a:latin typeface="+mn-lt"/>
                <a:ea typeface="+mn-ea"/>
                <a:cs typeface="+mn-cs"/>
              </a:rPr>
              <a:t/>
            </a:r>
            <a:br>
              <a:rPr lang="fa-IR" dirty="0">
                <a:latin typeface="+mn-lt"/>
                <a:ea typeface="+mn-ea"/>
                <a:cs typeface="+mn-cs"/>
              </a:rPr>
            </a:br>
            <a:endParaRPr lang="fa-IR" dirty="0">
              <a:latin typeface="+mn-lt"/>
              <a:ea typeface="+mn-ea"/>
              <a:cs typeface="+mn-cs"/>
            </a:endParaRPr>
          </a:p>
        </p:txBody>
      </p:sp>
    </p:spTree>
    <p:extLst>
      <p:ext uri="{BB962C8B-B14F-4D97-AF65-F5344CB8AC3E}">
        <p14:creationId xmlns:p14="http://schemas.microsoft.com/office/powerpoint/2010/main" val="2513802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نگهدارنده مکان محتوا 6">
            <a:extLst>
              <a:ext uri="{FF2B5EF4-FFF2-40B4-BE49-F238E27FC236}">
                <a16:creationId xmlns:a16="http://schemas.microsoft.com/office/drawing/2014/main" xmlns="" id="{EAB3515B-F602-D047-83C1-DBF3E7303969}"/>
              </a:ext>
            </a:extLst>
          </p:cNvPr>
          <p:cNvSpPr>
            <a:spLocks noGrp="1"/>
          </p:cNvSpPr>
          <p:nvPr>
            <p:ph idx="1"/>
          </p:nvPr>
        </p:nvSpPr>
        <p:spPr>
          <a:xfrm>
            <a:off x="825116" y="844798"/>
            <a:ext cx="8466666" cy="5769219"/>
          </a:xfrm>
        </p:spPr>
        <p:txBody>
          <a:bodyPr>
            <a:normAutofit/>
          </a:bodyPr>
          <a:lstStyle/>
          <a:p>
            <a:pPr algn="just"/>
            <a:r>
              <a:rPr lang="fa-IR" sz="2000" dirty="0">
                <a:latin typeface="Arial Black" panose="020B0A04020102020204" pitchFamily="34" charset="0"/>
              </a:rPr>
              <a:t>تاریخ طب چه بساقدیمی ترین شاخه علوم است.درکتاب عیون الابناء فی الطبقات الاطباء نوشته شده است:طب میراث دلپسند همه فرزندان آدم است و هرقومی دراین میراث سهمی دارد. بررسی هانشان میدهد که دانشمندان ایرانی و مسلمان درمقایسه باطبیبان یونانی نوآوری های بسیار داشته اندکه نادیده گرفته شده است.مشخص کردن سهم این دانشمندان درپیشبرد دانش پزشکی چه بسازمینه ساز تدوین تاریخ صحیح پزشکی ایران و اسلام وسبب بیداری وخودباوری هرچه بیشتر مسلمانان شود.</a:t>
            </a:r>
          </a:p>
          <a:p>
            <a:endParaRPr lang="fa-IR" sz="2400" dirty="0"/>
          </a:p>
          <a:p>
            <a:pPr algn="just"/>
            <a:r>
              <a:rPr lang="fa-IR" sz="2400" b="1" dirty="0" smtClean="0">
                <a:solidFill>
                  <a:schemeClr val="accent2"/>
                </a:solidFill>
              </a:rPr>
              <a:t>جراحی:</a:t>
            </a:r>
          </a:p>
          <a:p>
            <a:pPr algn="just"/>
            <a:r>
              <a:rPr lang="fa-IR" sz="2000" b="1" dirty="0" smtClean="0">
                <a:solidFill>
                  <a:srgbClr val="FF0000"/>
                </a:solidFill>
              </a:rPr>
              <a:t>1:جراحی </a:t>
            </a:r>
            <a:r>
              <a:rPr lang="fa-IR" sz="2000" b="1" dirty="0">
                <a:solidFill>
                  <a:srgbClr val="FF0000"/>
                </a:solidFill>
              </a:rPr>
              <a:t>سرطان</a:t>
            </a:r>
            <a:r>
              <a:rPr lang="fa-IR" sz="2400" dirty="0"/>
              <a:t>: ابن سینا حدودهزارسال قبل واولین باردرتاریخ پزشکی درمان سرطان راباجراحی توصیف نمود.(اگرورم سرطان کوچک باشد شایدبه وسیله قطع کردن ازبین برود، ممکن است بعد از بریدن ورم نیازبه داغ گذاشتن برجای بریده شده باشدو شاید داغ گذاشتن خطری بزرگ دربرداشته باشد.</a:t>
            </a:r>
          </a:p>
        </p:txBody>
      </p:sp>
    </p:spTree>
    <p:extLst>
      <p:ext uri="{BB962C8B-B14F-4D97-AF65-F5344CB8AC3E}">
        <p14:creationId xmlns:p14="http://schemas.microsoft.com/office/powerpoint/2010/main" val="3005505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a:extLst>
              <a:ext uri="{FF2B5EF4-FFF2-40B4-BE49-F238E27FC236}">
                <a16:creationId xmlns:a16="http://schemas.microsoft.com/office/drawing/2014/main" xmlns="" id="{43B37566-B2B8-9C45-8DB2-F5808CC82FAA}"/>
              </a:ext>
            </a:extLst>
          </p:cNvPr>
          <p:cNvSpPr>
            <a:spLocks noGrp="1"/>
          </p:cNvSpPr>
          <p:nvPr>
            <p:ph idx="1"/>
          </p:nvPr>
        </p:nvSpPr>
        <p:spPr>
          <a:xfrm>
            <a:off x="1397771" y="1009074"/>
            <a:ext cx="7958666" cy="5660362"/>
          </a:xfrm>
        </p:spPr>
        <p:txBody>
          <a:bodyPr>
            <a:normAutofit/>
          </a:bodyPr>
          <a:lstStyle/>
          <a:p>
            <a:pPr algn="just"/>
            <a:r>
              <a:rPr lang="fa-IR" sz="2400" dirty="0"/>
              <a:t>2 )</a:t>
            </a:r>
            <a:r>
              <a:rPr lang="fa-IR" sz="2400" dirty="0">
                <a:solidFill>
                  <a:srgbClr val="FF0000"/>
                </a:solidFill>
              </a:rPr>
              <a:t>تراکئوتومی</a:t>
            </a:r>
            <a:r>
              <a:rPr lang="fa-IR" sz="2400" dirty="0"/>
              <a:t>:نوعی جراحی است که طی آن دیگران سوراخی ایجادمیکنند تاراهی مستقیم برای عبورهوا به نای ایجادشود.</a:t>
            </a:r>
          </a:p>
          <a:p>
            <a:pPr algn="just"/>
            <a:r>
              <a:rPr lang="fa-IR" sz="2400" dirty="0"/>
              <a:t> </a:t>
            </a:r>
            <a:r>
              <a:rPr lang="fa-IR" sz="2400" dirty="0">
                <a:solidFill>
                  <a:srgbClr val="FF0000"/>
                </a:solidFill>
              </a:rPr>
              <a:t>3)جراحی آب مرواری</a:t>
            </a:r>
            <a:r>
              <a:rPr lang="fa-IR" sz="2400" dirty="0"/>
              <a:t>د:عماربن علی بن موصلی،چشم پزشک قرن چهارم وسیله ای مشابه سرنگ تزریقی امروزی اختراع کرد و سوزن فلزی توخالی آنرا به درون عدسی واردکرد ومحتویات کدرشده عدسی یاهمان آب مروارید رابامکش خارج کرد</a:t>
            </a:r>
          </a:p>
          <a:p>
            <a:pPr algn="just"/>
            <a:r>
              <a:rPr lang="fa-IR" sz="2400" dirty="0">
                <a:solidFill>
                  <a:srgbClr val="FF0000"/>
                </a:solidFill>
              </a:rPr>
              <a:t>4)استفاده از نخ بخیه</a:t>
            </a:r>
            <a:r>
              <a:rPr lang="fa-IR" sz="2400" dirty="0"/>
              <a:t>: نخستین بار محمد بن زکریای رازی ازنخ بخیه ابریشمی و الکلی برای بندآوردن خون استفاده کرد و نیز زخمهای شکم راباروده تابیده گوسفند بخیه زده است.</a:t>
            </a:r>
          </a:p>
        </p:txBody>
      </p:sp>
    </p:spTree>
    <p:extLst>
      <p:ext uri="{BB962C8B-B14F-4D97-AF65-F5344CB8AC3E}">
        <p14:creationId xmlns:p14="http://schemas.microsoft.com/office/powerpoint/2010/main" val="1041672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وان 1">
            <a:extLst>
              <a:ext uri="{FF2B5EF4-FFF2-40B4-BE49-F238E27FC236}">
                <a16:creationId xmlns:a16="http://schemas.microsoft.com/office/drawing/2014/main" xmlns="" id="{45763123-14D0-5048-855E-DE5D754699D2}"/>
              </a:ext>
            </a:extLst>
          </p:cNvPr>
          <p:cNvSpPr txBox="1">
            <a:spLocks noGrp="1"/>
          </p:cNvSpPr>
          <p:nvPr>
            <p:ph idx="1"/>
          </p:nvPr>
        </p:nvSpPr>
        <p:spPr>
          <a:xfrm>
            <a:off x="871826" y="814532"/>
            <a:ext cx="8575675" cy="5375275"/>
          </a:xfrm>
          <a:prstGeom prst="rect">
            <a:avLst/>
          </a:prstGeom>
        </p:spPr>
        <p:txBody>
          <a:bodyPr vert="horz" lIns="91440" tIns="45720" rIns="91440" bIns="45720" rtlCol="0">
            <a:normAutofit/>
          </a:bodyPr>
          <a:lst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r>
              <a:rPr lang="fa-IR" sz="2400" dirty="0"/>
              <a:t>5 )</a:t>
            </a:r>
            <a:r>
              <a:rPr lang="fa-IR" sz="2400" dirty="0">
                <a:solidFill>
                  <a:srgbClr val="FF0000"/>
                </a:solidFill>
              </a:rPr>
              <a:t>استفاده از پنبه در پزشکی</a:t>
            </a:r>
            <a:r>
              <a:rPr lang="fa-IR" sz="2400" dirty="0"/>
              <a:t>:رازی در الجدری والحصبه به پنبه اشاره کرده است اواولین پزشکی است که به کاربرد پنبه درطب اشاره کرده واستفاده پنبه رابرای جلوگیری از ایجاد زخم دربردارنده آبله ای لازم دانسته است.</a:t>
            </a:r>
          </a:p>
          <a:p>
            <a:pPr algn="just"/>
            <a:r>
              <a:rPr lang="fa-IR" sz="2400" dirty="0"/>
              <a:t> 6 )</a:t>
            </a:r>
            <a:r>
              <a:rPr lang="fa-IR" sz="2400" dirty="0">
                <a:solidFill>
                  <a:srgbClr val="FF0000"/>
                </a:solidFill>
              </a:rPr>
              <a:t>استفاده از پنبه درشکستگی و دندانپزشکی</a:t>
            </a:r>
            <a:r>
              <a:rPr lang="fa-IR" sz="2400" dirty="0"/>
              <a:t>: ابوالقاسم بن خلف ابن عباس زهراوی پزشک مسلمان و اولین جراح تاریخ است که در شکستگی ها و دندانپزشکی ازپنبه برای مهارخونریزی استفاده کرد.</a:t>
            </a:r>
          </a:p>
          <a:p>
            <a:pPr algn="just"/>
            <a:r>
              <a:rPr lang="fa-IR" sz="2400" dirty="0" smtClean="0"/>
              <a:t>7 </a:t>
            </a:r>
            <a:r>
              <a:rPr lang="fa-IR" sz="2400" dirty="0"/>
              <a:t>)</a:t>
            </a:r>
            <a:r>
              <a:rPr lang="fa-IR" sz="2400" dirty="0">
                <a:solidFill>
                  <a:srgbClr val="FF0000"/>
                </a:solidFill>
              </a:rPr>
              <a:t>سوزاندن درجراحی</a:t>
            </a:r>
            <a:r>
              <a:rPr lang="fa-IR" sz="2400" dirty="0"/>
              <a:t>: سوزاندن یاداغ آهن اصطلاحی پزشکی است  که برای برداشتن یا بستن قسمتی از عضو کاربرد دارد.امروزه سوزاندن باروشهای الکتریکی و شیمیایی انجام می‌شود. ابداع کننده این روش زهراوی بوده وبرای مهارخونریزی ازآن استفاده میکرده است.</a:t>
            </a:r>
          </a:p>
        </p:txBody>
      </p:sp>
    </p:spTree>
    <p:extLst>
      <p:ext uri="{BB962C8B-B14F-4D97-AF65-F5344CB8AC3E}">
        <p14:creationId xmlns:p14="http://schemas.microsoft.com/office/powerpoint/2010/main" val="3312500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a:extLst>
              <a:ext uri="{FF2B5EF4-FFF2-40B4-BE49-F238E27FC236}">
                <a16:creationId xmlns:a16="http://schemas.microsoft.com/office/drawing/2014/main" xmlns="" id="{02507AFA-10FE-824F-A3AC-CEB43E9FF11B}"/>
              </a:ext>
            </a:extLst>
          </p:cNvPr>
          <p:cNvSpPr>
            <a:spLocks noGrp="1"/>
          </p:cNvSpPr>
          <p:nvPr>
            <p:ph idx="1"/>
          </p:nvPr>
        </p:nvSpPr>
        <p:spPr>
          <a:xfrm>
            <a:off x="1139153" y="998352"/>
            <a:ext cx="8276166" cy="5578719"/>
          </a:xfrm>
        </p:spPr>
        <p:txBody>
          <a:bodyPr>
            <a:normAutofit/>
          </a:bodyPr>
          <a:lstStyle/>
          <a:p>
            <a:pPr algn="just"/>
            <a:r>
              <a:rPr lang="fa-IR" sz="2400" dirty="0">
                <a:solidFill>
                  <a:schemeClr val="tx2"/>
                </a:solidFill>
              </a:rPr>
              <a:t>8 )</a:t>
            </a:r>
            <a:r>
              <a:rPr lang="fa-IR" sz="2400" dirty="0">
                <a:solidFill>
                  <a:srgbClr val="FF0000"/>
                </a:solidFill>
              </a:rPr>
              <a:t>استفاده از فیلتردوطرفی درجراحی</a:t>
            </a:r>
            <a:r>
              <a:rPr lang="fa-IR" sz="2400" dirty="0">
                <a:solidFill>
                  <a:schemeClr val="tx2"/>
                </a:solidFill>
              </a:rPr>
              <a:t>:ستن یابخیه ستن یافتیله  دوطرفی اصطلاحی پزشکی برای روشی است که به قصد کمک به بهبود زخم استفاده میشود؛رازی نخستین کسی است که از ستن در جراحی استفاده کرده است</a:t>
            </a:r>
            <a:r>
              <a:rPr lang="fa-IR" sz="2400" dirty="0" smtClean="0">
                <a:solidFill>
                  <a:schemeClr val="tx2"/>
                </a:solidFill>
              </a:rPr>
              <a:t>.</a:t>
            </a:r>
          </a:p>
          <a:p>
            <a:pPr algn="just"/>
            <a:endParaRPr lang="fa-IR" sz="2400" dirty="0">
              <a:solidFill>
                <a:schemeClr val="tx2"/>
              </a:solidFill>
            </a:endParaRPr>
          </a:p>
          <a:p>
            <a:pPr marL="0" indent="0" algn="just">
              <a:buNone/>
            </a:pPr>
            <a:endParaRPr lang="fa-IR" sz="2400" dirty="0">
              <a:solidFill>
                <a:schemeClr val="tx2"/>
              </a:solidFill>
            </a:endParaRPr>
          </a:p>
          <a:p>
            <a:pPr algn="just"/>
            <a:r>
              <a:rPr lang="fa-IR" sz="2400" dirty="0">
                <a:solidFill>
                  <a:schemeClr val="tx2"/>
                </a:solidFill>
              </a:rPr>
              <a:t>9 )</a:t>
            </a:r>
            <a:r>
              <a:rPr lang="fa-IR" sz="2400" dirty="0">
                <a:solidFill>
                  <a:srgbClr val="FF0000"/>
                </a:solidFill>
              </a:rPr>
              <a:t>اره گیگلی</a:t>
            </a:r>
            <a:r>
              <a:rPr lang="fa-IR" sz="2400" dirty="0">
                <a:solidFill>
                  <a:schemeClr val="tx2"/>
                </a:solidFill>
              </a:rPr>
              <a:t>: جراحان از اره گیگلی برای بریدن استخوان ها استفاده می‌کنند. این اره لبه های برنده بسیاری داردکه ازلبه های چهارگوش تشکیل شده و بازاویه 5تا15 درجه نسبت به محور رشته ضخیم درپیرامون آن قرار گرفته اند.</a:t>
            </a:r>
          </a:p>
        </p:txBody>
      </p:sp>
    </p:spTree>
    <p:extLst>
      <p:ext uri="{BB962C8B-B14F-4D97-AF65-F5344CB8AC3E}">
        <p14:creationId xmlns:p14="http://schemas.microsoft.com/office/powerpoint/2010/main" val="3507328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a:extLst>
              <a:ext uri="{FF2B5EF4-FFF2-40B4-BE49-F238E27FC236}">
                <a16:creationId xmlns:a16="http://schemas.microsoft.com/office/drawing/2014/main" xmlns="" id="{B168FCB1-A3B8-8C49-AF94-2DBA024C455C}"/>
              </a:ext>
            </a:extLst>
          </p:cNvPr>
          <p:cNvSpPr>
            <a:spLocks noGrp="1"/>
          </p:cNvSpPr>
          <p:nvPr>
            <p:ph idx="1"/>
          </p:nvPr>
        </p:nvSpPr>
        <p:spPr>
          <a:xfrm>
            <a:off x="1148388" y="822862"/>
            <a:ext cx="8412237" cy="5851071"/>
          </a:xfrm>
        </p:spPr>
        <p:txBody>
          <a:bodyPr>
            <a:normAutofit/>
          </a:bodyPr>
          <a:lstStyle/>
          <a:p>
            <a:r>
              <a:rPr lang="fa-IR" sz="2400" dirty="0"/>
              <a:t>10 )</a:t>
            </a:r>
            <a:r>
              <a:rPr lang="fa-IR" sz="2400" dirty="0">
                <a:solidFill>
                  <a:srgbClr val="FF0000"/>
                </a:solidFill>
              </a:rPr>
              <a:t>وضعیت والچر</a:t>
            </a:r>
            <a:r>
              <a:rPr lang="fa-IR" sz="2400" dirty="0"/>
              <a:t>:وضعیتی است که زن آماده زایمان راطوری به پشت میخوابانند که بر لبه تخت قراردارند و پاهاآویزانند. این کار درموردمادرانی انجام می‌شود که هنگام زایمان ابتدانشیمنگاه یا زانوها یا دست های نوزادشان خارج می‌شود</a:t>
            </a:r>
            <a:r>
              <a:rPr lang="fa-IR" sz="2400" dirty="0" smtClean="0"/>
              <a:t>.</a:t>
            </a:r>
          </a:p>
          <a:p>
            <a:endParaRPr lang="fa-IR" sz="2400" dirty="0"/>
          </a:p>
          <a:p>
            <a:r>
              <a:rPr lang="fa-IR" sz="2400" dirty="0"/>
              <a:t>11 )</a:t>
            </a:r>
            <a:r>
              <a:rPr lang="fa-IR" sz="2400" dirty="0">
                <a:solidFill>
                  <a:srgbClr val="FF0000"/>
                </a:solidFill>
              </a:rPr>
              <a:t>درمان واریس</a:t>
            </a:r>
            <a:r>
              <a:rPr lang="fa-IR" sz="2400" dirty="0"/>
              <a:t>:زهراوی در التصریف روش درمانی واریس را بیان کرده که بسیار شبیه به روشهای جراحی امروزی برای درمان واریس است. </a:t>
            </a:r>
            <a:endParaRPr lang="fa-IR" sz="2400" dirty="0" smtClean="0"/>
          </a:p>
          <a:p>
            <a:pPr marL="0" indent="0">
              <a:buNone/>
            </a:pPr>
            <a:endParaRPr lang="fa-IR" sz="2400" dirty="0"/>
          </a:p>
          <a:p>
            <a:r>
              <a:rPr lang="fa-IR" sz="2400" dirty="0"/>
              <a:t>12)</a:t>
            </a:r>
            <a:r>
              <a:rPr lang="fa-IR" sz="2400" dirty="0">
                <a:solidFill>
                  <a:srgbClr val="FF0000"/>
                </a:solidFill>
              </a:rPr>
              <a:t>لوله گذاری داخل نایی</a:t>
            </a:r>
            <a:r>
              <a:rPr lang="fa-IR" sz="2400" dirty="0"/>
              <a:t>:به قرار دادن لوله درنای ازطریق دهان برای تامین راه تنفسی تمیز و جلوگیری از دخول مواد خارجی به درون درخت تراکئوبرونشیال، لوله گذاری داخل نایی، گفته می‌شود.</a:t>
            </a:r>
          </a:p>
        </p:txBody>
      </p:sp>
    </p:spTree>
    <p:extLst>
      <p:ext uri="{BB962C8B-B14F-4D97-AF65-F5344CB8AC3E}">
        <p14:creationId xmlns:p14="http://schemas.microsoft.com/office/powerpoint/2010/main" val="3276166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1">
            <a:extLst>
              <a:ext uri="{FF2B5EF4-FFF2-40B4-BE49-F238E27FC236}">
                <a16:creationId xmlns:a16="http://schemas.microsoft.com/office/drawing/2014/main" xmlns="" id="{4003478E-A145-0B4B-B8C3-9AE6E970AE6B}"/>
              </a:ext>
            </a:extLst>
          </p:cNvPr>
          <p:cNvSpPr>
            <a:spLocks noGrp="1"/>
          </p:cNvSpPr>
          <p:nvPr>
            <p:ph idx="1"/>
          </p:nvPr>
        </p:nvSpPr>
        <p:spPr>
          <a:xfrm>
            <a:off x="1149783" y="1072882"/>
            <a:ext cx="8141998" cy="5623482"/>
          </a:xfrm>
        </p:spPr>
        <p:txBody>
          <a:bodyPr/>
          <a:lstStyle/>
          <a:p>
            <a:r>
              <a:rPr lang="fa-IR" sz="2400" b="1" dirty="0" smtClean="0">
                <a:solidFill>
                  <a:schemeClr val="accent2"/>
                </a:solidFill>
              </a:rPr>
              <a:t>علت </a:t>
            </a:r>
            <a:r>
              <a:rPr lang="fa-IR" sz="2400" b="1" dirty="0">
                <a:solidFill>
                  <a:schemeClr val="accent2"/>
                </a:solidFill>
              </a:rPr>
              <a:t>شناسی و پاتولوژی </a:t>
            </a:r>
            <a:r>
              <a:rPr lang="fa-IR" sz="2400" dirty="0"/>
              <a:t>:</a:t>
            </a:r>
          </a:p>
          <a:p>
            <a:pPr algn="just"/>
            <a:r>
              <a:rPr lang="fa-IR" sz="2400" dirty="0"/>
              <a:t> 1)</a:t>
            </a:r>
            <a:r>
              <a:rPr lang="fa-IR" sz="2400" dirty="0">
                <a:solidFill>
                  <a:srgbClr val="FF0000"/>
                </a:solidFill>
              </a:rPr>
              <a:t>وزوز گوش </a:t>
            </a:r>
            <a:r>
              <a:rPr lang="fa-IR" sz="2400" dirty="0"/>
              <a:t>:ابوعلی سینا برای اولین بار درتاریخ پزشکی علل ایجاد وزوز گوش را شرح داد و دست کم 5نوع ازآنرا </a:t>
            </a:r>
            <a:r>
              <a:rPr lang="fa-IR" sz="2400" dirty="0" smtClean="0"/>
              <a:t>برشمرد. </a:t>
            </a:r>
          </a:p>
          <a:p>
            <a:pPr algn="just"/>
            <a:endParaRPr lang="fa-IR" sz="2400" dirty="0"/>
          </a:p>
          <a:p>
            <a:pPr algn="just"/>
            <a:r>
              <a:rPr lang="fa-IR" sz="2400" dirty="0"/>
              <a:t>2 )</a:t>
            </a:r>
            <a:r>
              <a:rPr lang="fa-IR" sz="2400" dirty="0">
                <a:solidFill>
                  <a:srgbClr val="FF0000"/>
                </a:solidFill>
              </a:rPr>
              <a:t>ارتباط بین اگزوفتالمی و گوات</a:t>
            </a:r>
            <a:r>
              <a:rPr lang="fa-IR" sz="2400" dirty="0"/>
              <a:t>ر:ضیاءالدین سیداسماعیل بن حسین جرجانی پزشک ایرانی،نخستین بار و حدود 800سال قبل ارتباط میان اگزوفتالمی و گواتر رادر ذخیره خوارزمشاهی وپیش از دکتر پری،ذکر کرده است. </a:t>
            </a:r>
            <a:endParaRPr lang="fa-IR" dirty="0"/>
          </a:p>
        </p:txBody>
      </p:sp>
    </p:spTree>
    <p:extLst>
      <p:ext uri="{BB962C8B-B14F-4D97-AF65-F5344CB8AC3E}">
        <p14:creationId xmlns:p14="http://schemas.microsoft.com/office/powerpoint/2010/main" val="1566455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Shape 79"/>
          <p:cNvSpPr txBox="1">
            <a:spLocks noGrp="1"/>
          </p:cNvSpPr>
          <p:nvPr>
            <p:ph type="body" idx="1"/>
          </p:nvPr>
        </p:nvSpPr>
        <p:spPr>
          <a:xfrm>
            <a:off x="924436" y="1237665"/>
            <a:ext cx="8596800" cy="4581243"/>
          </a:xfrm>
          <a:prstGeom prst="rect">
            <a:avLst/>
          </a:prstGeom>
          <a:noFill/>
          <a:ln>
            <a:noFill/>
          </a:ln>
        </p:spPr>
        <p:txBody>
          <a:bodyPr lIns="91425" tIns="91425" rIns="91425" bIns="91425" anchor="t" anchorCtr="0">
            <a:noAutofit/>
          </a:bodyPr>
          <a:lstStyle/>
          <a:p>
            <a:pPr marL="0" lvl="0" indent="0" algn="just">
              <a:spcBef>
                <a:spcPts val="0"/>
              </a:spcBef>
              <a:spcAft>
                <a:spcPts val="0"/>
              </a:spcAft>
              <a:buSzPct val="25000"/>
              <a:buNone/>
            </a:pPr>
            <a:r>
              <a:rPr lang="fa-IR" sz="2400" b="1" dirty="0">
                <a:solidFill>
                  <a:srgbClr val="FF0000"/>
                </a:solidFill>
                <a:latin typeface="Questrial"/>
                <a:ea typeface="Questrial"/>
                <a:cs typeface="Questrial"/>
                <a:sym typeface="Questrial"/>
              </a:rPr>
              <a:t>3.تب</a:t>
            </a:r>
          </a:p>
          <a:p>
            <a:pPr marL="0" lvl="0" indent="0" algn="just">
              <a:spcBef>
                <a:spcPts val="0"/>
              </a:spcBef>
              <a:spcAft>
                <a:spcPts val="0"/>
              </a:spcAft>
              <a:buSzPct val="25000"/>
              <a:buNone/>
            </a:pPr>
            <a:r>
              <a:rPr lang="fa-IR" sz="2000" b="1" dirty="0">
                <a:latin typeface="Questrial"/>
                <a:ea typeface="Questrial"/>
                <a:cs typeface="Questrial"/>
                <a:sym typeface="Questrial"/>
              </a:rPr>
              <a:t>تب در پزشکی علامت متداولی است که افزایش دمای داخل </a:t>
            </a:r>
            <a:r>
              <a:rPr lang="fa-IR" sz="2000" b="1" dirty="0" smtClean="0">
                <a:latin typeface="Questrial"/>
                <a:ea typeface="Questrial"/>
                <a:cs typeface="Questrial"/>
                <a:sym typeface="Questrial"/>
              </a:rPr>
              <a:t>بدن( </a:t>
            </a:r>
            <a:r>
              <a:rPr lang="fa-IR" sz="2000" b="1" dirty="0">
                <a:latin typeface="Questrial"/>
                <a:ea typeface="Questrial"/>
                <a:cs typeface="Questrial"/>
                <a:sym typeface="Questrial"/>
              </a:rPr>
              <a:t>بیش از 37 درجه سانتی </a:t>
            </a:r>
            <a:r>
              <a:rPr lang="fa-IR" sz="2000" b="1" dirty="0" smtClean="0">
                <a:latin typeface="Questrial"/>
                <a:ea typeface="Questrial"/>
                <a:cs typeface="Questrial"/>
                <a:sym typeface="Questrial"/>
              </a:rPr>
              <a:t>گراد)را </a:t>
            </a:r>
            <a:r>
              <a:rPr lang="fa-IR" sz="2000" b="1" dirty="0">
                <a:latin typeface="Questrial"/>
                <a:ea typeface="Questrial"/>
                <a:cs typeface="Questrial"/>
                <a:sym typeface="Questrial"/>
              </a:rPr>
              <a:t>نشان می </a:t>
            </a:r>
            <a:r>
              <a:rPr lang="fa-IR" sz="2000" b="1" dirty="0" smtClean="0">
                <a:latin typeface="Questrial"/>
                <a:ea typeface="Questrial"/>
                <a:cs typeface="Questrial"/>
                <a:sym typeface="Questrial"/>
              </a:rPr>
              <a:t>ده. </a:t>
            </a:r>
            <a:r>
              <a:rPr lang="fa-IR" sz="2000" b="1" dirty="0">
                <a:latin typeface="Questrial"/>
                <a:ea typeface="Questrial"/>
                <a:cs typeface="Questrial"/>
                <a:sym typeface="Questrial"/>
              </a:rPr>
              <a:t>این افزایش دما باعث می شود </a:t>
            </a:r>
            <a:r>
              <a:rPr lang="fa-IR" sz="2000" b="1" dirty="0" smtClean="0">
                <a:latin typeface="Questrial"/>
                <a:ea typeface="Questrial"/>
                <a:cs typeface="Questrial"/>
                <a:sym typeface="Questrial"/>
              </a:rPr>
              <a:t>سرعت </a:t>
            </a:r>
            <a:r>
              <a:rPr lang="fa-IR" sz="2000" b="1" dirty="0">
                <a:latin typeface="Questrial"/>
                <a:ea typeface="Questrial"/>
                <a:cs typeface="Questrial"/>
                <a:sym typeface="Questrial"/>
              </a:rPr>
              <a:t>برخی واکنش های ایمنی افزایش یابد و مانع فعالیت عوامل بیماری زا شود و چه بسا بهبودی فرد را تسریع </a:t>
            </a:r>
            <a:r>
              <a:rPr lang="fa-IR" sz="2000" b="1" dirty="0" smtClean="0">
                <a:latin typeface="Questrial"/>
                <a:ea typeface="Questrial"/>
                <a:cs typeface="Questrial"/>
                <a:sym typeface="Questrial"/>
              </a:rPr>
              <a:t>کند.</a:t>
            </a:r>
            <a:endParaRPr lang="fa-IR" sz="2000" b="1" dirty="0">
              <a:latin typeface="Questrial"/>
              <a:ea typeface="Questrial"/>
              <a:cs typeface="Questrial"/>
              <a:sym typeface="Questrial"/>
            </a:endParaRPr>
          </a:p>
          <a:p>
            <a:pPr marL="0" lvl="0" indent="0" algn="just">
              <a:spcBef>
                <a:spcPts val="0"/>
              </a:spcBef>
              <a:spcAft>
                <a:spcPts val="0"/>
              </a:spcAft>
              <a:buSzPct val="25000"/>
              <a:buNone/>
            </a:pPr>
            <a:r>
              <a:rPr lang="fa-IR" sz="2000" b="1" dirty="0">
                <a:latin typeface="Questrial"/>
                <a:ea typeface="Questrial"/>
                <a:cs typeface="Questrial"/>
                <a:sym typeface="Questrial"/>
              </a:rPr>
              <a:t>نخستین بار زکریای رازی  به این واقعیت پی برد که تب یک واکنش دفاعی وطبیعی است که بدن را در برابر  بیماری </a:t>
            </a:r>
            <a:r>
              <a:rPr lang="fa-IR" sz="2000" b="1" dirty="0" smtClean="0">
                <a:latin typeface="Questrial"/>
                <a:ea typeface="Questrial"/>
                <a:cs typeface="Questrial"/>
                <a:sym typeface="Questrial"/>
              </a:rPr>
              <a:t>ها یاری </a:t>
            </a:r>
            <a:r>
              <a:rPr lang="fa-IR" sz="2000" b="1" dirty="0">
                <a:latin typeface="Questrial"/>
                <a:ea typeface="Questrial"/>
                <a:cs typeface="Questrial"/>
                <a:sym typeface="Questrial"/>
              </a:rPr>
              <a:t>می دهد. وی این مطلب را در الحاوی ذکر کرده است. </a:t>
            </a:r>
          </a:p>
          <a:p>
            <a:pPr marL="0" lvl="0" indent="0" algn="just">
              <a:spcBef>
                <a:spcPts val="0"/>
              </a:spcBef>
              <a:spcAft>
                <a:spcPts val="0"/>
              </a:spcAft>
              <a:buSzPct val="25000"/>
              <a:buNone/>
            </a:pPr>
            <a:r>
              <a:rPr lang="fa-IR" sz="2220" b="1" dirty="0">
                <a:solidFill>
                  <a:srgbClr val="FF0000"/>
                </a:solidFill>
                <a:latin typeface="Questrial"/>
                <a:ea typeface="Questrial"/>
                <a:cs typeface="Questrial"/>
                <a:sym typeface="Questrial"/>
              </a:rPr>
              <a:t>4. تب یونجه</a:t>
            </a:r>
          </a:p>
          <a:p>
            <a:pPr marL="0" lvl="0" indent="0" algn="just">
              <a:spcBef>
                <a:spcPts val="0"/>
              </a:spcBef>
              <a:spcAft>
                <a:spcPts val="0"/>
              </a:spcAft>
              <a:buSzPct val="25000"/>
              <a:buNone/>
            </a:pPr>
            <a:r>
              <a:rPr lang="fa-IR" sz="2000" b="1" dirty="0">
                <a:latin typeface="Questrial"/>
                <a:ea typeface="Questrial"/>
                <a:cs typeface="Questrial"/>
                <a:sym typeface="Questrial"/>
              </a:rPr>
              <a:t>تب یونجه نوعی بیماری است که بعضی از مردم در فصل تابستان به آن دچار می شوند. ولی ممکن است در بها ر یا پاییز نیز اتفاق بیفتد.دراین فصل ذره های کوچک گرده گل ها در فضا پراکنده می شود. افراد بر اثر تنفس گرده های ریز ممکن است دچار تب یونجه شوند. </a:t>
            </a:r>
          </a:p>
          <a:p>
            <a:pPr marL="0" lvl="0" indent="0" algn="just">
              <a:spcBef>
                <a:spcPts val="0"/>
              </a:spcBef>
              <a:spcAft>
                <a:spcPts val="0"/>
              </a:spcAft>
              <a:buSzPct val="25000"/>
              <a:buNone/>
            </a:pPr>
            <a:r>
              <a:rPr lang="fa-IR" sz="2000" b="1" dirty="0">
                <a:latin typeface="Questrial"/>
                <a:ea typeface="Questrial"/>
                <a:cs typeface="Questrial"/>
                <a:sym typeface="Questrial"/>
              </a:rPr>
              <a:t>محمد بن زکریای رازی برای اولین بار در تاریخ پزشکی و تقریبا نهصد سال پیش از </a:t>
            </a:r>
            <a:r>
              <a:rPr lang="fa-IR" sz="2000" b="1" dirty="0" smtClean="0">
                <a:latin typeface="Questrial"/>
                <a:ea typeface="Questrial"/>
                <a:cs typeface="Questrial"/>
                <a:sym typeface="Questrial"/>
              </a:rPr>
              <a:t>بوستوک، درمان </a:t>
            </a:r>
            <a:r>
              <a:rPr lang="fa-IR" sz="2000" b="1" dirty="0">
                <a:latin typeface="Questrial"/>
                <a:ea typeface="Questrial"/>
                <a:cs typeface="Questrial"/>
                <a:sym typeface="Questrial"/>
              </a:rPr>
              <a:t>تب یونجه را به شکل کاملا بالینی در الفصول المهمه فی طب الامه شرح داده و دارو هایی را برای آن توصیه کرده است. رازی در این کتاب راه هایی برای پیشگیری از ابتلا به تب یونجه و همچنین درمان آن ارائه کرده است.   </a:t>
            </a:r>
          </a:p>
          <a:p>
            <a:pPr marL="0" lvl="0" indent="0" algn="ctr" rtl="0">
              <a:spcBef>
                <a:spcPts val="0"/>
              </a:spcBef>
              <a:spcAft>
                <a:spcPts val="0"/>
              </a:spcAft>
              <a:buSzPct val="25000"/>
              <a:buNone/>
            </a:pPr>
            <a:endParaRPr sz="1665" dirty="0">
              <a:latin typeface="Questrial"/>
              <a:ea typeface="Questrial"/>
              <a:cs typeface="Questrial"/>
              <a:sym typeface="Questrial"/>
            </a:endParaRPr>
          </a:p>
          <a:p>
            <a:pPr marL="0" lvl="0" indent="0" algn="ctr" rtl="0">
              <a:spcBef>
                <a:spcPts val="0"/>
              </a:spcBef>
              <a:spcAft>
                <a:spcPts val="0"/>
              </a:spcAft>
              <a:buSzPct val="25000"/>
              <a:buNone/>
            </a:pPr>
            <a:r>
              <a:rPr lang="fa-IR" sz="1665" dirty="0">
                <a:latin typeface="Questrial"/>
                <a:ea typeface="Questrial"/>
                <a:cs typeface="Questrial"/>
                <a:sym typeface="Questrial"/>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sp>
        <p:nvSpPr>
          <p:cNvPr id="47" name="Shape 47"/>
          <p:cNvSpPr txBox="1">
            <a:spLocks noGrp="1"/>
          </p:cNvSpPr>
          <p:nvPr>
            <p:ph type="body" idx="1"/>
          </p:nvPr>
        </p:nvSpPr>
        <p:spPr>
          <a:xfrm>
            <a:off x="963659" y="775863"/>
            <a:ext cx="8586742" cy="5865083"/>
          </a:xfrm>
          <a:prstGeom prst="rect">
            <a:avLst/>
          </a:prstGeom>
          <a:noFill/>
          <a:ln>
            <a:noFill/>
          </a:ln>
        </p:spPr>
        <p:txBody>
          <a:bodyPr lIns="91425" tIns="91425" rIns="91425" bIns="91425" anchor="t" anchorCtr="0">
            <a:noAutofit/>
          </a:bodyPr>
          <a:lstStyle/>
          <a:p>
            <a:pPr lvl="0" indent="0" algn="just">
              <a:lnSpc>
                <a:spcPct val="80000"/>
              </a:lnSpc>
              <a:spcBef>
                <a:spcPts val="0"/>
              </a:spcBef>
              <a:buClr>
                <a:srgbClr val="A53010"/>
              </a:buClr>
              <a:buSzPct val="100208"/>
            </a:pPr>
            <a:r>
              <a:rPr lang="fa-IR" sz="2800" b="1" dirty="0" smtClean="0">
                <a:solidFill>
                  <a:schemeClr val="accent2"/>
                </a:solidFill>
                <a:latin typeface="Questrial"/>
                <a:ea typeface="Questrial"/>
                <a:cs typeface="Questrial"/>
                <a:sym typeface="Questrial"/>
              </a:rPr>
              <a:t>دارو سازی</a:t>
            </a:r>
          </a:p>
          <a:p>
            <a:pPr lvl="0" indent="0" algn="just">
              <a:lnSpc>
                <a:spcPct val="80000"/>
              </a:lnSpc>
              <a:spcBef>
                <a:spcPts val="0"/>
              </a:spcBef>
              <a:buClr>
                <a:srgbClr val="A53010"/>
              </a:buClr>
              <a:buSzPct val="100208"/>
              <a:buNone/>
            </a:pPr>
            <a:endParaRPr lang="fa-IR" sz="2800" b="1" dirty="0">
              <a:solidFill>
                <a:schemeClr val="accent2"/>
              </a:solidFill>
              <a:latin typeface="Questrial"/>
              <a:ea typeface="Questrial"/>
              <a:cs typeface="Questrial"/>
              <a:sym typeface="Questrial"/>
            </a:endParaRPr>
          </a:p>
          <a:p>
            <a:pPr lvl="0" indent="0" algn="just">
              <a:lnSpc>
                <a:spcPct val="80000"/>
              </a:lnSpc>
              <a:spcBef>
                <a:spcPts val="0"/>
              </a:spcBef>
              <a:buClr>
                <a:srgbClr val="A53010"/>
              </a:buClr>
              <a:buSzPct val="100909"/>
            </a:pPr>
            <a:r>
              <a:rPr lang="fa-IR" sz="2400" b="1" dirty="0">
                <a:solidFill>
                  <a:srgbClr val="FF0000"/>
                </a:solidFill>
                <a:latin typeface="Questrial"/>
                <a:ea typeface="Questrial"/>
                <a:cs typeface="Questrial"/>
                <a:sym typeface="Questrial"/>
              </a:rPr>
              <a:t>1. الکل</a:t>
            </a:r>
          </a:p>
          <a:p>
            <a:pPr lvl="0" indent="0" algn="just">
              <a:lnSpc>
                <a:spcPct val="80000"/>
              </a:lnSpc>
              <a:spcBef>
                <a:spcPts val="0"/>
              </a:spcBef>
              <a:buClr>
                <a:srgbClr val="A53010"/>
              </a:buClr>
              <a:buSzPct val="100909"/>
              <a:buNone/>
            </a:pPr>
            <a:r>
              <a:rPr lang="fa-IR" sz="2220" dirty="0">
                <a:latin typeface="Questrial"/>
                <a:ea typeface="Questrial"/>
                <a:cs typeface="Questrial"/>
                <a:sym typeface="Questrial"/>
              </a:rPr>
              <a:t>نخستین بار زکریای رازی اتانول) الکل اتیلیک(را کشف کرد و آن را برای ضد عفونی زخم و وسایل جراحی به کار برد. </a:t>
            </a:r>
          </a:p>
          <a:p>
            <a:pPr lvl="0" indent="0" algn="just">
              <a:lnSpc>
                <a:spcPct val="80000"/>
              </a:lnSpc>
              <a:spcBef>
                <a:spcPts val="0"/>
              </a:spcBef>
              <a:buClr>
                <a:srgbClr val="A53010"/>
              </a:buClr>
              <a:buSzPct val="100909"/>
            </a:pPr>
            <a:r>
              <a:rPr lang="fa-IR" sz="2400" b="1" dirty="0">
                <a:solidFill>
                  <a:srgbClr val="FF0000"/>
                </a:solidFill>
                <a:latin typeface="Questrial"/>
                <a:ea typeface="Questrial"/>
                <a:cs typeface="Questrial"/>
                <a:sym typeface="Questrial"/>
              </a:rPr>
              <a:t>2. استفاده از مواد شیمیایی در دارو سازی</a:t>
            </a:r>
          </a:p>
          <a:p>
            <a:pPr lvl="0" indent="0" algn="just">
              <a:lnSpc>
                <a:spcPct val="80000"/>
              </a:lnSpc>
              <a:spcBef>
                <a:spcPts val="0"/>
              </a:spcBef>
              <a:buClr>
                <a:srgbClr val="A53010"/>
              </a:buClr>
              <a:buSzPct val="100909"/>
              <a:buNone/>
            </a:pPr>
            <a:r>
              <a:rPr lang="fa-IR" sz="2220" dirty="0">
                <a:latin typeface="Questrial"/>
                <a:ea typeface="Questrial"/>
                <a:cs typeface="Questrial"/>
                <a:sym typeface="Questrial"/>
              </a:rPr>
              <a:t>رازی پس از کشف الکل و جوهر گوگرد و شناسایی خواص این دو ماده، فصل جدیدی در دارو شناسی و دارو سازی اسلامی وارد کرد و با این دو ماده بسیاری از ترکیبات دارویی و شربت ها را ساخت. </a:t>
            </a:r>
          </a:p>
          <a:p>
            <a:pPr lvl="0" indent="0" algn="just">
              <a:lnSpc>
                <a:spcPct val="80000"/>
              </a:lnSpc>
              <a:spcBef>
                <a:spcPts val="0"/>
              </a:spcBef>
              <a:buClr>
                <a:srgbClr val="A53010"/>
              </a:buClr>
              <a:buSzPct val="100909"/>
              <a:buNone/>
            </a:pPr>
            <a:r>
              <a:rPr lang="fa-IR" sz="2220" dirty="0">
                <a:latin typeface="Questrial"/>
                <a:ea typeface="Questrial"/>
                <a:cs typeface="Questrial"/>
                <a:sym typeface="Questrial"/>
              </a:rPr>
              <a:t>رازی مرهمی مرکب از سفید </a:t>
            </a:r>
            <a:r>
              <a:rPr lang="fa-IR" sz="2220" dirty="0" smtClean="0">
                <a:latin typeface="Questrial"/>
                <a:ea typeface="Questrial"/>
                <a:cs typeface="Questrial"/>
                <a:sym typeface="Questrial"/>
              </a:rPr>
              <a:t>آب( سفیداج)و </a:t>
            </a:r>
            <a:r>
              <a:rPr lang="fa-IR" sz="2220" dirty="0">
                <a:latin typeface="Questrial"/>
                <a:ea typeface="Questrial"/>
                <a:cs typeface="Questrial"/>
                <a:sym typeface="Questrial"/>
              </a:rPr>
              <a:t>پیه، به نسبت یک پنجم، تهیه می کرد و برای خشک کردن جراحات و زخم ها به کار می برد. همچنین، اولین بار به تاثیر ضد عفونی کنندگی جیوه پی برد و از آن پماد تهیه کرد وبرای ضد عفونی کردن زخم ها به کار برد. </a:t>
            </a:r>
          </a:p>
          <a:p>
            <a:pPr lvl="0" indent="0" algn="just">
              <a:lnSpc>
                <a:spcPct val="80000"/>
              </a:lnSpc>
              <a:spcBef>
                <a:spcPts val="0"/>
              </a:spcBef>
              <a:buClr>
                <a:srgbClr val="A53010"/>
              </a:buClr>
              <a:buSzPct val="100909"/>
            </a:pPr>
            <a:r>
              <a:rPr lang="fa-IR" sz="2400" b="1" dirty="0">
                <a:solidFill>
                  <a:srgbClr val="FF0000"/>
                </a:solidFill>
                <a:latin typeface="Questrial"/>
                <a:ea typeface="Questrial"/>
                <a:cs typeface="Questrial"/>
                <a:sym typeface="Questrial"/>
              </a:rPr>
              <a:t>3. کپسول</a:t>
            </a:r>
          </a:p>
          <a:p>
            <a:pPr lvl="0" indent="0" algn="just">
              <a:lnSpc>
                <a:spcPct val="80000"/>
              </a:lnSpc>
              <a:spcBef>
                <a:spcPts val="0"/>
              </a:spcBef>
              <a:buClr>
                <a:srgbClr val="A53010"/>
              </a:buClr>
              <a:buSzPct val="100909"/>
              <a:buNone/>
            </a:pPr>
            <a:r>
              <a:rPr lang="fa-IR" sz="2220" dirty="0">
                <a:latin typeface="Questrial"/>
                <a:ea typeface="Questrial"/>
                <a:cs typeface="Questrial"/>
                <a:sym typeface="Questrial"/>
              </a:rPr>
              <a:t> کپسول یکی از اشکال دارو رسانی است که در آن میزان خاصی از دارو در محفظه ای ازجنس ژلاتین قرار می گیرد. با این روش مزه نا مطلوب دارو ها پوشانده می شود، دارو آهسته در بدن رها می شود و آثار زیانبار دارو روی معده کاهش می یابد. امروزه بیشتر ژلاتین کپسول از استخوان گاو تهیه می شود. </a:t>
            </a:r>
          </a:p>
          <a:p>
            <a:pPr lvl="0" indent="140970" rtl="0">
              <a:lnSpc>
                <a:spcPct val="80000"/>
              </a:lnSpc>
              <a:spcBef>
                <a:spcPts val="0"/>
              </a:spcBef>
              <a:buNone/>
            </a:pPr>
            <a:endParaRPr sz="2220" dirty="0">
              <a:latin typeface="Questrial"/>
              <a:ea typeface="Questrial"/>
              <a:cs typeface="Questrial"/>
              <a:sym typeface="Quest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2"/>
        <p:cNvGrpSpPr/>
        <p:nvPr/>
      </p:nvGrpSpPr>
      <p:grpSpPr>
        <a:xfrm>
          <a:off x="0" y="0"/>
          <a:ext cx="0" cy="0"/>
          <a:chOff x="0" y="0"/>
          <a:chExt cx="0" cy="0"/>
        </a:xfrm>
      </p:grpSpPr>
      <p:sp>
        <p:nvSpPr>
          <p:cNvPr id="53" name="Shape 53"/>
          <p:cNvSpPr txBox="1">
            <a:spLocks noGrp="1"/>
          </p:cNvSpPr>
          <p:nvPr>
            <p:ph type="body" idx="1"/>
          </p:nvPr>
        </p:nvSpPr>
        <p:spPr>
          <a:xfrm>
            <a:off x="603443" y="221673"/>
            <a:ext cx="9140922" cy="6636324"/>
          </a:xfrm>
          <a:prstGeom prst="rect">
            <a:avLst/>
          </a:prstGeom>
          <a:noFill/>
          <a:ln>
            <a:noFill/>
          </a:ln>
        </p:spPr>
        <p:txBody>
          <a:bodyPr lIns="91425" tIns="91425" rIns="91425" bIns="91425" anchor="t" anchorCtr="0">
            <a:noAutofit/>
          </a:bodyPr>
          <a:lstStyle/>
          <a:p>
            <a:pPr lvl="0" indent="0" algn="just">
              <a:lnSpc>
                <a:spcPct val="80000"/>
              </a:lnSpc>
              <a:spcBef>
                <a:spcPts val="0"/>
              </a:spcBef>
              <a:buClr>
                <a:srgbClr val="A53010"/>
              </a:buClr>
              <a:buSzPct val="98000"/>
            </a:pPr>
            <a:r>
              <a:rPr lang="fa-IR" sz="2400" b="1" dirty="0">
                <a:solidFill>
                  <a:schemeClr val="accent2"/>
                </a:solidFill>
                <a:latin typeface="Questrial"/>
                <a:ea typeface="Questrial"/>
                <a:sym typeface="Questrial"/>
              </a:rPr>
              <a:t>بیهوشی</a:t>
            </a:r>
          </a:p>
          <a:p>
            <a:pPr lvl="0" indent="0" algn="just">
              <a:lnSpc>
                <a:spcPct val="80000"/>
              </a:lnSpc>
              <a:spcBef>
                <a:spcPts val="0"/>
              </a:spcBef>
              <a:buClr>
                <a:srgbClr val="A53010"/>
              </a:buClr>
              <a:buSzPct val="98000"/>
              <a:buNone/>
            </a:pPr>
            <a:r>
              <a:rPr lang="fa-IR" sz="2000" dirty="0">
                <a:latin typeface="Questrial"/>
                <a:ea typeface="Questrial"/>
                <a:sym typeface="Questrial"/>
              </a:rPr>
              <a:t>در این روش تکه های کوچک اسفنج را با عصاره ای از حشیش، بسلی و بنگ آغشته می کردند و در آفتاب می خشکاندند. هنگام مصرف، آن تکه اسفنج را  دوباره مرطوب می کردند و داخل بینی بیمار فرو می بردند. به این ترتیب مخاط بینی آن مواد را جذب می کرد و بیمار به خواب عمیق بیهوشی فرو می رفت، طوری که درد تحمل نا پذیر جراحی یا قطع اعضا و جوارح بدن را احساس نمی کرد. </a:t>
            </a:r>
          </a:p>
          <a:p>
            <a:pPr lvl="0" indent="0" algn="just">
              <a:lnSpc>
                <a:spcPct val="80000"/>
              </a:lnSpc>
              <a:spcBef>
                <a:spcPts val="0"/>
              </a:spcBef>
              <a:buClr>
                <a:srgbClr val="A53010"/>
              </a:buClr>
              <a:buSzPct val="98000"/>
              <a:buNone/>
            </a:pPr>
            <a:r>
              <a:rPr lang="fa-IR" sz="2000" dirty="0">
                <a:latin typeface="Questrial"/>
                <a:ea typeface="Questrial"/>
                <a:sym typeface="Questrial"/>
              </a:rPr>
              <a:t>رازی نخستین بار در تاریخ پزشکی جهان بیهوش کننده های عمومی استنشاقی را به صورت اسفنج بیهوشی به کار برد. </a:t>
            </a:r>
            <a:endParaRPr lang="fa-IR" sz="2000" dirty="0" smtClean="0">
              <a:latin typeface="Questrial"/>
              <a:ea typeface="Questrial"/>
              <a:sym typeface="Questrial"/>
            </a:endParaRPr>
          </a:p>
          <a:p>
            <a:pPr lvl="0" indent="0" algn="just">
              <a:lnSpc>
                <a:spcPct val="80000"/>
              </a:lnSpc>
              <a:spcBef>
                <a:spcPts val="0"/>
              </a:spcBef>
              <a:buClr>
                <a:srgbClr val="A53010"/>
              </a:buClr>
              <a:buSzPct val="98000"/>
              <a:buNone/>
            </a:pPr>
            <a:endParaRPr lang="fa-IR" sz="2000" dirty="0">
              <a:latin typeface="Questrial"/>
              <a:ea typeface="Questrial"/>
              <a:sym typeface="Questrial"/>
            </a:endParaRPr>
          </a:p>
          <a:p>
            <a:pPr lvl="0" indent="0" algn="just">
              <a:lnSpc>
                <a:spcPct val="80000"/>
              </a:lnSpc>
              <a:spcBef>
                <a:spcPts val="0"/>
              </a:spcBef>
              <a:buClr>
                <a:srgbClr val="A53010"/>
              </a:buClr>
              <a:buSzPct val="98000"/>
            </a:pPr>
            <a:r>
              <a:rPr lang="fa-IR" sz="2400" b="1" dirty="0" smtClean="0">
                <a:solidFill>
                  <a:schemeClr val="accent2"/>
                </a:solidFill>
                <a:latin typeface="Questrial"/>
                <a:ea typeface="Questrial"/>
                <a:sym typeface="Questrial"/>
              </a:rPr>
              <a:t>بیماری </a:t>
            </a:r>
            <a:r>
              <a:rPr lang="fa-IR" sz="2400" b="1" dirty="0">
                <a:solidFill>
                  <a:schemeClr val="accent2"/>
                </a:solidFill>
                <a:latin typeface="Questrial"/>
                <a:ea typeface="Questrial"/>
                <a:sym typeface="Questrial"/>
              </a:rPr>
              <a:t>شناسی</a:t>
            </a:r>
          </a:p>
          <a:p>
            <a:pPr lvl="0" indent="0" algn="just">
              <a:lnSpc>
                <a:spcPct val="80000"/>
              </a:lnSpc>
              <a:spcBef>
                <a:spcPts val="0"/>
              </a:spcBef>
              <a:buClr>
                <a:srgbClr val="A53010"/>
              </a:buClr>
              <a:buSzPct val="98000"/>
            </a:pPr>
            <a:r>
              <a:rPr lang="fa-IR" sz="2000" b="1" dirty="0">
                <a:solidFill>
                  <a:srgbClr val="FF0000"/>
                </a:solidFill>
                <a:latin typeface="Questrial"/>
                <a:ea typeface="Questrial"/>
                <a:sym typeface="Questrial"/>
              </a:rPr>
              <a:t>1. برایت</a:t>
            </a:r>
          </a:p>
          <a:p>
            <a:pPr marL="0" lvl="0" indent="0" algn="just">
              <a:lnSpc>
                <a:spcPct val="80000"/>
              </a:lnSpc>
              <a:spcBef>
                <a:spcPts val="0"/>
              </a:spcBef>
              <a:buNone/>
            </a:pPr>
            <a:r>
              <a:rPr lang="fa-IR" sz="2000" dirty="0">
                <a:latin typeface="Questrial"/>
                <a:ea typeface="Questrial"/>
                <a:sym typeface="Questrial"/>
              </a:rPr>
              <a:t>ریچارد برایت، آلبومین پلاسمای خون را در ادرار پیدا کرد، که موجب خیز یا ادم می شود. اواین علائم را  به نوعی بیماری کلیوی مربوط دانست که به افتخار وی» برایت«نامگذاری شد، در حالی که ابو حامد محمد بن علی بن عمر نجیب الدین سمرقندی پزشک ایرانی، حدود ششصد سال پیش از برایت، دوباره این بیماری در الاسباب والعلامات توضیح داده بود. </a:t>
            </a:r>
          </a:p>
          <a:p>
            <a:pPr marL="0" lvl="0" indent="0" algn="just">
              <a:lnSpc>
                <a:spcPct val="80000"/>
              </a:lnSpc>
              <a:spcBef>
                <a:spcPts val="0"/>
              </a:spcBef>
              <a:buNone/>
            </a:pPr>
            <a:r>
              <a:rPr lang="fa-IR" sz="2000" dirty="0">
                <a:solidFill>
                  <a:srgbClr val="FF0000"/>
                </a:solidFill>
                <a:latin typeface="Questrial"/>
                <a:ea typeface="Questrial"/>
                <a:sym typeface="Questrial"/>
              </a:rPr>
              <a:t>2.پرنوشی</a:t>
            </a:r>
            <a:r>
              <a:rPr lang="fa-IR" sz="2000" dirty="0">
                <a:latin typeface="Questrial"/>
                <a:ea typeface="Questrial"/>
                <a:sym typeface="Questrial"/>
              </a:rPr>
              <a:t> </a:t>
            </a:r>
          </a:p>
          <a:p>
            <a:pPr marL="0" lvl="0" indent="0" algn="just">
              <a:lnSpc>
                <a:spcPct val="80000"/>
              </a:lnSpc>
              <a:spcBef>
                <a:spcPts val="0"/>
              </a:spcBef>
              <a:buNone/>
            </a:pPr>
            <a:r>
              <a:rPr lang="fa-IR" sz="2000" dirty="0">
                <a:latin typeface="Questrial"/>
                <a:ea typeface="Questrial"/>
                <a:sym typeface="Questrial"/>
              </a:rPr>
              <a:t>ابن سینا در بخش تشنگی از قانون تشخیص افتراقی پر نوشی را در22 حالت، از جمله دیابت</a:t>
            </a:r>
          </a:p>
          <a:p>
            <a:pPr marL="0" lvl="0" indent="0" algn="just">
              <a:lnSpc>
                <a:spcPct val="80000"/>
              </a:lnSpc>
              <a:spcBef>
                <a:spcPts val="0"/>
              </a:spcBef>
              <a:buNone/>
            </a:pPr>
            <a:r>
              <a:rPr lang="fa-IR" sz="2000" dirty="0">
                <a:latin typeface="Questrial"/>
                <a:ea typeface="Questrial"/>
                <a:sym typeface="Questrial"/>
              </a:rPr>
              <a:t>بی مزه، با دقت بسیار توصیف کرده است. پر نوشی یکی از علائم شایع بیماری دیابت بی مزه است که در قانون با نام دیانیطس  آمده است این در حالی است که خوان پیتر فرانک  . </a:t>
            </a:r>
          </a:p>
          <a:p>
            <a:pPr marL="0" lvl="0" indent="0" algn="just">
              <a:lnSpc>
                <a:spcPct val="80000"/>
              </a:lnSpc>
              <a:spcBef>
                <a:spcPts val="0"/>
              </a:spcBef>
              <a:buNone/>
            </a:pPr>
            <a:r>
              <a:rPr lang="fa-IR" sz="2000" dirty="0">
                <a:latin typeface="Questrial"/>
                <a:ea typeface="Questrial"/>
                <a:sym typeface="Questrial"/>
              </a:rPr>
              <a:t>اولین کسی معرفی می شود که دیابت بی مزه را معرفی کرده و تفاوت آن با دیابت شیرین را توضیح داده است. </a:t>
            </a:r>
          </a:p>
          <a:p>
            <a:pPr marL="0" lvl="0" indent="0" rtl="0">
              <a:lnSpc>
                <a:spcPct val="80000"/>
              </a:lnSpc>
              <a:spcBef>
                <a:spcPts val="0"/>
              </a:spcBef>
              <a:buNone/>
            </a:pPr>
            <a:endParaRPr sz="1679" dirty="0">
              <a:latin typeface="Questrial"/>
              <a:ea typeface="Questrial"/>
              <a:cs typeface="Questrial"/>
              <a:sym typeface="Quest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Shape 59"/>
          <p:cNvSpPr txBox="1">
            <a:spLocks noGrp="1"/>
          </p:cNvSpPr>
          <p:nvPr>
            <p:ph type="body" idx="1"/>
          </p:nvPr>
        </p:nvSpPr>
        <p:spPr>
          <a:xfrm>
            <a:off x="760452" y="637309"/>
            <a:ext cx="8891548" cy="5689600"/>
          </a:xfrm>
          <a:prstGeom prst="rect">
            <a:avLst/>
          </a:prstGeom>
          <a:noFill/>
          <a:ln>
            <a:noFill/>
          </a:ln>
        </p:spPr>
        <p:txBody>
          <a:bodyPr lIns="91425" tIns="91425" rIns="91425" bIns="91425" anchor="t" anchorCtr="0">
            <a:noAutofit/>
          </a:bodyPr>
          <a:lstStyle/>
          <a:p>
            <a:pPr lvl="0" indent="0">
              <a:lnSpc>
                <a:spcPct val="90000"/>
              </a:lnSpc>
              <a:spcBef>
                <a:spcPts val="0"/>
              </a:spcBef>
              <a:buClr>
                <a:srgbClr val="A53010"/>
              </a:buClr>
              <a:buSzPct val="97941"/>
            </a:pPr>
            <a:r>
              <a:rPr lang="fa-IR" sz="2000" b="1" dirty="0">
                <a:solidFill>
                  <a:srgbClr val="FF0000"/>
                </a:solidFill>
                <a:latin typeface="Questrial"/>
                <a:ea typeface="Questrial"/>
                <a:cs typeface="Questrial"/>
                <a:sym typeface="Questrial"/>
              </a:rPr>
              <a:t>3.هموفیلی</a:t>
            </a:r>
          </a:p>
          <a:p>
            <a:pPr lvl="0" indent="0" algn="just">
              <a:lnSpc>
                <a:spcPct val="90000"/>
              </a:lnSpc>
              <a:spcBef>
                <a:spcPts val="0"/>
              </a:spcBef>
              <a:buClr>
                <a:srgbClr val="A53010"/>
              </a:buClr>
              <a:buSzPct val="100909"/>
              <a:buNone/>
            </a:pPr>
            <a:r>
              <a:rPr lang="fa-IR" sz="2220" dirty="0">
                <a:latin typeface="Questrial"/>
                <a:ea typeface="Questrial"/>
                <a:cs typeface="Questrial"/>
                <a:sym typeface="Questrial"/>
              </a:rPr>
              <a:t>ابوالقاسم زهراوی ،معروف ترین جراح پزشکی اسلامی، در التصریف برای اولین بار در تاریخ پزشکی بیماری همو فیلی را توصیف کرده است. </a:t>
            </a:r>
          </a:p>
          <a:p>
            <a:pPr lvl="0" indent="0" algn="just">
              <a:lnSpc>
                <a:spcPct val="90000"/>
              </a:lnSpc>
              <a:spcBef>
                <a:spcPts val="0"/>
              </a:spcBef>
              <a:buClr>
                <a:srgbClr val="A53010"/>
              </a:buClr>
              <a:buSzPct val="100909"/>
            </a:pPr>
            <a:r>
              <a:rPr lang="fa-IR" sz="2000" b="1" dirty="0">
                <a:solidFill>
                  <a:srgbClr val="FF0000"/>
                </a:solidFill>
                <a:latin typeface="Questrial"/>
                <a:ea typeface="Questrial"/>
                <a:cs typeface="Questrial"/>
                <a:sym typeface="Questrial"/>
              </a:rPr>
              <a:t>4. مننژیت</a:t>
            </a:r>
          </a:p>
          <a:p>
            <a:pPr lvl="0" indent="0" algn="just">
              <a:lnSpc>
                <a:spcPct val="90000"/>
              </a:lnSpc>
              <a:spcBef>
                <a:spcPts val="0"/>
              </a:spcBef>
              <a:buClr>
                <a:srgbClr val="A53010"/>
              </a:buClr>
              <a:buSzPct val="100909"/>
              <a:buNone/>
            </a:pPr>
            <a:r>
              <a:rPr lang="fa-IR" sz="2220" dirty="0">
                <a:latin typeface="Questrial"/>
                <a:ea typeface="Questrial"/>
                <a:cs typeface="Questrial"/>
                <a:sym typeface="Questrial"/>
              </a:rPr>
              <a:t>ابن سینا برای اولین بار در تاریخ پزشکی توصیف دقیقی از مننژیت را با نام ورم غشای مغز، با ذکر جزئیات عرضه کرده که تا امروز و با گذشت هزار سال تنها نکاتی جزئی به آن افزوده شده است.وی هم چنین تفاوت های مننژیت حاد و مزمن را شرح داده است. </a:t>
            </a:r>
          </a:p>
          <a:p>
            <a:pPr lvl="0" indent="0" algn="just">
              <a:lnSpc>
                <a:spcPct val="90000"/>
              </a:lnSpc>
              <a:spcBef>
                <a:spcPts val="0"/>
              </a:spcBef>
              <a:buClr>
                <a:srgbClr val="A53010"/>
              </a:buClr>
              <a:buSzPct val="100909"/>
              <a:buNone/>
            </a:pPr>
            <a:r>
              <a:rPr lang="fa-IR" sz="2220" dirty="0">
                <a:latin typeface="Questrial"/>
                <a:ea typeface="Questrial"/>
                <a:cs typeface="Questrial"/>
                <a:sym typeface="Questrial"/>
              </a:rPr>
              <a:t>شیخ الرئیس مننژیت را در قانون این چنین بیان می کند.:</a:t>
            </a:r>
          </a:p>
          <a:p>
            <a:pPr lvl="0" indent="0" algn="just">
              <a:lnSpc>
                <a:spcPct val="90000"/>
              </a:lnSpc>
              <a:spcBef>
                <a:spcPts val="0"/>
              </a:spcBef>
              <a:buClr>
                <a:srgbClr val="A53010"/>
              </a:buClr>
              <a:buSzPct val="100909"/>
              <a:buNone/>
            </a:pPr>
            <a:r>
              <a:rPr lang="fa-IR" sz="2220" dirty="0">
                <a:latin typeface="Questrial"/>
                <a:ea typeface="Questrial"/>
                <a:cs typeface="Questrial"/>
                <a:sym typeface="Questrial"/>
              </a:rPr>
              <a:t>ورمی گرم را، که درپرده نازک یا پرده ستبر مغز پیدا می شود، قراطینس، می گویند. اگر ورم در جرم مغز باشد قراطینس  نیست. سپس توضیح می دهد که نام دیگر قراطینس سر سام است. </a:t>
            </a:r>
          </a:p>
          <a:p>
            <a:pPr lvl="0" indent="0" algn="just">
              <a:lnSpc>
                <a:spcPct val="90000"/>
              </a:lnSpc>
              <a:spcBef>
                <a:spcPts val="0"/>
              </a:spcBef>
              <a:buClr>
                <a:srgbClr val="A53010"/>
              </a:buClr>
              <a:buSzPct val="100909"/>
            </a:pPr>
            <a:r>
              <a:rPr lang="fa-IR" sz="2000" b="1" dirty="0">
                <a:solidFill>
                  <a:srgbClr val="FF0000"/>
                </a:solidFill>
                <a:latin typeface="Questrial"/>
                <a:ea typeface="Questrial"/>
                <a:cs typeface="Questrial"/>
                <a:sym typeface="Questrial"/>
              </a:rPr>
              <a:t>5. سیاه زخم</a:t>
            </a:r>
          </a:p>
          <a:p>
            <a:pPr lvl="0" indent="0" algn="just">
              <a:lnSpc>
                <a:spcPct val="90000"/>
              </a:lnSpc>
              <a:spcBef>
                <a:spcPts val="0"/>
              </a:spcBef>
              <a:buClr>
                <a:srgbClr val="A53010"/>
              </a:buClr>
              <a:buSzPct val="100909"/>
              <a:buNone/>
            </a:pPr>
            <a:r>
              <a:rPr lang="fa-IR" sz="2220" dirty="0">
                <a:latin typeface="Questrial"/>
                <a:ea typeface="Questrial"/>
                <a:cs typeface="Questrial"/>
                <a:sym typeface="Questrial"/>
              </a:rPr>
              <a:t>ابن سینا برای اولین بار در تاریخ پزشکی سیاه زخم را توصیف کرد و گفت که عفونت آن از طریق آب و خاک ایجاد می شود. این بیماری در عربی» نار فارسی «ودرفارسی» آتش فارسی «گفته می شده است. </a:t>
            </a:r>
          </a:p>
          <a:p>
            <a:pPr lvl="0" indent="0" algn="just">
              <a:lnSpc>
                <a:spcPct val="90000"/>
              </a:lnSpc>
              <a:spcBef>
                <a:spcPts val="0"/>
              </a:spcBef>
              <a:buClr>
                <a:srgbClr val="A53010"/>
              </a:buClr>
              <a:buSzPct val="100909"/>
            </a:pPr>
            <a:r>
              <a:rPr lang="fa-IR" sz="2000" b="1" dirty="0">
                <a:solidFill>
                  <a:srgbClr val="FF0000"/>
                </a:solidFill>
                <a:latin typeface="Questrial"/>
                <a:ea typeface="Questrial"/>
                <a:cs typeface="Questrial"/>
                <a:sym typeface="Questrial"/>
              </a:rPr>
              <a:t>6. سل</a:t>
            </a:r>
          </a:p>
          <a:p>
            <a:pPr marL="0" lvl="0" indent="0" algn="just">
              <a:lnSpc>
                <a:spcPct val="90000"/>
              </a:lnSpc>
              <a:spcBef>
                <a:spcPts val="0"/>
              </a:spcBef>
              <a:buNone/>
            </a:pPr>
            <a:r>
              <a:rPr lang="fa-IR" sz="2220" dirty="0">
                <a:latin typeface="Questrial"/>
                <a:ea typeface="Questrial"/>
                <a:cs typeface="Questrial"/>
                <a:sym typeface="Questrial"/>
              </a:rPr>
              <a:t>ابوالحسن احمد ابن محمد طبری، پزشک ایرانی قرن سوم و چهارم هجری، اولین کسی بود که توضیح دادکتاثیر بیماری سل تنها روی ریه ها نیست، بلکه دیگر اندام ها را نیز درگیر می کند. </a:t>
            </a:r>
          </a:p>
          <a:p>
            <a:pPr lvl="0" indent="140970" algn="ctr" rtl="0">
              <a:lnSpc>
                <a:spcPct val="90000"/>
              </a:lnSpc>
              <a:spcBef>
                <a:spcPts val="0"/>
              </a:spcBef>
              <a:buNone/>
            </a:pPr>
            <a:endParaRPr sz="2220" dirty="0">
              <a:latin typeface="Questrial"/>
              <a:ea typeface="Questrial"/>
              <a:cs typeface="Questrial"/>
              <a:sym typeface="Quest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Shape 65"/>
          <p:cNvSpPr txBox="1">
            <a:spLocks noGrp="1"/>
          </p:cNvSpPr>
          <p:nvPr>
            <p:ph type="body" idx="1"/>
          </p:nvPr>
        </p:nvSpPr>
        <p:spPr>
          <a:xfrm>
            <a:off x="1019070" y="803563"/>
            <a:ext cx="8734530" cy="5745018"/>
          </a:xfrm>
          <a:prstGeom prst="rect">
            <a:avLst/>
          </a:prstGeom>
          <a:noFill/>
          <a:ln>
            <a:noFill/>
          </a:ln>
        </p:spPr>
        <p:txBody>
          <a:bodyPr lIns="91425" tIns="91425" rIns="91425" bIns="91425" anchor="t" anchorCtr="0">
            <a:noAutofit/>
          </a:bodyPr>
          <a:lstStyle/>
          <a:p>
            <a:pPr lvl="0" indent="0" algn="just">
              <a:lnSpc>
                <a:spcPct val="80000"/>
              </a:lnSpc>
              <a:spcBef>
                <a:spcPts val="0"/>
              </a:spcBef>
              <a:buClr>
                <a:srgbClr val="A53010"/>
              </a:buClr>
              <a:buSzPct val="98958"/>
            </a:pPr>
            <a:r>
              <a:rPr lang="fa-IR" sz="2000" b="1" dirty="0">
                <a:solidFill>
                  <a:srgbClr val="FF0000"/>
                </a:solidFill>
                <a:latin typeface="Questrial"/>
                <a:ea typeface="Questrial"/>
                <a:sym typeface="Questrial"/>
              </a:rPr>
              <a:t>7.سل مفصلی</a:t>
            </a:r>
          </a:p>
          <a:p>
            <a:pPr lvl="0" indent="0" algn="just">
              <a:lnSpc>
                <a:spcPct val="80000"/>
              </a:lnSpc>
              <a:spcBef>
                <a:spcPts val="0"/>
              </a:spcBef>
              <a:buClr>
                <a:srgbClr val="A53010"/>
              </a:buClr>
              <a:buSzPct val="101947"/>
              <a:buNone/>
            </a:pPr>
            <a:r>
              <a:rPr lang="fa-IR" sz="2000" dirty="0">
                <a:latin typeface="Questrial"/>
                <a:ea typeface="Questrial"/>
                <a:sym typeface="Questrial"/>
              </a:rPr>
              <a:t>سل مفصلی وضعیتی است که گاهی بر اثر عفونت با باکتری توبر کولوس داکتیلیتیس ایجاد می شود ودر پی آن، مغز استخوان به طرف کناره استخوان جذب و زیر پوشش استخوان انباشته می شود و به تغییر در ساختمان استخوان می انجامد و چنین به نظر می رسد که گویا استخوان با هوا پر شده است. </a:t>
            </a:r>
          </a:p>
          <a:p>
            <a:pPr lvl="0" indent="0" algn="just">
              <a:lnSpc>
                <a:spcPct val="80000"/>
              </a:lnSpc>
              <a:spcBef>
                <a:spcPts val="0"/>
              </a:spcBef>
              <a:buClr>
                <a:srgbClr val="A53010"/>
              </a:buClr>
              <a:buSzPct val="101947"/>
              <a:buNone/>
            </a:pPr>
            <a:r>
              <a:rPr lang="fa-IR" sz="2000" dirty="0">
                <a:latin typeface="Questrial"/>
                <a:ea typeface="Questrial"/>
                <a:sym typeface="Questrial"/>
              </a:rPr>
              <a:t>رازی برای اولین بار در عالم طب به سل مفصلی انگشتان اشاره و آن را توصیف کرده است. </a:t>
            </a:r>
          </a:p>
          <a:p>
            <a:pPr lvl="0" indent="0" algn="just">
              <a:lnSpc>
                <a:spcPct val="80000"/>
              </a:lnSpc>
              <a:spcBef>
                <a:spcPts val="0"/>
              </a:spcBef>
              <a:buClr>
                <a:srgbClr val="A53010"/>
              </a:buClr>
              <a:buSzPct val="101947"/>
            </a:pPr>
            <a:r>
              <a:rPr lang="fa-IR" sz="2000" b="1" dirty="0">
                <a:solidFill>
                  <a:srgbClr val="FF0000"/>
                </a:solidFill>
                <a:latin typeface="Questrial"/>
                <a:ea typeface="Questrial"/>
                <a:sym typeface="Questrial"/>
              </a:rPr>
              <a:t>8. لقوه</a:t>
            </a:r>
          </a:p>
          <a:p>
            <a:pPr lvl="0" indent="0" algn="just">
              <a:lnSpc>
                <a:spcPct val="80000"/>
              </a:lnSpc>
              <a:spcBef>
                <a:spcPts val="0"/>
              </a:spcBef>
              <a:buClr>
                <a:srgbClr val="A53010"/>
              </a:buClr>
              <a:buSzPct val="101947"/>
              <a:buNone/>
            </a:pPr>
            <a:r>
              <a:rPr lang="fa-IR" sz="2000" dirty="0">
                <a:latin typeface="Questrial"/>
                <a:ea typeface="Questrial"/>
                <a:sym typeface="Questrial"/>
              </a:rPr>
              <a:t>درد عصب سه قلو، نوعی بیماری عصبی است که باعث ایجاد دوره های درد شدید در ناحیه صورت می شود. عصبی از مغز در این بیماری درگیر می شود که حس صورت، جمجمه، دندان ها، دهان و بینی را تامین می کند. ابو علی سینا برای اولین بار در تاریخ پزشکی درد عصب سه قلو) لقوه(را شرح داده است. وی در قانون انواع علائم و راه های درمان آن را بیان کرده است. </a:t>
            </a:r>
          </a:p>
          <a:p>
            <a:pPr lvl="0" indent="0" algn="just">
              <a:lnSpc>
                <a:spcPct val="80000"/>
              </a:lnSpc>
              <a:spcBef>
                <a:spcPts val="0"/>
              </a:spcBef>
              <a:buClr>
                <a:srgbClr val="A53010"/>
              </a:buClr>
              <a:buSzPct val="101947"/>
              <a:buNone/>
            </a:pPr>
            <a:r>
              <a:rPr lang="fa-IR" sz="2000" dirty="0">
                <a:latin typeface="Questrial"/>
                <a:ea typeface="Questrial"/>
                <a:sym typeface="Questrial"/>
              </a:rPr>
              <a:t> که سبب این مرض استر خا و سست شدن یا تشنجی است که بر عضلات و.پلک ها و صورت عارض می گردد. اما لقوه ای که در اثر استر خا و سستی است این اثر را خواهد داشت که چون یک طرف صورت  شل و سست شده طرف دیگر را از جای خود تکان داده و می کشاند تا آن طرف را سست و شل می کند و آن ها را از وضع طبیعی خود منحرف می کند و این اثر وقتی است که لقوه عارضه قوی باشد وگر ضعیف بود و شدتی نداشت،فقط همان یک طرف صورت سست و شل خواهد شد، اما لقوه ای که از تشنج عارض می شود طرف دیگر را به طرف خود خواهد کشید.  </a:t>
            </a:r>
          </a:p>
          <a:p>
            <a:pPr lvl="0" indent="122999" algn="ctr" rtl="0">
              <a:lnSpc>
                <a:spcPct val="80000"/>
              </a:lnSpc>
              <a:spcBef>
                <a:spcPts val="0"/>
              </a:spcBef>
              <a:buNone/>
            </a:pPr>
            <a:endParaRPr sz="1937" dirty="0">
              <a:latin typeface="Questrial"/>
              <a:ea typeface="Questrial"/>
              <a:cs typeface="Questrial"/>
              <a:sym typeface="Quest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body" idx="1"/>
          </p:nvPr>
        </p:nvSpPr>
        <p:spPr>
          <a:xfrm>
            <a:off x="898998" y="618836"/>
            <a:ext cx="8596800" cy="5966691"/>
          </a:xfrm>
          <a:prstGeom prst="rect">
            <a:avLst/>
          </a:prstGeom>
          <a:noFill/>
          <a:ln>
            <a:noFill/>
          </a:ln>
        </p:spPr>
        <p:txBody>
          <a:bodyPr lIns="91425" tIns="91425" rIns="91425" bIns="91425" anchor="t" anchorCtr="0">
            <a:noAutofit/>
          </a:bodyPr>
          <a:lstStyle/>
          <a:p>
            <a:pPr marL="0" lvl="0" indent="0" algn="just">
              <a:lnSpc>
                <a:spcPct val="80000"/>
              </a:lnSpc>
              <a:spcBef>
                <a:spcPts val="0"/>
              </a:spcBef>
              <a:buNone/>
            </a:pPr>
            <a:r>
              <a:rPr lang="fa-IR" sz="2400" b="1" dirty="0" smtClean="0">
                <a:solidFill>
                  <a:schemeClr val="accent2"/>
                </a:solidFill>
                <a:latin typeface="Questrial"/>
                <a:ea typeface="Questrial"/>
                <a:cs typeface="Questrial"/>
                <a:sym typeface="Questrial"/>
              </a:rPr>
              <a:t>آناتومی </a:t>
            </a:r>
            <a:r>
              <a:rPr lang="fa-IR" sz="2400" b="1" dirty="0">
                <a:solidFill>
                  <a:schemeClr val="accent2"/>
                </a:solidFill>
                <a:latin typeface="Questrial"/>
                <a:ea typeface="Questrial"/>
                <a:cs typeface="Questrial"/>
                <a:sym typeface="Questrial"/>
              </a:rPr>
              <a:t>و فیزیو لوژی </a:t>
            </a:r>
            <a:endParaRPr lang="fa-IR" sz="2400" b="1" dirty="0" smtClean="0">
              <a:solidFill>
                <a:schemeClr val="accent2"/>
              </a:solidFill>
              <a:latin typeface="Questrial"/>
              <a:ea typeface="Questrial"/>
              <a:cs typeface="Questrial"/>
              <a:sym typeface="Questrial"/>
            </a:endParaRPr>
          </a:p>
          <a:p>
            <a:pPr marL="0" lvl="0" indent="0" algn="just">
              <a:lnSpc>
                <a:spcPct val="80000"/>
              </a:lnSpc>
              <a:spcBef>
                <a:spcPts val="0"/>
              </a:spcBef>
              <a:buNone/>
            </a:pPr>
            <a:endParaRPr lang="fa-IR" sz="2400" b="1" dirty="0">
              <a:solidFill>
                <a:schemeClr val="accent2"/>
              </a:solidFill>
              <a:latin typeface="Questrial"/>
              <a:ea typeface="Questrial"/>
              <a:cs typeface="Questrial"/>
              <a:sym typeface="Questrial"/>
            </a:endParaRPr>
          </a:p>
          <a:p>
            <a:pPr lvl="0" indent="0" algn="just">
              <a:lnSpc>
                <a:spcPct val="80000"/>
              </a:lnSpc>
              <a:spcBef>
                <a:spcPts val="0"/>
              </a:spcBef>
              <a:buClr>
                <a:srgbClr val="A53010"/>
              </a:buClr>
              <a:buSzPct val="100909"/>
              <a:buNone/>
            </a:pPr>
            <a:r>
              <a:rPr lang="fa-IR" sz="2220" dirty="0">
                <a:latin typeface="Questrial"/>
                <a:ea typeface="Questrial"/>
                <a:cs typeface="Questrial"/>
                <a:sym typeface="Questrial"/>
              </a:rPr>
              <a:t>دانشمندان اسلامی و ایرانی پیشگام علم کالبد شناسی بوده اند. در این زمینه نخستین کتاب بعد از اسلام طب منصوری، نوشته رازی، از شاهکار های اساسی پزشکی است که به حاکم وقت شهر ری، ابو صالح منصور بن اسحاق، تقدیم شده است. این اثر درس نامه ای تقریبا کوتاه و عمومی شامل نه بخش) مقاله(یا کتاب است که تاثیری بسیار قوی بر جهان اسلام و اروپا داشته است. </a:t>
            </a:r>
          </a:p>
          <a:p>
            <a:pPr lvl="0" indent="0" algn="just">
              <a:lnSpc>
                <a:spcPct val="80000"/>
              </a:lnSpc>
              <a:spcBef>
                <a:spcPts val="0"/>
              </a:spcBef>
              <a:buClr>
                <a:srgbClr val="A53010"/>
              </a:buClr>
              <a:buSzPct val="100909"/>
              <a:buNone/>
            </a:pPr>
            <a:r>
              <a:rPr lang="fa-IR" sz="2220" dirty="0">
                <a:latin typeface="Questrial"/>
                <a:ea typeface="Questrial"/>
                <a:cs typeface="Questrial"/>
                <a:sym typeface="Questrial"/>
              </a:rPr>
              <a:t>دردوران رنسانس نسخه های ویرایش شده بسیاری از این کتاب همراه با تفسیر هایی از پزشکان معروف آن دوران مانند آندره ئاس وسالیوس به چاپ رسید. </a:t>
            </a:r>
          </a:p>
          <a:p>
            <a:pPr lvl="0" indent="0" algn="just">
              <a:lnSpc>
                <a:spcPct val="80000"/>
              </a:lnSpc>
              <a:spcBef>
                <a:spcPts val="0"/>
              </a:spcBef>
              <a:buClr>
                <a:srgbClr val="A53010"/>
              </a:buClr>
              <a:buSzPct val="100909"/>
            </a:pPr>
            <a:r>
              <a:rPr lang="fa-IR" sz="2220" dirty="0">
                <a:solidFill>
                  <a:srgbClr val="FF0000"/>
                </a:solidFill>
                <a:latin typeface="Questrial"/>
                <a:ea typeface="Questrial"/>
                <a:cs typeface="Questrial"/>
                <a:sym typeface="Questrial"/>
              </a:rPr>
              <a:t>نسخه لاتین طب منصوری </a:t>
            </a:r>
          </a:p>
          <a:p>
            <a:pPr lvl="0" indent="0" algn="just">
              <a:lnSpc>
                <a:spcPct val="80000"/>
              </a:lnSpc>
              <a:spcBef>
                <a:spcPts val="0"/>
              </a:spcBef>
              <a:buClr>
                <a:srgbClr val="A53010"/>
              </a:buClr>
              <a:buSzPct val="100909"/>
              <a:buNone/>
            </a:pPr>
            <a:r>
              <a:rPr lang="fa-IR" sz="2220" dirty="0">
                <a:latin typeface="Questrial"/>
                <a:ea typeface="Questrial"/>
                <a:cs typeface="Questrial"/>
                <a:sym typeface="Questrial"/>
              </a:rPr>
              <a:t>کامل الصناعه اثر علی بن عباس مجوسی است، او این کتاب را به عضدالدوله فنا خسرو حاکم ایران عراق و موسس بیمارستان های بغداد و شیراز، تقدیم کرد. کامل الصناعه الطبیه به این منظور نوشته شده تا نبود ساختار منسجم و نیز توجه نا کافی به کالبد شناسی و جراحی را بر طرف کند، علی بن عباس به این بی انسجامی و کم توجهی در الحاوی رازی برخورده بود. این کتاب دو قسمت دارد جزء اول آن در ده بخش) مقاله(درباره نظریه ها و اصول پزشکی و جزء دوم در ده مقاله درباره درمان بیماری هاست. این کتاب از نخستین دایرة المعارف های پزشکی و از جامع ترین   و منظم ترین این دایرة المعارف هاست که با </a:t>
            </a:r>
            <a:r>
              <a:rPr lang="fa-IR" sz="2220" dirty="0" smtClean="0">
                <a:latin typeface="Questrial"/>
                <a:ea typeface="Questrial"/>
                <a:cs typeface="Questrial"/>
                <a:sym typeface="Questrial"/>
              </a:rPr>
              <a:t>عنوان </a:t>
            </a:r>
            <a:r>
              <a:rPr lang="en-US" sz="2220" dirty="0" err="1">
                <a:latin typeface="Questrial"/>
                <a:ea typeface="Questrial"/>
                <a:cs typeface="Questrial"/>
                <a:sym typeface="Questrial"/>
              </a:rPr>
              <a:t>pantegi</a:t>
            </a:r>
            <a:r>
              <a:rPr lang="fa-IR" sz="2220" dirty="0">
                <a:latin typeface="Questrial"/>
                <a:ea typeface="Questrial"/>
                <a:cs typeface="Questrial"/>
                <a:sym typeface="Questrial"/>
              </a:rPr>
              <a:t>و </a:t>
            </a:r>
            <a:r>
              <a:rPr lang="en-US" sz="2220" dirty="0" err="1">
                <a:latin typeface="Questrial"/>
                <a:ea typeface="Questrial"/>
                <a:cs typeface="Questrial"/>
                <a:sym typeface="Questrial"/>
              </a:rPr>
              <a:t>Regalis</a:t>
            </a:r>
            <a:r>
              <a:rPr lang="en-US" sz="2220" dirty="0">
                <a:latin typeface="Questrial"/>
                <a:ea typeface="Questrial"/>
                <a:cs typeface="Questrial"/>
                <a:sym typeface="Questrial"/>
              </a:rPr>
              <a:t> </a:t>
            </a:r>
            <a:r>
              <a:rPr lang="en-US" sz="2220" dirty="0" err="1">
                <a:latin typeface="Questrial"/>
                <a:ea typeface="Questrial"/>
                <a:cs typeface="Questrial"/>
                <a:sym typeface="Questrial"/>
              </a:rPr>
              <a:t>dispositio</a:t>
            </a:r>
            <a:r>
              <a:rPr lang="fa-IR" sz="2220" dirty="0">
                <a:latin typeface="Questrial"/>
                <a:ea typeface="Questrial"/>
                <a:cs typeface="Questrial"/>
                <a:sym typeface="Questrial"/>
              </a:rPr>
              <a:t>یا</a:t>
            </a:r>
            <a:r>
              <a:rPr lang="en-US" sz="2220" dirty="0">
                <a:latin typeface="Questrial"/>
                <a:ea typeface="Questrial"/>
                <a:cs typeface="Questrial"/>
                <a:sym typeface="Questrial"/>
              </a:rPr>
              <a:t>Liber </a:t>
            </a:r>
            <a:r>
              <a:rPr lang="en-US" sz="2220" dirty="0" err="1">
                <a:latin typeface="Questrial"/>
                <a:ea typeface="Questrial"/>
                <a:cs typeface="Questrial"/>
                <a:sym typeface="Questrial"/>
              </a:rPr>
              <a:t>reguis</a:t>
            </a:r>
            <a:r>
              <a:rPr lang="fa-IR" sz="2220" dirty="0" smtClean="0">
                <a:latin typeface="Questrial"/>
                <a:ea typeface="Questrial"/>
                <a:cs typeface="Questrial"/>
                <a:sym typeface="Questrial"/>
              </a:rPr>
              <a:t> به </a:t>
            </a:r>
            <a:r>
              <a:rPr lang="fa-IR" sz="2220" dirty="0">
                <a:latin typeface="Questrial"/>
                <a:ea typeface="Questrial"/>
                <a:cs typeface="Questrial"/>
                <a:sym typeface="Questrial"/>
              </a:rPr>
              <a:t>لاتین ترجمه شد </a:t>
            </a:r>
            <a:r>
              <a:rPr lang="fa-IR" sz="2220" dirty="0" smtClean="0">
                <a:latin typeface="Questrial"/>
                <a:ea typeface="Questrial"/>
                <a:cs typeface="Questrial"/>
                <a:sym typeface="Questrial"/>
              </a:rPr>
              <a:t>تقسیم </a:t>
            </a:r>
            <a:r>
              <a:rPr lang="fa-IR" sz="2220" dirty="0">
                <a:latin typeface="Questrial"/>
                <a:ea typeface="Questrial"/>
                <a:cs typeface="Questrial"/>
                <a:sym typeface="Questrial"/>
              </a:rPr>
              <a:t>کتاب به دو بخش جداگانه نظری و عملی به نوشته های پزشکی بعدی جنبه ی عمومی </a:t>
            </a:r>
            <a:r>
              <a:rPr lang="fa-IR" sz="2220" dirty="0" smtClean="0">
                <a:latin typeface="Questrial"/>
                <a:ea typeface="Questrial"/>
                <a:cs typeface="Questrial"/>
                <a:sym typeface="Questrial"/>
              </a:rPr>
              <a:t>بخشید</a:t>
            </a:r>
            <a:r>
              <a:rPr lang="fa-IR" sz="2220" dirty="0">
                <a:latin typeface="Questrial"/>
                <a:ea typeface="Questrial"/>
                <a:cs typeface="Questrial"/>
                <a:sym typeface="Questrial"/>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Shape 76"/>
          <p:cNvSpPr txBox="1">
            <a:spLocks noGrp="1"/>
          </p:cNvSpPr>
          <p:nvPr>
            <p:ph type="body" idx="1"/>
          </p:nvPr>
        </p:nvSpPr>
        <p:spPr>
          <a:xfrm>
            <a:off x="1644072" y="1985818"/>
            <a:ext cx="7675419" cy="4535055"/>
          </a:xfrm>
          <a:prstGeom prst="rect">
            <a:avLst/>
          </a:prstGeom>
          <a:noFill/>
          <a:ln>
            <a:noFill/>
          </a:ln>
        </p:spPr>
        <p:txBody>
          <a:bodyPr lIns="91425" tIns="91425" rIns="91425" bIns="91425" anchor="t" anchorCtr="0">
            <a:noAutofit/>
          </a:bodyPr>
          <a:lstStyle/>
          <a:p>
            <a:pPr marL="0" lvl="0" indent="0" algn="just">
              <a:lnSpc>
                <a:spcPct val="80000"/>
              </a:lnSpc>
              <a:spcBef>
                <a:spcPts val="0"/>
              </a:spcBef>
              <a:buNone/>
            </a:pPr>
            <a:endParaRPr dirty="0">
              <a:latin typeface="Questrial"/>
              <a:ea typeface="Questrial"/>
              <a:cs typeface="Questrial"/>
              <a:sym typeface="Questrial"/>
            </a:endParaRPr>
          </a:p>
          <a:p>
            <a:pPr marL="0" lvl="0" indent="0" algn="just">
              <a:lnSpc>
                <a:spcPct val="80000"/>
              </a:lnSpc>
              <a:spcBef>
                <a:spcPts val="0"/>
              </a:spcBef>
              <a:buNone/>
            </a:pPr>
            <a:r>
              <a:rPr lang="fa-IR" sz="2400" dirty="0">
                <a:latin typeface="Questrial"/>
                <a:ea typeface="Questrial"/>
                <a:sym typeface="Questrial"/>
              </a:rPr>
              <a:t>پیش از نگارش تشریح بدن انسان به فارسی، به قلم ابن الیاس، در جهان اسلام هیچ کتاب کالبد شناسی مصوری از تمام بدن انسان تالیف نشده بود. </a:t>
            </a:r>
          </a:p>
          <a:p>
            <a:pPr marL="0" lvl="0" indent="0" algn="just">
              <a:lnSpc>
                <a:spcPct val="80000"/>
              </a:lnSpc>
              <a:spcBef>
                <a:spcPts val="0"/>
              </a:spcBef>
              <a:buNone/>
            </a:pPr>
            <a:r>
              <a:rPr lang="fa-IR" sz="2400" dirty="0">
                <a:latin typeface="Questrial"/>
                <a:ea typeface="Questrial"/>
                <a:sym typeface="Questrial"/>
              </a:rPr>
              <a:t>. یکی از ویژگی های با اهمیت کتاب تصاویر شش گانه مرتبط با مقالات کتاب است </a:t>
            </a:r>
          </a:p>
          <a:p>
            <a:pPr marL="0" lvl="0" indent="0" algn="just">
              <a:lnSpc>
                <a:spcPct val="80000"/>
              </a:lnSpc>
              <a:spcBef>
                <a:spcPts val="0"/>
              </a:spcBef>
              <a:buNone/>
            </a:pPr>
            <a:r>
              <a:rPr lang="fa-IR" sz="2400" dirty="0">
                <a:latin typeface="Questrial"/>
                <a:ea typeface="Questrial"/>
                <a:sym typeface="Questrial"/>
              </a:rPr>
              <a:t>نفوذ تشریح منصوری را می توان آشکارا در تشریح البدن شروانی، پزشک عثمانی و نیز در کتاب های تشریح فارسی و هندی دید. این کتاب در هندوستان بارها چاپ سنگی شده است. </a:t>
            </a:r>
          </a:p>
        </p:txBody>
      </p:sp>
    </p:spTree>
  </p:cSld>
  <p:clrMapOvr>
    <a:masterClrMapping/>
  </p:clrMapOvr>
</p:sld>
</file>

<file path=ppt/theme/theme1.xml><?xml version="1.0" encoding="utf-8"?>
<a:theme xmlns:a="http://schemas.openxmlformats.org/drawingml/2006/main" name="وجه">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2117</Words>
  <Application>Microsoft Office PowerPoint</Application>
  <PresentationFormat>Custom</PresentationFormat>
  <Paragraphs>79</Paragraphs>
  <Slides>15</Slides>
  <Notes>7</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وجه</vt:lpstr>
      <vt:lpstr>بنام خدا</vt:lpstr>
      <vt:lpstr>نوآوری های دانشمندان مسلمان و ایرانی درعلوم پزشکی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نوآوری های دانشمندان مسلمان و ایرانی درعلوم پزشکی     منبع:کتاب تاریخ فرهنگ و تمدن اسلام و ایران (فصل نهم)</dc:title>
  <cp:lastModifiedBy>Windows User</cp:lastModifiedBy>
  <cp:revision>4</cp:revision>
  <dcterms:modified xsi:type="dcterms:W3CDTF">2020-05-01T22:42:23Z</dcterms:modified>
</cp:coreProperties>
</file>