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7417A15-AF88-4C11-AA34-D851AB5A15E3}" type="datetimeFigureOut">
              <a:rPr lang="en-US" smtClean="0"/>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4012803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417A15-AF88-4C11-AA34-D851AB5A15E3}" type="datetimeFigureOut">
              <a:rPr lang="en-US" smtClean="0"/>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3701755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7417A15-AF88-4C11-AA34-D851AB5A15E3}" type="datetimeFigureOut">
              <a:rPr lang="en-US" smtClean="0"/>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5867350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7417A15-AF88-4C11-AA34-D851AB5A15E3}" type="datetimeFigureOut">
              <a:rPr lang="en-US" smtClean="0"/>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15245512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7417A15-AF88-4C11-AA34-D851AB5A15E3}" type="datetimeFigureOut">
              <a:rPr lang="en-US" smtClean="0"/>
              <a:t>2/21/2020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1023665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7417A15-AF88-4C11-AA34-D851AB5A15E3}" type="datetimeFigureOut">
              <a:rPr lang="en-US" smtClean="0"/>
              <a:t>2/21/2020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34357561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417A15-AF88-4C11-AA34-D851AB5A15E3}" type="datetimeFigureOut">
              <a:rPr lang="en-US" smtClean="0"/>
              <a:t>2/21/2020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21745059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417A15-AF88-4C11-AA34-D851AB5A15E3}" type="datetimeFigureOut">
              <a:rPr lang="en-US" smtClean="0"/>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38598296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7417A15-AF88-4C11-AA34-D851AB5A15E3}" type="datetimeFigureOut">
              <a:rPr lang="en-US" smtClean="0"/>
              <a:t>2/21/2020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2490581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417A15-AF88-4C11-AA34-D851AB5A15E3}" type="datetimeFigureOut">
              <a:rPr lang="en-US" smtClean="0"/>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34439960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7417A15-AF88-4C11-AA34-D851AB5A15E3}" type="datetimeFigureOut">
              <a:rPr lang="en-US" smtClean="0"/>
              <a:t>2/21/2020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8F2A99A-6D9F-4F67-8974-48440386F58E}" type="slidenum">
              <a:rPr lang="en-US" smtClean="0"/>
              <a:t>‹#›</a:t>
            </a:fld>
            <a:endParaRPr lang="en-US"/>
          </a:p>
        </p:txBody>
      </p:sp>
    </p:spTree>
    <p:extLst>
      <p:ext uri="{BB962C8B-B14F-4D97-AF65-F5344CB8AC3E}">
        <p14:creationId xmlns:p14="http://schemas.microsoft.com/office/powerpoint/2010/main" val="25798137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7417A15-AF88-4C11-AA34-D851AB5A15E3}" type="datetimeFigureOut">
              <a:rPr lang="en-US" smtClean="0"/>
              <a:t>2/21/2020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F2A99A-6D9F-4F67-8974-48440386F58E}" type="slidenum">
              <a:rPr lang="en-US" smtClean="0"/>
              <a:t>‹#›</a:t>
            </a:fld>
            <a:endParaRPr lang="en-US"/>
          </a:p>
        </p:txBody>
      </p:sp>
    </p:spTree>
    <p:extLst>
      <p:ext uri="{BB962C8B-B14F-4D97-AF65-F5344CB8AC3E}">
        <p14:creationId xmlns:p14="http://schemas.microsoft.com/office/powerpoint/2010/main" val="31077777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14597" y="179882"/>
            <a:ext cx="10747947" cy="6565691"/>
          </a:xfrm>
        </p:spPr>
        <p:txBody>
          <a:bodyPr>
            <a:normAutofit/>
          </a:bodyPr>
          <a:lstStyle/>
          <a:p>
            <a:pPr rtl="1"/>
            <a:r>
              <a:rPr lang="fa-IR" sz="3200" b="1" dirty="0" smtClean="0">
                <a:solidFill>
                  <a:srgbClr val="92D050"/>
                </a:solidFill>
                <a:effectLst>
                  <a:outerShdw blurRad="38100" dist="38100" dir="2700000" algn="tl">
                    <a:srgbClr val="000000">
                      <a:alpha val="43137"/>
                    </a:srgbClr>
                  </a:outerShdw>
                </a:effectLst>
              </a:rPr>
              <a:t>بسم الله الرحمن الرحیم</a:t>
            </a:r>
          </a:p>
          <a:p>
            <a:pPr rtl="1"/>
            <a:endParaRPr lang="fa-IR" sz="2800" b="1" dirty="0">
              <a:effectLst>
                <a:outerShdw blurRad="38100" dist="38100" dir="2700000" algn="tl">
                  <a:srgbClr val="000000">
                    <a:alpha val="43137"/>
                  </a:srgbClr>
                </a:outerShdw>
              </a:effectLst>
            </a:endParaRPr>
          </a:p>
          <a:p>
            <a:pPr rtl="1"/>
            <a:r>
              <a:rPr lang="fa-IR" sz="3200" b="1" dirty="0" smtClean="0">
                <a:solidFill>
                  <a:srgbClr val="0070C0"/>
                </a:solidFill>
                <a:effectLst>
                  <a:outerShdw blurRad="38100" dist="38100" dir="2700000" algn="tl">
                    <a:srgbClr val="000000">
                      <a:alpha val="43137"/>
                    </a:srgbClr>
                  </a:outerShdw>
                </a:effectLst>
              </a:rPr>
              <a:t>موضوع: نمونه های مغالطه </a:t>
            </a:r>
          </a:p>
          <a:p>
            <a:pPr rtl="1"/>
            <a:endParaRPr lang="fa-IR" sz="3200" b="1" dirty="0">
              <a:effectLst>
                <a:outerShdw blurRad="38100" dist="38100" dir="2700000" algn="tl">
                  <a:srgbClr val="000000">
                    <a:alpha val="43137"/>
                  </a:srgbClr>
                </a:outerShdw>
              </a:effectLst>
            </a:endParaRPr>
          </a:p>
          <a:p>
            <a:pPr rtl="1"/>
            <a:endParaRPr lang="fa-IR" sz="32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107419990"/>
      </p:ext>
    </p:extLst>
  </p:cSld>
  <p:clrMapOvr>
    <a:masterClrMapping/>
  </p:clrMapOvr>
  <p:transition spd="slow">
    <p:wip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rgbClr val="92D050"/>
                </a:solidFill>
                <a:effectLst>
                  <a:outerShdw blurRad="38100" dist="38100" dir="2700000" algn="tl">
                    <a:srgbClr val="000000">
                      <a:alpha val="43137"/>
                    </a:srgbClr>
                  </a:outerShdw>
                </a:effectLst>
              </a:rPr>
              <a:t>مغالطه تفسیر نادرست</a:t>
            </a:r>
            <a:endParaRPr lang="en-US" b="1" dirty="0">
              <a:solidFill>
                <a:srgbClr val="92D05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838200" y="1514007"/>
            <a:ext cx="10515600" cy="5126636"/>
          </a:xfrm>
        </p:spPr>
        <p:txBody>
          <a:bodyPr>
            <a:normAutofit fontScale="92500" lnSpcReduction="10000"/>
          </a:bodyPr>
          <a:lstStyle/>
          <a:p>
            <a:pPr marL="0" indent="0" algn="r" rtl="1">
              <a:buNone/>
            </a:pPr>
            <a:r>
              <a:rPr lang="fa-IR" b="1" dirty="0" smtClean="0">
                <a:solidFill>
                  <a:srgbClr val="FFC000"/>
                </a:solidFill>
                <a:effectLst>
                  <a:outerShdw blurRad="38100" dist="38100" dir="2700000" algn="tl">
                    <a:srgbClr val="000000">
                      <a:alpha val="43137"/>
                    </a:srgbClr>
                  </a:outerShdw>
                </a:effectLst>
              </a:rPr>
              <a:t>تعریف: در این نوع مغالطه سخنان یا متن بدون کم و کاست ارائه می شود اما از آنجایی مغالطه محسوب می شود که از آن برداشت های متفاوت و خلاف متن ارائه می شود. یعنی آن چیزی را برداشت می کند که مخالف تفسیر است.</a:t>
            </a:r>
          </a:p>
          <a:p>
            <a:pPr marL="0" indent="0" algn="r" rtl="1">
              <a:buNone/>
            </a:pPr>
            <a:endParaRPr lang="fa-IR" b="1" dirty="0">
              <a:effectLst>
                <a:outerShdw blurRad="38100" dist="38100" dir="2700000" algn="tl">
                  <a:srgbClr val="000000">
                    <a:alpha val="43137"/>
                  </a:srgbClr>
                </a:outerShdw>
              </a:effectLst>
            </a:endParaRPr>
          </a:p>
          <a:p>
            <a:pPr marL="0" indent="0" algn="r" rtl="1">
              <a:buNone/>
            </a:pPr>
            <a:r>
              <a:rPr lang="fa-IR" b="1" dirty="0" smtClean="0">
                <a:solidFill>
                  <a:srgbClr val="00B0F0"/>
                </a:solidFill>
                <a:effectLst>
                  <a:outerShdw blurRad="38100" dist="38100" dir="2700000" algn="tl">
                    <a:srgbClr val="000000">
                      <a:alpha val="43137"/>
                    </a:srgbClr>
                  </a:outerShdw>
                </a:effectLst>
              </a:rPr>
              <a:t>مثال اول: دکتر سروش با استفاده از داستان فیل و کورمردان اینگونه برداشت میکند که پلورالیسم دینی قابل اثبات است بدین شکل که ما هرکدام در تاریکخانه ای قرار داریم که هر کسی به قدر ظرفیت خود از حقیقت برداشت می کند و بدین شکل از این داستان, برداشت پلوراستیک می کند. در حالیکه مقصود اصلی مولانا از این داستان نقد نگرش تک ساحتی و حسی در باب شناخت انسان است چرا که حقیقت در نزد مولوی تشکیکی است و از حس شروع می شود و به عقل و در درکمال خود, به شهود می رسد. </a:t>
            </a:r>
            <a:r>
              <a:rPr lang="fa-IR" b="1" dirty="0" smtClean="0">
                <a:solidFill>
                  <a:srgbClr val="FFFF00"/>
                </a:solidFill>
                <a:effectLst>
                  <a:outerShdw blurRad="38100" dist="38100" dir="2700000" algn="tl">
                    <a:srgbClr val="000000">
                      <a:alpha val="43137"/>
                    </a:srgbClr>
                  </a:outerShdw>
                </a:effectLst>
              </a:rPr>
              <a:t>(مغالطات عبدالکریم سروش, طونی, حامد)</a:t>
            </a:r>
          </a:p>
          <a:p>
            <a:pPr marL="0" indent="0" algn="r" rtl="1">
              <a:buNone/>
            </a:pPr>
            <a:endParaRPr lang="fa-IR" b="1" dirty="0">
              <a:effectLst>
                <a:outerShdw blurRad="38100" dist="38100" dir="2700000" algn="tl">
                  <a:srgbClr val="000000">
                    <a:alpha val="43137"/>
                  </a:srgbClr>
                </a:outerShdw>
              </a:effectLst>
            </a:endParaRPr>
          </a:p>
          <a:p>
            <a:pPr marL="0" indent="0" algn="r" rtl="1">
              <a:buNone/>
            </a:pPr>
            <a:r>
              <a:rPr lang="fa-IR" b="1" dirty="0" smtClean="0">
                <a:solidFill>
                  <a:srgbClr val="92D050"/>
                </a:solidFill>
                <a:effectLst>
                  <a:outerShdw blurRad="38100" dist="38100" dir="2700000" algn="tl">
                    <a:srgbClr val="000000">
                      <a:alpha val="43137"/>
                    </a:srgbClr>
                  </a:outerShdw>
                </a:effectLst>
              </a:rPr>
              <a:t>مثال دوم: برداشت از آیات متشابه که</a:t>
            </a:r>
            <a:r>
              <a:rPr lang="en-US" b="1" dirty="0" smtClean="0">
                <a:solidFill>
                  <a:srgbClr val="92D050"/>
                </a:solidFill>
                <a:effectLst>
                  <a:outerShdw blurRad="38100" dist="38100" dir="2700000" algn="tl">
                    <a:srgbClr val="000000">
                      <a:alpha val="43137"/>
                    </a:srgbClr>
                  </a:outerShdw>
                </a:effectLst>
              </a:rPr>
              <a:t> </a:t>
            </a:r>
            <a:r>
              <a:rPr lang="fa-IR" b="1" dirty="0" smtClean="0">
                <a:solidFill>
                  <a:srgbClr val="92D050"/>
                </a:solidFill>
                <a:effectLst>
                  <a:outerShdw blurRad="38100" dist="38100" dir="2700000" algn="tl">
                    <a:srgbClr val="000000">
                      <a:alpha val="43137"/>
                    </a:srgbClr>
                  </a:outerShdw>
                </a:effectLst>
              </a:rPr>
              <a:t>ظاهرا باعث اثبات تشبیه می شود. «یدالله, عین الله»</a:t>
            </a:r>
            <a:endParaRPr lang="en-US" b="1" dirty="0">
              <a:solidFill>
                <a:srgbClr val="92D05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576667556"/>
      </p:ext>
    </p:extLst>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rgbClr val="FF0000"/>
                </a:solidFill>
                <a:effectLst>
                  <a:outerShdw blurRad="38100" dist="38100" dir="2700000" algn="tl">
                    <a:srgbClr val="000000">
                      <a:alpha val="43137"/>
                    </a:srgbClr>
                  </a:outerShdw>
                </a:effectLst>
              </a:rPr>
              <a:t>مغالطات ادعای بدون استدلال (جلب ترحم)</a:t>
            </a:r>
            <a:endParaRPr lang="en-US" b="1" dirty="0">
              <a:solidFill>
                <a:srgbClr val="FF0000"/>
              </a:solidFill>
              <a:effectLst>
                <a:outerShdw blurRad="38100" dist="38100" dir="2700000" algn="tl">
                  <a:srgbClr val="000000">
                    <a:alpha val="43137"/>
                  </a:srgbClr>
                </a:outerShdw>
              </a:effectLst>
            </a:endParaRPr>
          </a:p>
        </p:txBody>
      </p:sp>
      <p:sp>
        <p:nvSpPr>
          <p:cNvPr id="9" name="Content Placeholder 8"/>
          <p:cNvSpPr>
            <a:spLocks noGrp="1"/>
          </p:cNvSpPr>
          <p:nvPr>
            <p:ph idx="1"/>
          </p:nvPr>
        </p:nvSpPr>
        <p:spPr>
          <a:xfrm>
            <a:off x="838200" y="1690688"/>
            <a:ext cx="10515600" cy="4875003"/>
          </a:xfrm>
        </p:spPr>
        <p:txBody>
          <a:bodyPr>
            <a:normAutofit/>
          </a:bodyPr>
          <a:lstStyle/>
          <a:p>
            <a:pPr marL="0" indent="0" algn="r" rtl="1">
              <a:buNone/>
            </a:pPr>
            <a:r>
              <a:rPr lang="fa-IR" sz="3600" b="1" dirty="0" smtClean="0">
                <a:solidFill>
                  <a:srgbClr val="92D050"/>
                </a:solidFill>
                <a:effectLst>
                  <a:outerShdw blurRad="38100" dist="38100" dir="2700000" algn="tl">
                    <a:srgbClr val="000000">
                      <a:alpha val="43137"/>
                    </a:srgbClr>
                  </a:outerShdw>
                </a:effectLst>
              </a:rPr>
              <a:t>جلب ترحم: جایگزین کردن ترحم و دلسوزی به جای استدلال</a:t>
            </a:r>
            <a:r>
              <a:rPr lang="en-US" sz="3600" b="1" dirty="0" smtClean="0">
                <a:solidFill>
                  <a:srgbClr val="92D050"/>
                </a:solidFill>
                <a:effectLst>
                  <a:outerShdw blurRad="38100" dist="38100" dir="2700000" algn="tl">
                    <a:srgbClr val="000000">
                      <a:alpha val="43137"/>
                    </a:srgbClr>
                  </a:outerShdw>
                </a:effectLst>
              </a:rPr>
              <a:t>;</a:t>
            </a:r>
            <a:r>
              <a:rPr lang="fa-IR" sz="3600" b="1" dirty="0" smtClean="0">
                <a:solidFill>
                  <a:srgbClr val="92D050"/>
                </a:solidFill>
                <a:effectLst>
                  <a:outerShdw blurRad="38100" dist="38100" dir="2700000" algn="tl">
                    <a:srgbClr val="000000">
                      <a:alpha val="43137"/>
                    </a:srgbClr>
                  </a:outerShdw>
                </a:effectLst>
              </a:rPr>
              <a:t> یعنی تشویق به پذیرفتن سخن شخص قابل ترحم</a:t>
            </a:r>
          </a:p>
          <a:p>
            <a:pPr marL="0" indent="0" algn="r" rtl="1">
              <a:buNone/>
            </a:pPr>
            <a:endParaRPr lang="fa-IR" sz="3600" b="1" dirty="0">
              <a:effectLst>
                <a:outerShdw blurRad="38100" dist="38100" dir="2700000" algn="tl">
                  <a:srgbClr val="000000">
                    <a:alpha val="43137"/>
                  </a:srgbClr>
                </a:outerShdw>
              </a:effectLst>
            </a:endParaRPr>
          </a:p>
          <a:p>
            <a:pPr marL="0" indent="0" algn="r" rtl="1">
              <a:buNone/>
            </a:pPr>
            <a:r>
              <a:rPr lang="fa-IR" sz="3600" b="1" dirty="0" smtClean="0">
                <a:solidFill>
                  <a:srgbClr val="FFC000"/>
                </a:solidFill>
                <a:effectLst>
                  <a:outerShdw blurRad="38100" dist="38100" dir="2700000" algn="tl">
                    <a:srgbClr val="000000">
                      <a:alpha val="43137"/>
                    </a:srgbClr>
                  </a:outerShdw>
                </a:effectLst>
              </a:rPr>
              <a:t>مثال: صحبت های آقای صالحی در مجلس که به جای استدلال در رابطه با برجام, توسل به خدا و عاطفی کردن فضا را پیش گرفتند. (سخنرانی آقای صالحی رئیس انرژی اتمی در مجلس بابت برجام)</a:t>
            </a:r>
          </a:p>
        </p:txBody>
      </p:sp>
    </p:spTree>
    <p:extLst>
      <p:ext uri="{BB962C8B-B14F-4D97-AF65-F5344CB8AC3E}">
        <p14:creationId xmlns:p14="http://schemas.microsoft.com/office/powerpoint/2010/main" val="208710397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chemeClr val="accent5"/>
                </a:solidFill>
                <a:effectLst>
                  <a:outerShdw blurRad="38100" dist="38100" dir="2700000" algn="tl">
                    <a:srgbClr val="000000">
                      <a:alpha val="43137"/>
                    </a:srgbClr>
                  </a:outerShdw>
                </a:effectLst>
              </a:rPr>
              <a:t>مغالطه جمله دوپهلو</a:t>
            </a:r>
            <a:endParaRPr lang="en-US" b="1" dirty="0">
              <a:solidFill>
                <a:schemeClr val="accent5"/>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a:xfrm>
            <a:off x="415637" y="1690688"/>
            <a:ext cx="11326090" cy="4834803"/>
          </a:xfrm>
        </p:spPr>
        <p:txBody>
          <a:bodyPr/>
          <a:lstStyle/>
          <a:p>
            <a:pPr marL="0" indent="0" algn="r" rtl="1">
              <a:buNone/>
            </a:pPr>
            <a:r>
              <a:rPr lang="fa-IR" b="1" dirty="0" smtClean="0">
                <a:solidFill>
                  <a:srgbClr val="00B0F0"/>
                </a:solidFill>
                <a:effectLst>
                  <a:outerShdw blurRad="38100" dist="38100" dir="2700000" algn="tl">
                    <a:srgbClr val="000000">
                      <a:alpha val="43137"/>
                    </a:srgbClr>
                  </a:outerShdw>
                </a:effectLst>
              </a:rPr>
              <a:t>در این مغالطعه, ساختار جمله به این شیوه ای است که بیش از یک معنا بر ان متصور است. (ویکی پدیا)</a:t>
            </a:r>
            <a:endParaRPr lang="fa-IR" b="1" dirty="0">
              <a:solidFill>
                <a:srgbClr val="00B0F0"/>
              </a:solidFill>
              <a:effectLst>
                <a:outerShdw blurRad="38100" dist="38100" dir="2700000" algn="tl">
                  <a:srgbClr val="000000">
                    <a:alpha val="43137"/>
                  </a:srgbClr>
                </a:outerShdw>
              </a:effectLst>
            </a:endParaRPr>
          </a:p>
          <a:p>
            <a:pPr marL="0" indent="0" algn="r" rtl="1">
              <a:buNone/>
            </a:pPr>
            <a:endParaRPr lang="fa-IR" b="1" dirty="0" smtClean="0">
              <a:effectLst>
                <a:outerShdw blurRad="38100" dist="38100" dir="2700000" algn="tl">
                  <a:srgbClr val="000000">
                    <a:alpha val="43137"/>
                  </a:srgbClr>
                </a:outerShdw>
              </a:effectLst>
            </a:endParaRPr>
          </a:p>
          <a:p>
            <a:pPr marL="0" indent="0" algn="r" rtl="1">
              <a:buNone/>
            </a:pPr>
            <a:r>
              <a:rPr lang="fa-IR" b="1" dirty="0" smtClean="0">
                <a:solidFill>
                  <a:srgbClr val="92D050"/>
                </a:solidFill>
                <a:effectLst>
                  <a:outerShdw blurRad="38100" dist="38100" dir="2700000" algn="tl">
                    <a:srgbClr val="000000">
                      <a:alpha val="43137"/>
                    </a:srgbClr>
                  </a:outerShdw>
                </a:effectLst>
              </a:rPr>
              <a:t>مثال یک: </a:t>
            </a:r>
            <a:r>
              <a:rPr lang="ar-SA" b="1" dirty="0">
                <a:solidFill>
                  <a:srgbClr val="92D050"/>
                </a:solidFill>
                <a:effectLst>
                  <a:outerShdw blurRad="38100" dist="38100" dir="2700000" algn="tl">
                    <a:srgbClr val="000000">
                      <a:alpha val="43137"/>
                    </a:srgbClr>
                  </a:outerShdw>
                </a:effectLst>
              </a:rPr>
              <a:t>قابلمه به سرم خورد </a:t>
            </a:r>
            <a:r>
              <a:rPr lang="ar-SA" b="1" u="sng" dirty="0">
                <a:solidFill>
                  <a:srgbClr val="92D050"/>
                </a:solidFill>
                <a:effectLst>
                  <a:outerShdw blurRad="38100" dist="38100" dir="2700000" algn="tl">
                    <a:srgbClr val="000000">
                      <a:alpha val="43137"/>
                    </a:srgbClr>
                  </a:outerShdw>
                </a:effectLst>
              </a:rPr>
              <a:t>شکست</a:t>
            </a:r>
            <a:r>
              <a:rPr lang="ar-SA" b="1" dirty="0">
                <a:solidFill>
                  <a:srgbClr val="92D050"/>
                </a:solidFill>
                <a:effectLst>
                  <a:outerShdw blurRad="38100" dist="38100" dir="2700000" algn="tl">
                    <a:srgbClr val="000000">
                      <a:alpha val="43137"/>
                    </a:srgbClr>
                  </a:outerShdw>
                </a:effectLst>
              </a:rPr>
              <a:t> وجه مغالطه(شکست هم شامل قابلمه می شود هم شامل </a:t>
            </a:r>
            <a:r>
              <a:rPr lang="ar-SA" b="1" dirty="0" smtClean="0">
                <a:solidFill>
                  <a:srgbClr val="92D050"/>
                </a:solidFill>
                <a:effectLst>
                  <a:outerShdw blurRad="38100" dist="38100" dir="2700000" algn="tl">
                    <a:srgbClr val="000000">
                      <a:alpha val="43137"/>
                    </a:srgbClr>
                  </a:outerShdw>
                </a:effectLst>
              </a:rPr>
              <a:t>سر</a:t>
            </a:r>
            <a:r>
              <a:rPr lang="fa-IR" b="1" dirty="0" smtClean="0">
                <a:solidFill>
                  <a:srgbClr val="92D050"/>
                </a:solidFill>
                <a:effectLst>
                  <a:outerShdw blurRad="38100" dist="38100" dir="2700000" algn="tl">
                    <a:srgbClr val="000000">
                      <a:alpha val="43137"/>
                    </a:srgbClr>
                  </a:outerShdw>
                </a:effectLst>
              </a:rPr>
              <a:t>)</a:t>
            </a:r>
          </a:p>
          <a:p>
            <a:pPr marL="0" indent="0" algn="r" rtl="1">
              <a:buNone/>
            </a:pPr>
            <a:endParaRPr lang="fa-IR" b="1" dirty="0"/>
          </a:p>
          <a:p>
            <a:pPr marL="0" indent="0" algn="r" rtl="1">
              <a:buNone/>
            </a:pPr>
            <a:r>
              <a:rPr lang="fa-IR" b="1" dirty="0" smtClean="0">
                <a:solidFill>
                  <a:srgbClr val="FF0000"/>
                </a:solidFill>
                <a:effectLst>
                  <a:outerShdw blurRad="38100" dist="38100" dir="2700000" algn="tl">
                    <a:srgbClr val="000000">
                      <a:alpha val="43137"/>
                    </a:srgbClr>
                  </a:outerShdw>
                </a:effectLst>
              </a:rPr>
              <a:t>مثال دوم: </a:t>
            </a:r>
            <a:r>
              <a:rPr lang="ar-SA" b="1" dirty="0">
                <a:solidFill>
                  <a:srgbClr val="FF0000"/>
                </a:solidFill>
                <a:effectLst>
                  <a:outerShdw blurRad="38100" dist="38100" dir="2700000" algn="tl">
                    <a:srgbClr val="000000">
                      <a:alpha val="43137"/>
                    </a:srgbClr>
                  </a:outerShdw>
                </a:effectLst>
              </a:rPr>
              <a:t>حسنی دیکته نوشت</a:t>
            </a:r>
            <a:r>
              <a:rPr lang="ar-SA" b="1" u="sng" dirty="0">
                <a:solidFill>
                  <a:srgbClr val="FF0000"/>
                </a:solidFill>
                <a:effectLst>
                  <a:outerShdw blurRad="38100" dist="38100" dir="2700000" algn="tl">
                    <a:srgbClr val="000000">
                      <a:alpha val="43137"/>
                    </a:srgbClr>
                  </a:outerShdw>
                </a:effectLst>
              </a:rPr>
              <a:t> همه </a:t>
            </a:r>
            <a:r>
              <a:rPr lang="ar-SA" b="1" dirty="0">
                <a:solidFill>
                  <a:srgbClr val="FF0000"/>
                </a:solidFill>
                <a:effectLst>
                  <a:outerShdw blurRad="38100" dist="38100" dir="2700000" algn="tl">
                    <a:srgbClr val="000000">
                      <a:alpha val="43137"/>
                    </a:srgbClr>
                  </a:outerShdw>
                </a:effectLst>
              </a:rPr>
              <a:t>را غلط نوشت وجه </a:t>
            </a:r>
            <a:r>
              <a:rPr lang="ar-SA" b="1" dirty="0" smtClean="0">
                <a:solidFill>
                  <a:srgbClr val="FF0000"/>
                </a:solidFill>
                <a:effectLst>
                  <a:outerShdw blurRad="38100" dist="38100" dir="2700000" algn="tl">
                    <a:srgbClr val="000000">
                      <a:alpha val="43137"/>
                    </a:srgbClr>
                  </a:outerShdw>
                </a:effectLst>
              </a:rPr>
              <a:t>مغلطه</a:t>
            </a:r>
            <a:r>
              <a:rPr lang="fa-IR" b="1" dirty="0" smtClean="0">
                <a:solidFill>
                  <a:srgbClr val="FF0000"/>
                </a:solidFill>
                <a:effectLst>
                  <a:outerShdw blurRad="38100" dist="38100" dir="2700000" algn="tl">
                    <a:srgbClr val="000000">
                      <a:alpha val="43137"/>
                    </a:srgbClr>
                  </a:outerShdw>
                </a:effectLst>
              </a:rPr>
              <a:t> </a:t>
            </a:r>
            <a:r>
              <a:rPr lang="ar-SA" b="1" dirty="0" smtClean="0">
                <a:solidFill>
                  <a:srgbClr val="FF0000"/>
                </a:solidFill>
                <a:effectLst>
                  <a:outerShdw blurRad="38100" dist="38100" dir="2700000" algn="tl">
                    <a:srgbClr val="000000">
                      <a:alpha val="43137"/>
                    </a:srgbClr>
                  </a:outerShdw>
                </a:effectLst>
              </a:rPr>
              <a:t>(</a:t>
            </a:r>
            <a:r>
              <a:rPr lang="ar-SA" b="1" dirty="0">
                <a:solidFill>
                  <a:srgbClr val="FF0000"/>
                </a:solidFill>
                <a:effectLst>
                  <a:outerShdw blurRad="38100" dist="38100" dir="2700000" algn="tl">
                    <a:srgbClr val="000000">
                      <a:alpha val="43137"/>
                    </a:srgbClr>
                  </a:outerShdw>
                </a:effectLst>
              </a:rPr>
              <a:t>کلمه همه مراد است یا همه به معنای تمام </a:t>
            </a:r>
            <a:r>
              <a:rPr lang="ar-SA" b="1" dirty="0" smtClean="0">
                <a:solidFill>
                  <a:srgbClr val="FF0000"/>
                </a:solidFill>
                <a:effectLst>
                  <a:outerShdw blurRad="38100" dist="38100" dir="2700000" algn="tl">
                    <a:srgbClr val="000000">
                      <a:alpha val="43137"/>
                    </a:srgbClr>
                  </a:outerShdw>
                </a:effectLst>
              </a:rPr>
              <a:t>دیکته</a:t>
            </a:r>
            <a:r>
              <a:rPr lang="fa-IR" b="1" dirty="0" smtClean="0">
                <a:solidFill>
                  <a:srgbClr val="FF0000"/>
                </a:solidFill>
                <a:effectLst>
                  <a:outerShdw blurRad="38100" dist="38100" dir="2700000" algn="tl">
                    <a:srgbClr val="000000">
                      <a:alpha val="43137"/>
                    </a:srgbClr>
                  </a:outerShdw>
                </a:effectLst>
              </a:rPr>
              <a:t>)</a:t>
            </a:r>
          </a:p>
          <a:p>
            <a:pPr marL="0" indent="0" algn="r" rtl="1">
              <a:buNone/>
            </a:pPr>
            <a:endParaRPr lang="en-US"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9577754"/>
      </p:ext>
    </p:extLst>
  </p:cSld>
  <p:clrMapOvr>
    <a:masterClrMapping/>
  </p:clrMapOvr>
  <p:transition spd="slow">
    <p:cove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rtl="1"/>
            <a:r>
              <a:rPr lang="fa-IR" b="1" dirty="0" smtClean="0">
                <a:solidFill>
                  <a:srgbClr val="92D050"/>
                </a:solidFill>
                <a:effectLst>
                  <a:outerShdw blurRad="38100" dist="38100" dir="2700000" algn="tl">
                    <a:srgbClr val="000000">
                      <a:alpha val="43137"/>
                    </a:srgbClr>
                  </a:outerShdw>
                </a:effectLst>
              </a:rPr>
              <a:t>مغالطه ذوالحدین </a:t>
            </a:r>
            <a:endParaRPr lang="en-US" b="1" dirty="0">
              <a:solidFill>
                <a:srgbClr val="92D050"/>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r" rtl="1">
              <a:buNone/>
            </a:pPr>
            <a:r>
              <a:rPr lang="fa-IR" b="1" dirty="0" smtClean="0">
                <a:solidFill>
                  <a:srgbClr val="00B0F0"/>
                </a:solidFill>
                <a:effectLst>
                  <a:outerShdw blurRad="38100" dist="38100" dir="2700000" algn="tl">
                    <a:srgbClr val="000000">
                      <a:alpha val="43137"/>
                    </a:srgbClr>
                  </a:outerShdw>
                </a:effectLst>
              </a:rPr>
              <a:t>ترتیب دادن استدلالی که دارای مغلطه است به شکلی که دوتا حد بیشتر برای آن درنظر گرفته نشده است.</a:t>
            </a:r>
          </a:p>
          <a:p>
            <a:pPr marL="0" indent="0" algn="r" rtl="1">
              <a:buNone/>
            </a:pPr>
            <a:endParaRPr lang="fa-IR" b="1" dirty="0">
              <a:effectLst>
                <a:outerShdw blurRad="38100" dist="38100" dir="2700000" algn="tl">
                  <a:srgbClr val="000000">
                    <a:alpha val="43137"/>
                  </a:srgbClr>
                </a:outerShdw>
              </a:effectLst>
            </a:endParaRPr>
          </a:p>
          <a:p>
            <a:pPr marL="0" indent="0" algn="r" rtl="1">
              <a:buNone/>
            </a:pPr>
            <a:r>
              <a:rPr lang="fa-IR" b="1" dirty="0" smtClean="0">
                <a:solidFill>
                  <a:srgbClr val="FFC000"/>
                </a:solidFill>
                <a:effectLst>
                  <a:outerShdw blurRad="38100" dist="38100" dir="2700000" algn="tl">
                    <a:srgbClr val="000000">
                      <a:alpha val="43137"/>
                    </a:srgbClr>
                  </a:outerShdw>
                </a:effectLst>
              </a:rPr>
              <a:t>مثال یکم: منطق داعش, یا بازگشت به طریقه سلف صالح و یا کشته شدن </a:t>
            </a:r>
          </a:p>
          <a:p>
            <a:pPr marL="0" indent="0" algn="r" rtl="1">
              <a:buNone/>
            </a:pPr>
            <a:r>
              <a:rPr lang="fa-IR" b="1" dirty="0" smtClean="0">
                <a:solidFill>
                  <a:srgbClr val="00B050"/>
                </a:solidFill>
                <a:effectLst>
                  <a:outerShdw blurRad="38100" dist="38100" dir="2700000" algn="tl">
                    <a:srgbClr val="000000">
                      <a:alpha val="43137"/>
                    </a:srgbClr>
                  </a:outerShdw>
                </a:effectLst>
              </a:rPr>
              <a:t>مثال دوم: یا با مایید یا با تروریست ها</a:t>
            </a:r>
            <a:endParaRPr lang="en-US" b="1" dirty="0">
              <a:solidFill>
                <a:srgbClr val="00B05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574709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b="1" dirty="0" smtClean="0">
                <a:solidFill>
                  <a:schemeClr val="accent1"/>
                </a:solidFill>
                <a:effectLst>
                  <a:outerShdw blurRad="38100" dist="38100" dir="2700000" algn="tl">
                    <a:srgbClr val="000000">
                      <a:alpha val="43137"/>
                    </a:srgbClr>
                  </a:outerShdw>
                </a:effectLst>
              </a:rPr>
              <a:t>مغالطه تعمیم ناروا</a:t>
            </a:r>
            <a:endParaRPr lang="en-US" b="1" dirty="0">
              <a:solidFill>
                <a:schemeClr val="accent1"/>
              </a:solidFill>
              <a:effectLst>
                <a:outerShdw blurRad="38100" dist="38100" dir="2700000" algn="tl">
                  <a:srgbClr val="000000">
                    <a:alpha val="43137"/>
                  </a:srgbClr>
                </a:outerShdw>
              </a:effectLst>
            </a:endParaRPr>
          </a:p>
        </p:txBody>
      </p:sp>
      <p:sp>
        <p:nvSpPr>
          <p:cNvPr id="3" name="Content Placeholder 2"/>
          <p:cNvSpPr>
            <a:spLocks noGrp="1"/>
          </p:cNvSpPr>
          <p:nvPr>
            <p:ph idx="1"/>
          </p:nvPr>
        </p:nvSpPr>
        <p:spPr/>
        <p:txBody>
          <a:bodyPr/>
          <a:lstStyle/>
          <a:p>
            <a:pPr marL="0" indent="0" algn="r" rtl="1">
              <a:buNone/>
            </a:pPr>
            <a:r>
              <a:rPr lang="fa-IR" b="1" dirty="0" smtClean="0">
                <a:solidFill>
                  <a:srgbClr val="00B050"/>
                </a:solidFill>
                <a:effectLst>
                  <a:outerShdw blurRad="38100" dist="38100" dir="2700000" algn="tl">
                    <a:srgbClr val="000000">
                      <a:alpha val="43137"/>
                    </a:srgbClr>
                  </a:outerShdw>
                </a:effectLst>
              </a:rPr>
              <a:t>برگرفته از استقرای تام است که از یک یا دو نمونه, یک نتیجه گیری کلی می شود.</a:t>
            </a:r>
            <a:endParaRPr lang="en-US" b="1" dirty="0" smtClean="0">
              <a:solidFill>
                <a:srgbClr val="00B050"/>
              </a:solidFill>
              <a:effectLst>
                <a:outerShdw blurRad="38100" dist="38100" dir="2700000" algn="tl">
                  <a:srgbClr val="000000">
                    <a:alpha val="43137"/>
                  </a:srgbClr>
                </a:outerShdw>
              </a:effectLst>
            </a:endParaRPr>
          </a:p>
          <a:p>
            <a:pPr marL="0" indent="0" algn="r" rtl="1">
              <a:buNone/>
            </a:pPr>
            <a:endParaRPr lang="fa-IR" b="1" dirty="0">
              <a:effectLst>
                <a:outerShdw blurRad="38100" dist="38100" dir="2700000" algn="tl">
                  <a:srgbClr val="000000">
                    <a:alpha val="43137"/>
                  </a:srgbClr>
                </a:outerShdw>
              </a:effectLst>
            </a:endParaRPr>
          </a:p>
          <a:p>
            <a:pPr marL="0" indent="0" algn="r" rtl="1">
              <a:buNone/>
            </a:pPr>
            <a:r>
              <a:rPr lang="fa-IR" b="1" dirty="0" smtClean="0">
                <a:solidFill>
                  <a:srgbClr val="7030A0"/>
                </a:solidFill>
                <a:effectLst>
                  <a:outerShdw blurRad="38100" dist="38100" dir="2700000" algn="tl">
                    <a:srgbClr val="000000">
                      <a:alpha val="43137"/>
                    </a:srgbClr>
                  </a:outerShdw>
                </a:effectLst>
              </a:rPr>
              <a:t>مثال: نظریه (ادیپ) و عقده جنسی فروید نمونه بارز مغالطه تعمیم ناروا است که همه را شامل حال نظریه خودش می داند.</a:t>
            </a:r>
          </a:p>
          <a:p>
            <a:pPr marL="0" indent="0" algn="r" rtl="1">
              <a:buNone/>
            </a:pPr>
            <a:endParaRPr lang="fa-IR" b="1" dirty="0">
              <a:effectLst>
                <a:outerShdw blurRad="38100" dist="38100" dir="2700000" algn="tl">
                  <a:srgbClr val="000000">
                    <a:alpha val="43137"/>
                  </a:srgbClr>
                </a:outerShdw>
              </a:effectLst>
            </a:endParaRPr>
          </a:p>
          <a:p>
            <a:pPr marL="0" indent="0" algn="r" rtl="1">
              <a:buNone/>
            </a:pPr>
            <a:r>
              <a:rPr lang="fa-IR" b="1" dirty="0" smtClean="0">
                <a:solidFill>
                  <a:srgbClr val="00B0F0"/>
                </a:solidFill>
                <a:effectLst>
                  <a:outerShdw blurRad="38100" dist="38100" dir="2700000" algn="tl">
                    <a:srgbClr val="000000">
                      <a:alpha val="43137"/>
                    </a:srgbClr>
                  </a:outerShdw>
                </a:effectLst>
              </a:rPr>
              <a:t>موقعیت های شغلی برای برخی از رشته های درسی نامناسب است و اینگونه نتیجه میگیرند که علم کلا خوب نیست. </a:t>
            </a:r>
            <a:endParaRPr lang="en-US" b="1" dirty="0">
              <a:solidFill>
                <a:srgbClr val="00B0F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3923532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172</TotalTime>
  <Words>447</Words>
  <Application>Microsoft Office PowerPoint</Application>
  <PresentationFormat>Widescreen</PresentationFormat>
  <Paragraphs>30</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PowerPoint Presentation</vt:lpstr>
      <vt:lpstr>مغالطه تفسیر نادرست</vt:lpstr>
      <vt:lpstr>مغالطات ادعای بدون استدلال (جلب ترحم)</vt:lpstr>
      <vt:lpstr>مغالطه جمله دوپهلو</vt:lpstr>
      <vt:lpstr>مغالطه ذوالحدین </vt:lpstr>
      <vt:lpstr>مغالطه تعمیم ناروا</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dc:creator>
  <cp:lastModifiedBy>Windows User</cp:lastModifiedBy>
  <cp:revision>27</cp:revision>
  <dcterms:created xsi:type="dcterms:W3CDTF">2017-01-08T06:11:46Z</dcterms:created>
  <dcterms:modified xsi:type="dcterms:W3CDTF">2020-02-21T15:05:17Z</dcterms:modified>
</cp:coreProperties>
</file>