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3" r:id="rId2"/>
    <p:sldId id="256" r:id="rId3"/>
    <p:sldId id="269" r:id="rId4"/>
    <p:sldId id="267" r:id="rId5"/>
    <p:sldId id="270" r:id="rId6"/>
    <p:sldId id="271" r:id="rId7"/>
    <p:sldId id="275" r:id="rId8"/>
    <p:sldId id="274" r:id="rId9"/>
    <p:sldId id="276" r:id="rId10"/>
    <p:sldId id="260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F5FC"/>
    <a:srgbClr val="DADCFA"/>
    <a:srgbClr val="9DACEB"/>
    <a:srgbClr val="CBFB91"/>
    <a:srgbClr val="21B61A"/>
    <a:srgbClr val="7755CB"/>
    <a:srgbClr val="EAD7D5"/>
    <a:srgbClr val="F95555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4.xml"/><Relationship Id="rId5" Type="http://schemas.openxmlformats.org/officeDocument/2006/relationships/slide" Target="slide6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32"/>
            <a:ext cx="12192000" cy="6860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31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8050" y="137255"/>
            <a:ext cx="8015437" cy="3329554"/>
          </a:xfrm>
          <a:solidFill>
            <a:srgbClr val="CBFB91"/>
          </a:solidFill>
          <a:ln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perspectiveRelaxedModerately"/>
            <a:lightRig rig="threePt" dir="t"/>
          </a:scene3d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fa-IR" sz="80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نمونه</a:t>
            </a:r>
            <a:r>
              <a:rPr lang="fa-IR" sz="115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 سوال علوم تجربی</a:t>
            </a:r>
            <a:endParaRPr lang="en-US" sz="115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6085" y="4056845"/>
            <a:ext cx="6748529" cy="1365161"/>
          </a:xfrm>
          <a:solidFill>
            <a:srgbClr val="9DACEB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40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5362">
            <a:off x="489340" y="327480"/>
            <a:ext cx="2126021" cy="2724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7048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6237" y="448332"/>
            <a:ext cx="4971246" cy="1059305"/>
          </a:xfrm>
          <a:solidFill>
            <a:srgbClr val="B2F5FC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cap="none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ea typeface="+mn-ea"/>
                <a:cs typeface="0 Koodak Bold" panose="00000700000000000000" pitchFamily="2" charset="-78"/>
              </a:rPr>
              <a:t>سوالات تستی درس اول</a:t>
            </a:r>
            <a:r>
              <a:rPr lang="en-US" sz="3600" cap="none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ea typeface="+mn-ea"/>
                <a:cs typeface="0 Koodak Bold" panose="00000700000000000000" pitchFamily="2" charset="-78"/>
              </a:rPr>
              <a:t/>
            </a:r>
            <a:br>
              <a:rPr lang="en-US" sz="3600" cap="none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ea typeface="+mn-ea"/>
                <a:cs typeface="0 Koodak Bold" panose="00000700000000000000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9217" y="3374265"/>
            <a:ext cx="9605635" cy="1519707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fa-IR" dirty="0" smtClean="0">
                <a:cs typeface="0 Koodak Bold" panose="00000700000000000000" pitchFamily="2" charset="-78"/>
              </a:rPr>
              <a:t>کدامیک </a:t>
            </a:r>
            <a:r>
              <a:rPr lang="fa-IR" dirty="0">
                <a:cs typeface="0 Koodak Bold" panose="00000700000000000000" pitchFamily="2" charset="-78"/>
              </a:rPr>
              <a:t>از حواس زیر نقش مهم تری  در انجام اولین مرحله روش های تحقیق علمی را دارد ؟</a:t>
            </a:r>
            <a:br>
              <a:rPr lang="fa-IR" dirty="0">
                <a:cs typeface="0 Koodak Bold" panose="00000700000000000000" pitchFamily="2" charset="-78"/>
              </a:rPr>
            </a:br>
            <a:r>
              <a:rPr lang="fa-IR" dirty="0">
                <a:cs typeface="0 Koodak Bold" panose="00000700000000000000" pitchFamily="2" charset="-78"/>
              </a:rPr>
              <a:t/>
            </a:r>
            <a:br>
              <a:rPr lang="fa-IR" dirty="0">
                <a:cs typeface="0 Koodak Bold" panose="00000700000000000000" pitchFamily="2" charset="-78"/>
              </a:rPr>
            </a:br>
            <a:r>
              <a:rPr lang="fa-IR" dirty="0">
                <a:cs typeface="0 Koodak Bold" panose="00000700000000000000" pitchFamily="2" charset="-78"/>
              </a:rPr>
              <a:t>الف ) </a:t>
            </a:r>
            <a:r>
              <a:rPr lang="fa-IR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0 Koodak Bold" panose="00000700000000000000" pitchFamily="2" charset="-78"/>
                <a:hlinkClick r:id="rId2" action="ppaction://hlinksldjump"/>
              </a:rPr>
              <a:t>شنوایی </a:t>
            </a:r>
            <a:r>
              <a:rPr lang="fa-IR" dirty="0">
                <a:cs typeface="0 Koodak Bold" panose="00000700000000000000" pitchFamily="2" charset="-78"/>
              </a:rPr>
              <a:t>              ب ) </a:t>
            </a:r>
            <a:r>
              <a:rPr lang="fa-IR" dirty="0">
                <a:cs typeface="0 Koodak Bold" panose="00000700000000000000" pitchFamily="2" charset="-78"/>
                <a:hlinkClick r:id="rId2" action="ppaction://hlinksldjump"/>
              </a:rPr>
              <a:t>چشایی  </a:t>
            </a:r>
            <a:r>
              <a:rPr lang="fa-IR" dirty="0">
                <a:cs typeface="0 Koodak Bold" panose="00000700000000000000" pitchFamily="2" charset="-78"/>
              </a:rPr>
              <a:t>                  ج ) </a:t>
            </a:r>
            <a:r>
              <a:rPr lang="fa-IR" dirty="0">
                <a:cs typeface="0 Koodak Bold" panose="00000700000000000000" pitchFamily="2" charset="-78"/>
                <a:hlinkClick r:id="rId3" action="ppaction://hlinksldjump"/>
              </a:rPr>
              <a:t>بینایی</a:t>
            </a:r>
            <a:r>
              <a:rPr lang="fa-IR" dirty="0">
                <a:cs typeface="0 Koodak Bold" panose="00000700000000000000" pitchFamily="2" charset="-78"/>
              </a:rPr>
              <a:t>             د ) </a:t>
            </a:r>
            <a:r>
              <a:rPr lang="fa-IR" u="sng" dirty="0">
                <a:cs typeface="0 Koodak Bold" panose="00000700000000000000" pitchFamily="2" charset="-78"/>
                <a:hlinkClick r:id="rId2" action="ppaction://hlinksldjump"/>
              </a:rPr>
              <a:t>بویایی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9217" y="1902831"/>
            <a:ext cx="9605635" cy="1432797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fa-IR" sz="2200" cap="all" dirty="0" smtClean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>قدم 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>اول برای حل مسئله در ساخت فرفره چیست؟</a:t>
            </a:r>
            <a:b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</a:b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/>
            </a:r>
            <a:b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</a:b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>الف ) 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  <a:hlinkClick r:id="rId4" action="ppaction://hlinksldjump"/>
              </a:rPr>
              <a:t>مشاهده 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>            ب ) 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  <a:hlinkClick r:id="rId2" action="ppaction://hlinksldjump"/>
              </a:rPr>
              <a:t>فرضیه سازی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>             ج ) 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  <a:hlinkClick r:id="rId2" action="ppaction://hlinksldjump"/>
              </a:rPr>
              <a:t>پرسش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>           د ) 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  <a:hlinkClick r:id="rId2" action="ppaction://hlinksldjump"/>
              </a:rPr>
              <a:t>انجام آزمایش</a:t>
            </a:r>
            <a: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  <a:t/>
            </a:r>
            <a:br>
              <a:rPr lang="fa-IR" sz="2200" cap="all" dirty="0">
                <a:solidFill>
                  <a:prstClr val="black"/>
                </a:solidFill>
                <a:ea typeface="+mj-ea"/>
                <a:cs typeface="0 Koodak Bold" panose="00000700000000000000" pitchFamily="2" charset="-78"/>
              </a:rPr>
            </a:br>
            <a:endParaRPr lang="en-US" dirty="0"/>
          </a:p>
        </p:txBody>
      </p:sp>
      <p:sp>
        <p:nvSpPr>
          <p:cNvPr id="6" name="Right Arrow 5">
            <a:hlinkClick r:id="rId5" action="ppaction://hlinksldjump"/>
          </p:cNvPr>
          <p:cNvSpPr/>
          <p:nvPr/>
        </p:nvSpPr>
        <p:spPr>
          <a:xfrm>
            <a:off x="10357338" y="59693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9440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915" y="366637"/>
            <a:ext cx="10625070" cy="895492"/>
          </a:xfrm>
        </p:spPr>
        <p:txBody>
          <a:bodyPr>
            <a:normAutofit fontScale="90000"/>
          </a:bodyPr>
          <a:lstStyle/>
          <a:p>
            <a:pPr lvl="0" algn="r">
              <a:lnSpc>
                <a:spcPct val="120000"/>
              </a:lnSpc>
              <a:spcBef>
                <a:spcPts val="1000"/>
              </a:spcBef>
              <a:buClr>
                <a:srgbClr val="B71E42"/>
              </a:buClr>
              <a:buSzPct val="100000"/>
            </a:pPr>
            <a:r>
              <a:rPr lang="fa-IR" sz="2200" b="1" cap="none" dirty="0" smtClean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>پیش 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>بینی به کدام مورد زیر شباهت بیشتری دارد ؟</a:t>
            </a:r>
            <a:b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</a:b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/>
            </a:r>
            <a:b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</a:b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>الف ) 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  <a:hlinkClick r:id="rId2" action="ppaction://hlinksldjump"/>
              </a:rPr>
              <a:t>مشاهده دقیق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>                    ب ) 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  <a:hlinkClick r:id="rId2" action="ppaction://hlinksldjump"/>
              </a:rPr>
              <a:t>نظریه سازی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>                      ج ) 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  <a:hlinkClick r:id="rId3" action="ppaction://hlinksldjump"/>
              </a:rPr>
              <a:t>فرضیه سازی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>                      د ) </a:t>
            </a:r>
            <a:r>
              <a:rPr lang="fa-IR" sz="2200" b="1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  <a:hlinkClick r:id="rId2" action="ppaction://hlinksldjump"/>
              </a:rPr>
              <a:t>طرح سوأل</a:t>
            </a:r>
            <a:r>
              <a:rPr lang="fa-IR" sz="2400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  <a:t/>
            </a:r>
            <a:br>
              <a:rPr lang="fa-IR" sz="2400" cap="none" dirty="0">
                <a:solidFill>
                  <a:prstClr val="black"/>
                </a:solidFill>
                <a:ea typeface="+mn-ea"/>
                <a:cs typeface="0 Koodak Bold" panose="00000700000000000000" pitchFamily="2" charset="-78"/>
              </a:rPr>
            </a:br>
            <a:r>
              <a:rPr lang="en-US" sz="3600" cap="none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ea typeface="+mn-ea"/>
                <a:cs typeface="0 Koodak Bold" panose="00000700000000000000" pitchFamily="2" charset="-78"/>
              </a:rPr>
              <a:t/>
            </a:r>
            <a:br>
              <a:rPr lang="en-US" sz="3600" cap="none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ea typeface="+mn-ea"/>
                <a:cs typeface="0 Koodak Bold" panose="00000700000000000000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186" y="2009104"/>
            <a:ext cx="10972799" cy="3953814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b="1" dirty="0" smtClean="0">
                <a:cs typeface="0 Koodak Bold" panose="00000700000000000000" pitchFamily="2" charset="-78"/>
              </a:rPr>
              <a:t>انجام کدامیک برای پی بردن به درستی و یا نادرستی فرضیه ضروری است ؟</a:t>
            </a:r>
            <a:endParaRPr lang="fa-IR" sz="1800" b="1" dirty="0" smtClean="0">
              <a:cs typeface="0 Koodak Bold" panose="00000700000000000000" pitchFamily="2" charset="-78"/>
            </a:endParaRPr>
          </a:p>
          <a:p>
            <a:pPr marL="0" indent="0" algn="r">
              <a:buNone/>
            </a:pPr>
            <a:endParaRPr lang="fa-IR" b="1" dirty="0">
              <a:cs typeface="0 Koodak Bold" panose="00000700000000000000" pitchFamily="2" charset="-78"/>
            </a:endParaRPr>
          </a:p>
          <a:p>
            <a:pPr marL="0" indent="0" algn="r">
              <a:buNone/>
            </a:pPr>
            <a:r>
              <a:rPr lang="fa-IR" b="1" dirty="0" smtClean="0">
                <a:cs typeface="0 Koodak Bold" panose="00000700000000000000" pitchFamily="2" charset="-78"/>
              </a:rPr>
              <a:t>الف ) </a:t>
            </a:r>
            <a:r>
              <a:rPr lang="fa-IR" b="1" dirty="0" smtClean="0">
                <a:cs typeface="0 Koodak Bold" panose="00000700000000000000" pitchFamily="2" charset="-78"/>
                <a:hlinkClick r:id="rId3" action="ppaction://hlinksldjump"/>
              </a:rPr>
              <a:t>آزمایش </a:t>
            </a:r>
            <a:r>
              <a:rPr lang="fa-IR" b="1" dirty="0" smtClean="0">
                <a:cs typeface="0 Koodak Bold" panose="00000700000000000000" pitchFamily="2" charset="-78"/>
              </a:rPr>
              <a:t>                         ب ) </a:t>
            </a:r>
            <a:r>
              <a:rPr lang="fa-IR" b="1" dirty="0" smtClean="0">
                <a:cs typeface="0 Koodak Bold" panose="00000700000000000000" pitchFamily="2" charset="-78"/>
                <a:hlinkClick r:id="rId2" action="ppaction://hlinksldjump"/>
              </a:rPr>
              <a:t>پیش بینی</a:t>
            </a:r>
            <a:r>
              <a:rPr lang="fa-IR" b="1" dirty="0" smtClean="0">
                <a:cs typeface="0 Koodak Bold" panose="00000700000000000000" pitchFamily="2" charset="-78"/>
              </a:rPr>
              <a:t>                          ج ) </a:t>
            </a:r>
            <a:r>
              <a:rPr lang="fa-IR" b="1" dirty="0" smtClean="0">
                <a:cs typeface="0 Koodak Bold" panose="00000700000000000000" pitchFamily="2" charset="-78"/>
                <a:hlinkClick r:id="rId2" action="ppaction://hlinksldjump"/>
              </a:rPr>
              <a:t>طرح سوأل</a:t>
            </a:r>
            <a:r>
              <a:rPr lang="fa-IR" b="1" dirty="0" smtClean="0">
                <a:cs typeface="0 Koodak Bold" panose="00000700000000000000" pitchFamily="2" charset="-78"/>
              </a:rPr>
              <a:t>                         د ) </a:t>
            </a:r>
            <a:r>
              <a:rPr lang="fa-IR" b="1" dirty="0" smtClean="0">
                <a:cs typeface="0 Koodak Bold" panose="00000700000000000000" pitchFamily="2" charset="-78"/>
                <a:hlinkClick r:id="rId2" action="ppaction://hlinksldjump"/>
              </a:rPr>
              <a:t>پیشنهاد راه حل</a:t>
            </a:r>
            <a:endParaRPr lang="fa-IR" b="1" dirty="0" smtClean="0">
              <a:cs typeface="0 Koodak Bold" panose="00000700000000000000" pitchFamily="2" charset="-78"/>
            </a:endParaRPr>
          </a:p>
          <a:p>
            <a:pPr marL="0" indent="0" algn="r">
              <a:buNone/>
            </a:pPr>
            <a:endParaRPr lang="fa-IR" sz="2400" dirty="0">
              <a:cs typeface="0 Koodak Bold" panose="00000700000000000000" pitchFamily="2" charset="-78"/>
            </a:endParaRP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endParaRPr lang="en-US" dirty="0"/>
          </a:p>
        </p:txBody>
      </p:sp>
      <p:sp>
        <p:nvSpPr>
          <p:cNvPr id="5" name="Left Arrow 4">
            <a:hlinkClick r:id="rId4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  <p:sp>
        <p:nvSpPr>
          <p:cNvPr id="6" name="Right Arrow 5">
            <a:hlinkClick r:id="rId5" action="ppaction://hlinksldjump"/>
          </p:cNvPr>
          <p:cNvSpPr/>
          <p:nvPr/>
        </p:nvSpPr>
        <p:spPr>
          <a:xfrm>
            <a:off x="10357338" y="59693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  <p:sp>
        <p:nvSpPr>
          <p:cNvPr id="7" name="Right Arrow 6">
            <a:hlinkClick r:id="rId6" action="ppaction://hlinksldjump"/>
          </p:cNvPr>
          <p:cNvSpPr/>
          <p:nvPr/>
        </p:nvSpPr>
        <p:spPr>
          <a:xfrm>
            <a:off x="10509738" y="61217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062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fa-IR" cap="none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cs typeface="0 Koodak Bold" panose="00000700000000000000" pitchFamily="2" charset="-78"/>
              </a:rPr>
              <a:t>سوالات تستی درس </a:t>
            </a:r>
            <a:r>
              <a:rPr lang="fa-IR" cap="none" dirty="0" smtClean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cs typeface="0 Koodak Bold" panose="00000700000000000000" pitchFamily="2" charset="-78"/>
              </a:rPr>
              <a:t>دوم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9217" y="3377058"/>
            <a:ext cx="9605635" cy="1691772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عامل اصلی زنگ زدن آهن چیست؟</a:t>
            </a:r>
          </a:p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الف)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نیتروژن</a:t>
            </a:r>
            <a:r>
              <a:rPr lang="fa-IR" dirty="0" smtClean="0">
                <a:cs typeface="0 Koodak Bold" panose="00000700000000000000" pitchFamily="2" charset="-78"/>
              </a:rPr>
              <a:t>            ب)ا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کسیژن</a:t>
            </a:r>
            <a:r>
              <a:rPr lang="fa-IR" dirty="0" smtClean="0">
                <a:cs typeface="0 Koodak Bold" panose="00000700000000000000" pitchFamily="2" charset="-78"/>
              </a:rPr>
              <a:t>            ج)</a:t>
            </a:r>
            <a:r>
              <a:rPr lang="fa-IR" dirty="0" smtClean="0">
                <a:cs typeface="0 Koodak Bold" panose="00000700000000000000" pitchFamily="2" charset="-78"/>
                <a:hlinkClick r:id="rId3" action="ppaction://hlinksldjump"/>
              </a:rPr>
              <a:t>کربن</a:t>
            </a:r>
            <a:r>
              <a:rPr lang="fa-IR" dirty="0" smtClean="0">
                <a:cs typeface="0 Koodak Bold" panose="00000700000000000000" pitchFamily="2" charset="-78"/>
              </a:rPr>
              <a:t>               د)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هیدروژن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9217" y="1864194"/>
            <a:ext cx="9605635" cy="1691772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................غذا یک تغییر شیمیایی زیان آور است.</a:t>
            </a:r>
          </a:p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الف)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پختن </a:t>
            </a:r>
            <a:r>
              <a:rPr lang="fa-IR" dirty="0" smtClean="0">
                <a:cs typeface="0 Koodak Bold" panose="00000700000000000000" pitchFamily="2" charset="-78"/>
              </a:rPr>
              <a:t>           ب)</a:t>
            </a:r>
            <a:r>
              <a:rPr lang="fa-IR" dirty="0" smtClean="0">
                <a:cs typeface="0 Koodak Bold" panose="00000700000000000000" pitchFamily="2" charset="-78"/>
                <a:hlinkClick r:id="rId3" action="ppaction://hlinksldjump"/>
              </a:rPr>
              <a:t>فاسد شدن</a:t>
            </a:r>
            <a:r>
              <a:rPr lang="fa-IR" dirty="0" smtClean="0">
                <a:cs typeface="0 Koodak Bold" panose="00000700000000000000" pitchFamily="2" charset="-78"/>
              </a:rPr>
              <a:t>            ج)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گوارش</a:t>
            </a:r>
            <a:r>
              <a:rPr lang="fa-IR" dirty="0" smtClean="0">
                <a:cs typeface="0 Koodak Bold" panose="00000700000000000000" pitchFamily="2" charset="-78"/>
              </a:rPr>
              <a:t>            د)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کنسرو شدن غذا</a:t>
            </a:r>
            <a:endParaRPr lang="fa-IR" dirty="0" smtClean="0">
              <a:cs typeface="0 Koodak Bold" panose="00000700000000000000" pitchFamily="2" charset="-78"/>
            </a:endParaRPr>
          </a:p>
        </p:txBody>
      </p:sp>
      <p:sp>
        <p:nvSpPr>
          <p:cNvPr id="5" name="Left Arrow 4">
            <a:hlinkClick r:id="rId4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  <p:sp>
        <p:nvSpPr>
          <p:cNvPr id="6" name="Right Arrow 5">
            <a:hlinkClick r:id="rId5" action="ppaction://hlinksldjump"/>
          </p:cNvPr>
          <p:cNvSpPr/>
          <p:nvPr/>
        </p:nvSpPr>
        <p:spPr>
          <a:xfrm>
            <a:off x="10357338" y="59693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387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9217" y="3517330"/>
            <a:ext cx="9605635" cy="1653137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کدام مورد یک تغییر شیمیایی مفید را نشان </a:t>
            </a:r>
            <a:r>
              <a:rPr lang="fa-IR" dirty="0" smtClean="0">
                <a:solidFill>
                  <a:srgbClr val="FF0000"/>
                </a:solidFill>
                <a:cs typeface="0 Koodak Bold" panose="00000700000000000000" pitchFamily="2" charset="-78"/>
              </a:rPr>
              <a:t>نمی دهد</a:t>
            </a:r>
            <a:r>
              <a:rPr lang="fa-IR" dirty="0" smtClean="0">
                <a:cs typeface="0 Koodak Bold" panose="00000700000000000000" pitchFamily="2" charset="-78"/>
              </a:rPr>
              <a:t>؟</a:t>
            </a:r>
          </a:p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الف)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پختن غذا</a:t>
            </a:r>
            <a:r>
              <a:rPr lang="fa-IR" dirty="0" smtClean="0">
                <a:cs typeface="0 Koodak Bold" panose="00000700000000000000" pitchFamily="2" charset="-78"/>
              </a:rPr>
              <a:t>                  ب</a:t>
            </a:r>
            <a:r>
              <a:rPr lang="fa-IR" dirty="0">
                <a:cs typeface="0 Koodak Bold" panose="00000700000000000000" pitchFamily="2" charset="-78"/>
              </a:rPr>
              <a:t>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گوارش غذا</a:t>
            </a:r>
            <a:r>
              <a:rPr lang="fa-IR" dirty="0" smtClean="0">
                <a:cs typeface="0 Koodak Bold" panose="00000700000000000000" pitchFamily="2" charset="-78"/>
              </a:rPr>
              <a:t>                ج)</a:t>
            </a:r>
            <a:r>
              <a:rPr lang="fa-IR" dirty="0" smtClean="0">
                <a:cs typeface="0 Koodak Bold" panose="00000700000000000000" pitchFamily="2" charset="-78"/>
                <a:hlinkClick r:id="rId3" action="ppaction://hlinksldjump"/>
              </a:rPr>
              <a:t>تغییر رنگ نان</a:t>
            </a:r>
            <a:r>
              <a:rPr lang="fa-IR" dirty="0" smtClean="0">
                <a:cs typeface="0 Koodak Bold" panose="00000700000000000000" pitchFamily="2" charset="-78"/>
              </a:rPr>
              <a:t>            د)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ور آمدن خمیر نان</a:t>
            </a:r>
            <a:endParaRPr lang="fa-IR" dirty="0" smtClean="0">
              <a:cs typeface="0 Koodak Bold" panose="000007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9217" y="1864194"/>
            <a:ext cx="9605635" cy="1653136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کدام تغییر فیزیکی است؟</a:t>
            </a:r>
          </a:p>
          <a:p>
            <a:pPr marL="0" indent="0" algn="r">
              <a:buNone/>
            </a:pPr>
            <a:r>
              <a:rPr lang="fa-IR" dirty="0" smtClean="0">
                <a:cs typeface="0 Koodak Bold" panose="00000700000000000000" pitchFamily="2" charset="-78"/>
              </a:rPr>
              <a:t>الف)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زرد شدن برگ</a:t>
            </a:r>
            <a:r>
              <a:rPr lang="fa-IR" dirty="0" smtClean="0">
                <a:cs typeface="0 Koodak Bold" panose="00000700000000000000" pitchFamily="2" charset="-78"/>
              </a:rPr>
              <a:t>            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ب)زنگ زدن آهن</a:t>
            </a:r>
            <a:r>
              <a:rPr lang="fa-IR" dirty="0" smtClean="0">
                <a:cs typeface="0 Koodak Bold" panose="00000700000000000000" pitchFamily="2" charset="-78"/>
              </a:rPr>
              <a:t>            ج)</a:t>
            </a:r>
            <a:r>
              <a:rPr lang="fa-IR" dirty="0" smtClean="0">
                <a:cs typeface="0 Koodak Bold" panose="00000700000000000000" pitchFamily="2" charset="-78"/>
                <a:hlinkClick r:id="rId2" action="ppaction://hlinksldjump"/>
              </a:rPr>
              <a:t>سوختن قند</a:t>
            </a:r>
            <a:r>
              <a:rPr lang="fa-IR" dirty="0" smtClean="0">
                <a:cs typeface="0 Koodak Bold" panose="00000700000000000000" pitchFamily="2" charset="-78"/>
              </a:rPr>
              <a:t>           د)</a:t>
            </a:r>
            <a:r>
              <a:rPr lang="fa-IR" dirty="0" smtClean="0">
                <a:cs typeface="0 Koodak Bold" panose="00000700000000000000" pitchFamily="2" charset="-78"/>
                <a:hlinkClick r:id="rId3" action="ppaction://hlinksldjump"/>
              </a:rPr>
              <a:t>محلول آب و نمک</a:t>
            </a:r>
            <a:endParaRPr lang="fa-IR" dirty="0" smtClean="0">
              <a:cs typeface="0 Koodak Bold" panose="00000700000000000000" pitchFamily="2" charset="-78"/>
            </a:endParaRPr>
          </a:p>
          <a:p>
            <a:pPr marL="0" indent="0" algn="r">
              <a:buNone/>
            </a:pP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10357338" y="59693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  <p:sp>
        <p:nvSpPr>
          <p:cNvPr id="6" name="Left Arrow 5">
            <a:hlinkClick r:id="rId5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617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6600" dirty="0">
                <a:solidFill>
                  <a:prstClr val="black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درست یا نادرست درس 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9217" y="2067201"/>
            <a:ext cx="9605635" cy="118308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cs typeface="0 Koodak Bold" panose="00000700000000000000" pitchFamily="2" charset="-78"/>
              </a:rPr>
              <a:t>فرضیه حتما درست است</a:t>
            </a:r>
            <a:endParaRPr lang="en-US" sz="2400" dirty="0">
              <a:cs typeface="0 Koodak Bold" panose="000007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9217" y="3060866"/>
            <a:ext cx="9605635" cy="117661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cs typeface="0 Koodak Bold" panose="00000700000000000000" pitchFamily="2" charset="-78"/>
              </a:rPr>
              <a:t>فرضیه بر اساس پرسش مطرح شده ارائه می دهند</a:t>
            </a:r>
            <a:endParaRPr lang="en-US" sz="2400" dirty="0">
              <a:cs typeface="0 Koodak Bold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49217" y="4048065"/>
            <a:ext cx="9605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0 Koodak Bold" panose="00000700000000000000" pitchFamily="2" charset="-78"/>
              </a:rPr>
              <a:t>در تغییر شیمیایی حالت و شکل ماده تغییر میکند</a:t>
            </a:r>
            <a:endParaRPr lang="en-US" sz="2400" dirty="0">
              <a:cs typeface="0 Koodak Bold" panose="00000700000000000000" pitchFamily="2" charset="-78"/>
            </a:endParaRPr>
          </a:p>
        </p:txBody>
      </p:sp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1449217" y="2215166"/>
            <a:ext cx="1094704" cy="4435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0 Koodak Bold" panose="00000700000000000000" pitchFamily="2" charset="-78"/>
              </a:rPr>
              <a:t>نادرست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3953814" y="2215167"/>
            <a:ext cx="1171978" cy="41961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درست</a:t>
            </a:r>
            <a:endParaRPr lang="en-US" dirty="0"/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3953814" y="4024794"/>
            <a:ext cx="1171978" cy="41961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درست</a:t>
            </a:r>
            <a:endParaRPr lang="en-US" dirty="0"/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3938789" y="3102534"/>
            <a:ext cx="1171978" cy="41961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درست</a:t>
            </a:r>
            <a:endParaRPr lang="en-US" dirty="0"/>
          </a:p>
        </p:txBody>
      </p:sp>
      <p:sp>
        <p:nvSpPr>
          <p:cNvPr id="10" name="Rectangle 9">
            <a:hlinkClick r:id="rId3" action="ppaction://hlinksldjump"/>
          </p:cNvPr>
          <p:cNvSpPr/>
          <p:nvPr/>
        </p:nvSpPr>
        <p:spPr>
          <a:xfrm>
            <a:off x="1395211" y="3101845"/>
            <a:ext cx="1094704" cy="4435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0 Koodak Bold" panose="00000700000000000000" pitchFamily="2" charset="-78"/>
              </a:rPr>
              <a:t>نادرست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1395211" y="4056675"/>
            <a:ext cx="1094704" cy="4435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0 Koodak Bold" panose="00000700000000000000" pitchFamily="2" charset="-78"/>
              </a:rPr>
              <a:t>نادرست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12" name="Right Arrow 11">
            <a:hlinkClick r:id="rId4" action="ppaction://hlinksldjump"/>
          </p:cNvPr>
          <p:cNvSpPr/>
          <p:nvPr/>
        </p:nvSpPr>
        <p:spPr>
          <a:xfrm>
            <a:off x="10357338" y="59693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  <p:sp>
        <p:nvSpPr>
          <p:cNvPr id="13" name="Left Arrow 12">
            <a:hlinkClick r:id="rId5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5905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66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درست یا نادرست  درس  دوم</a:t>
            </a:r>
            <a:endParaRPr lang="en-US" sz="66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9217" y="2017343"/>
            <a:ext cx="9609705" cy="1215254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cs typeface="0 Koodak Bold" panose="00000700000000000000" pitchFamily="2" charset="-78"/>
              </a:rPr>
              <a:t>همه ی تغییرات شیمیایی مفید هستند</a:t>
            </a:r>
            <a:endParaRPr lang="en-US" sz="2400" dirty="0">
              <a:cs typeface="0 Koodak Bold" panose="00000700000000000000" pitchFamily="2" charset="-78"/>
            </a:endParaRP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1290034" y="4638256"/>
            <a:ext cx="1094704" cy="4435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0 Koodak Bold" panose="00000700000000000000" pitchFamily="2" charset="-78"/>
              </a:rPr>
              <a:t>نادرست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1290034" y="3363930"/>
            <a:ext cx="1094704" cy="4435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0 Koodak Bold" panose="00000700000000000000" pitchFamily="2" charset="-78"/>
              </a:rPr>
              <a:t>نادرست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1290034" y="2116713"/>
            <a:ext cx="1094704" cy="4435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0 Koodak Bold" panose="00000700000000000000" pitchFamily="2" charset="-78"/>
              </a:rPr>
              <a:t>نادرست</a:t>
            </a:r>
            <a:endParaRPr lang="en-US" dirty="0">
              <a:cs typeface="0 Koodak Bold" panose="00000700000000000000" pitchFamily="2" charset="-78"/>
            </a:endParaRP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3266942" y="2116886"/>
            <a:ext cx="1171978" cy="41961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درست</a:t>
            </a:r>
            <a:endParaRPr lang="en-US" dirty="0"/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3266942" y="3391242"/>
            <a:ext cx="1171978" cy="41961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درست</a:t>
            </a:r>
            <a:endParaRPr lang="en-US" dirty="0"/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3243332" y="4612961"/>
            <a:ext cx="1171978" cy="41961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درست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1449217" y="3232597"/>
            <a:ext cx="9605635" cy="1221719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cs typeface="0 Koodak Bold" panose="00000700000000000000" pitchFamily="2" charset="-78"/>
              </a:rPr>
              <a:t>آهن در مناطق مرطوب زود تر زنگ می زند </a:t>
            </a:r>
            <a:endParaRPr lang="en-US" sz="2400" dirty="0">
              <a:cs typeface="0 Koodak Bold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10659" y="656823"/>
            <a:ext cx="3044193" cy="785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449216" y="4545212"/>
            <a:ext cx="9605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0 Koodak Bold" panose="00000700000000000000" pitchFamily="2" charset="-78"/>
              </a:rPr>
              <a:t>با پختن غذا خواص ماده و ماهیت مواد غذایی تغییر می کند</a:t>
            </a:r>
            <a:endParaRPr lang="en-US" sz="2400" dirty="0">
              <a:cs typeface="0 Koodak Bold" panose="00000700000000000000" pitchFamily="2" charset="-78"/>
            </a:endParaRPr>
          </a:p>
        </p:txBody>
      </p:sp>
      <p:sp>
        <p:nvSpPr>
          <p:cNvPr id="14" name="Right Arrow 13">
            <a:hlinkClick r:id="rId4" action="ppaction://hlinksldjump"/>
          </p:cNvPr>
          <p:cNvSpPr/>
          <p:nvPr/>
        </p:nvSpPr>
        <p:spPr>
          <a:xfrm>
            <a:off x="10357338" y="5969358"/>
            <a:ext cx="1834662" cy="888642"/>
          </a:xfrm>
          <a:prstGeom prst="rightArrow">
            <a:avLst>
              <a:gd name="adj1" fmla="val 50000"/>
              <a:gd name="adj2" fmla="val 702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0 Kamran" panose="00000400000000000000" pitchFamily="2" charset="-78"/>
              </a:rPr>
              <a:t>ادامه</a:t>
            </a:r>
            <a:endParaRPr lang="en-US" sz="3200" b="1" dirty="0">
              <a:cs typeface="0 Kamran" panose="00000400000000000000" pitchFamily="2" charset="-78"/>
            </a:endParaRPr>
          </a:p>
        </p:txBody>
      </p:sp>
      <p:sp>
        <p:nvSpPr>
          <p:cNvPr id="15" name="Left Arrow 14">
            <a:hlinkClick r:id="rId5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3137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72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خدانگهدار</a:t>
            </a:r>
            <a:endParaRPr lang="en-US" sz="72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0" y="2010878"/>
            <a:ext cx="9607521" cy="3448595"/>
          </a:xfrm>
        </p:spPr>
        <p:txBody>
          <a:bodyPr/>
          <a:lstStyle/>
          <a:p>
            <a:pPr marL="0" indent="0" algn="ctr">
              <a:buNone/>
            </a:pPr>
            <a:r>
              <a:rPr lang="fa-IR" sz="3200" dirty="0">
                <a:latin typeface="IranNastaliq" panose="02020505000000020003" pitchFamily="18" charset="0"/>
                <a:cs typeface="IranNastaliq" panose="02020505000000020003" pitchFamily="18" charset="0"/>
              </a:rPr>
              <a:t>.پیامبر(ص)می فرمایند:</a:t>
            </a:r>
            <a:r>
              <a:rPr lang="fa-IR" dirty="0">
                <a:cs typeface="0 Compset Bold" panose="00000700000000000000" pitchFamily="2" charset="-78"/>
              </a:rPr>
              <a:t>لَستُ </a:t>
            </a:r>
            <a:r>
              <a:rPr lang="fa-IR" b="1" dirty="0">
                <a:cs typeface="0 Compset Bold" panose="00000700000000000000" pitchFamily="2" charset="-78"/>
              </a:rPr>
              <a:t>اُحِبُّ أن أرَى الشّابَّ مِنكُم إلاّ غادِياً في حالَينِ: إمّا عالِماً أو مُتَعَلِّماً</a:t>
            </a:r>
            <a:r>
              <a:rPr lang="fa-IR" b="1" dirty="0" smtClean="0">
                <a:cs typeface="0 Compset Bold" panose="00000700000000000000" pitchFamily="2" charset="-78"/>
              </a:rPr>
              <a:t>.</a:t>
            </a:r>
            <a:r>
              <a:rPr lang="fa-IR" dirty="0"/>
              <a:t/>
            </a:r>
            <a:br>
              <a:rPr lang="fa-IR" dirty="0"/>
            </a:br>
            <a:r>
              <a:rPr lang="fa-IR" sz="4000" dirty="0">
                <a:latin typeface="IranNastaliq" panose="02020505000000020003" pitchFamily="18" charset="0"/>
                <a:cs typeface="IranNastaliq" panose="02020505000000020003" pitchFamily="18" charset="0"/>
              </a:rPr>
              <a:t>دوست ندارم جوانى از شما (</a:t>
            </a:r>
            <a:r>
              <a:rPr lang="fa-IR" sz="40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شيعيان) </a:t>
            </a:r>
            <a:r>
              <a:rPr lang="fa-IR" sz="4000" dirty="0">
                <a:latin typeface="IranNastaliq" panose="02020505000000020003" pitchFamily="18" charset="0"/>
                <a:cs typeface="IranNastaliq" panose="02020505000000020003" pitchFamily="18" charset="0"/>
              </a:rPr>
              <a:t>را جز بر دو گونه ببينم: دانشمند يا دانشجو</a:t>
            </a:r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30" y="3644546"/>
            <a:ext cx="2618852" cy="1961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7" y="3830698"/>
            <a:ext cx="2809875" cy="1628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Left Arrow 6">
            <a:hlinkClick r:id="rId4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297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7000">
              <a:schemeClr val="bg2">
                <a:tint val="94000"/>
                <a:satMod val="80000"/>
                <a:lumMod val="106000"/>
              </a:schemeClr>
            </a:gs>
            <a:gs pos="96000">
              <a:srgbClr val="CBFB9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5113" y="3895562"/>
            <a:ext cx="8643154" cy="1828801"/>
          </a:xfrm>
          <a:solidFill>
            <a:srgbClr val="DADCFA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ngle"/>
          </a:sp3d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fa-IR" sz="11500" b="1" dirty="0" smtClean="0">
                <a:solidFill>
                  <a:srgbClr val="21B61A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آفرین</a:t>
            </a:r>
            <a:endParaRPr lang="en-US" sz="11500" b="1" dirty="0">
              <a:solidFill>
                <a:srgbClr val="21B61A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868" y="643943"/>
            <a:ext cx="3461643" cy="2485624"/>
          </a:xfrm>
          <a:prstGeom prst="rect">
            <a:avLst/>
          </a:prstGeom>
        </p:spPr>
      </p:pic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1844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4000">
              <a:schemeClr val="bg1">
                <a:lumMod val="95000"/>
              </a:schemeClr>
            </a:gs>
            <a:gs pos="100000">
              <a:srgbClr val="F95555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203" y="3477687"/>
            <a:ext cx="8643154" cy="1887950"/>
          </a:xfrm>
          <a:solidFill>
            <a:srgbClr val="9DACEB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fa-IR" sz="1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0 Koodak Bold" panose="00000700000000000000" pitchFamily="2" charset="-78"/>
              </a:rPr>
              <a:t>نادرست </a:t>
            </a:r>
            <a:endParaRPr lang="en-US" sz="1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0 Koodak Bold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369" y="180305"/>
            <a:ext cx="5017266" cy="2778241"/>
          </a:xfrm>
          <a:prstGeom prst="rect">
            <a:avLst/>
          </a:prstGeom>
          <a:solidFill>
            <a:schemeClr val="bg1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</p:pic>
      <p:sp>
        <p:nvSpPr>
          <p:cNvPr id="3" name="Left Arrow 2">
            <a:hlinkClick r:id="rId3" action="ppaction://hlinksldjump"/>
          </p:cNvPr>
          <p:cNvSpPr/>
          <p:nvPr/>
        </p:nvSpPr>
        <p:spPr>
          <a:xfrm>
            <a:off x="0" y="6009580"/>
            <a:ext cx="1764406" cy="848420"/>
          </a:xfrm>
          <a:prstGeom prst="leftArrow">
            <a:avLst>
              <a:gd name="adj1" fmla="val 50000"/>
              <a:gd name="adj2" fmla="val 7732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atin typeface="0 Kamran Bold" panose="00000700000000000000" pitchFamily="2" charset="2"/>
                <a:cs typeface="0 Kamran" panose="00000400000000000000" pitchFamily="2" charset="-78"/>
              </a:rPr>
              <a:t>بازگشت</a:t>
            </a:r>
            <a:endParaRPr lang="en-US" sz="2000" b="1" dirty="0">
              <a:latin typeface="0 Kamran Bold" panose="00000700000000000000" pitchFamily="2" charset="2"/>
              <a:cs typeface="0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10096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455</TotalTime>
  <Words>253</Words>
  <Application>Microsoft Office PowerPoint</Application>
  <PresentationFormat>Widescreen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0 Compset Bold</vt:lpstr>
      <vt:lpstr>0 Kamran</vt:lpstr>
      <vt:lpstr>0 Kamran Bold</vt:lpstr>
      <vt:lpstr>0 Koodak Bold</vt:lpstr>
      <vt:lpstr>Arial</vt:lpstr>
      <vt:lpstr>Gill Sans MT</vt:lpstr>
      <vt:lpstr>IranNastaliq</vt:lpstr>
      <vt:lpstr>Gallery</vt:lpstr>
      <vt:lpstr>PowerPoint Presentation</vt:lpstr>
      <vt:lpstr>نمونه سوال علوم تجربی</vt:lpstr>
      <vt:lpstr>سوالات تستی درس اول </vt:lpstr>
      <vt:lpstr>پیش بینی به کدام مورد زیر شباهت بیشتری دارد ؟  الف ) مشاهده دقیق                    ب ) نظریه سازی                      ج ) فرضیه سازی                      د ) طرح سوأل  </vt:lpstr>
      <vt:lpstr>سوالات تستی درس دوم</vt:lpstr>
      <vt:lpstr>PowerPoint Presentation</vt:lpstr>
      <vt:lpstr>درست یا نادرست درس یک</vt:lpstr>
      <vt:lpstr>درست یا نادرست  درس  دوم</vt:lpstr>
      <vt:lpstr>خدانگهدار</vt:lpstr>
      <vt:lpstr>آفرین</vt:lpstr>
      <vt:lpstr>نادرست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نمونه سوال علوم تجربی</dc:title>
  <dc:creator>Ali</dc:creator>
  <cp:lastModifiedBy>Windows User</cp:lastModifiedBy>
  <cp:revision>43</cp:revision>
  <dcterms:created xsi:type="dcterms:W3CDTF">2016-10-11T16:25:54Z</dcterms:created>
  <dcterms:modified xsi:type="dcterms:W3CDTF">2019-11-14T08:02:12Z</dcterms:modified>
</cp:coreProperties>
</file>