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53" r:id="rId1"/>
  </p:sldMasterIdLst>
  <p:notesMasterIdLst>
    <p:notesMasterId r:id="rId23"/>
  </p:notesMasterIdLst>
  <p:sldIdLst>
    <p:sldId id="256" r:id="rId2"/>
    <p:sldId id="258" r:id="rId3"/>
    <p:sldId id="304" r:id="rId4"/>
    <p:sldId id="263" r:id="rId5"/>
    <p:sldId id="264" r:id="rId6"/>
    <p:sldId id="265" r:id="rId7"/>
    <p:sldId id="269" r:id="rId8"/>
    <p:sldId id="270" r:id="rId9"/>
    <p:sldId id="303" r:id="rId10"/>
    <p:sldId id="271" r:id="rId11"/>
    <p:sldId id="274" r:id="rId12"/>
    <p:sldId id="278" r:id="rId13"/>
    <p:sldId id="296" r:id="rId14"/>
    <p:sldId id="283" r:id="rId15"/>
    <p:sldId id="284" r:id="rId16"/>
    <p:sldId id="290" r:id="rId17"/>
    <p:sldId id="295" r:id="rId18"/>
    <p:sldId id="297" r:id="rId19"/>
    <p:sldId id="301" r:id="rId20"/>
    <p:sldId id="306" r:id="rId21"/>
    <p:sldId id="307" r:id="rId22"/>
  </p:sldIdLst>
  <p:sldSz cx="9144000" cy="6858000" type="screen4x3"/>
  <p:notesSz cx="6858000" cy="9144000"/>
  <p:defaultTextStyle>
    <a:defPPr>
      <a:defRPr lang="ar-SA"/>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a:srgbClr val="666633"/>
    <a:srgbClr val="663300"/>
    <a:srgbClr val="FFFF00"/>
    <a:srgbClr val="FFFFFF"/>
    <a:srgbClr val="000000"/>
    <a:srgbClr val="333300"/>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630" autoAdjust="0"/>
    <p:restoredTop sz="94778" autoAdjust="0"/>
  </p:normalViewPr>
  <p:slideViewPr>
    <p:cSldViewPr>
      <p:cViewPr varScale="1">
        <p:scale>
          <a:sx n="67" d="100"/>
          <a:sy n="67" d="100"/>
        </p:scale>
        <p:origin x="105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rtl="1" eaLnBrk="1" hangingPunct="1">
              <a:defRPr sz="1200"/>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rtl="1" eaLnBrk="1" hangingPunct="1">
              <a:defRPr sz="1200"/>
            </a:lvl1pPr>
          </a:lstStyle>
          <a:p>
            <a:pPr>
              <a:defRPr/>
            </a:pPr>
            <a:fld id="{FBB1DCD5-3D25-44DC-9661-E08563038C36}" type="datetimeFigureOut">
              <a:rPr lang="en-US"/>
              <a:pPr>
                <a:defRPr/>
              </a:pPr>
              <a:t>7/30/2023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1" eaLnBrk="1" hangingPunct="1">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1" eaLnBrk="1" hangingPunct="1">
              <a:defRPr sz="1200"/>
            </a:lvl1pPr>
          </a:lstStyle>
          <a:p>
            <a:pPr>
              <a:defRPr/>
            </a:pPr>
            <a:fld id="{5DC090EC-D891-48D7-9EC6-3C2EE83F7E5F}" type="slidenum">
              <a:rPr lang="en-US"/>
              <a:pPr>
                <a:defRPr/>
              </a:pPr>
              <a:t>‹#›</a:t>
            </a:fld>
            <a:endParaRPr lang="en-US"/>
          </a:p>
        </p:txBody>
      </p:sp>
    </p:spTree>
    <p:extLst>
      <p:ext uri="{BB962C8B-B14F-4D97-AF65-F5344CB8AC3E}">
        <p14:creationId xmlns:p14="http://schemas.microsoft.com/office/powerpoint/2010/main" val="2620901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cs typeface="Arial" panose="020B0604020202020204" pitchFamily="34" charset="0"/>
            </a:endParaRPr>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ED18FF-D136-4A36-98AA-EE9F9F0D59F1}" type="slidenum">
              <a:rPr lang="en-US" altLang="en-US" smtClean="0"/>
              <a:pPr/>
              <a:t>2</a:t>
            </a:fld>
            <a:endParaRPr lang="en-US" altLang="en-US" smtClean="0"/>
          </a:p>
        </p:txBody>
      </p:sp>
    </p:spTree>
    <p:extLst>
      <p:ext uri="{BB962C8B-B14F-4D97-AF65-F5344CB8AC3E}">
        <p14:creationId xmlns:p14="http://schemas.microsoft.com/office/powerpoint/2010/main" val="14066441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15120938 h 1912"/>
              <a:gd name="T4" fmla="*/ 0 w 1588"/>
              <a:gd name="T5" fmla="*/ 15120938 h 1912"/>
              <a:gd name="T6" fmla="*/ 0 w 1588"/>
              <a:gd name="T7" fmla="*/ 151209375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82"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noProof="0" smtClean="0"/>
              <a:t>Click to edit Master title style</a:t>
            </a:r>
          </a:p>
        </p:txBody>
      </p:sp>
      <p:sp>
        <p:nvSpPr>
          <p:cNvPr id="20483"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endParaRPr lang="en-US"/>
          </a:p>
        </p:txBody>
      </p:sp>
      <p:sp>
        <p:nvSpPr>
          <p:cNvPr id="6" name="Rectangle 6"/>
          <p:cNvSpPr>
            <a:spLocks noGrp="1" noChangeArrowheads="1"/>
          </p:cNvSpPr>
          <p:nvPr>
            <p:ph type="sldNum" sz="quarter" idx="11"/>
          </p:nvPr>
        </p:nvSpPr>
        <p:spPr/>
        <p:txBody>
          <a:bodyPr/>
          <a:lstStyle>
            <a:lvl1pPr>
              <a:defRPr/>
            </a:lvl1pPr>
          </a:lstStyle>
          <a:p>
            <a:pPr>
              <a:defRPr/>
            </a:pPr>
            <a:fld id="{7D740181-45B7-4AB6-B6E2-B02EF6A21AC3}" type="slidenum">
              <a:rPr lang="ar-SA"/>
              <a:pPr>
                <a:defRPr/>
              </a:pPr>
              <a:t>‹#›</a:t>
            </a:fld>
            <a:endParaRPr lang="en-US"/>
          </a:p>
        </p:txBody>
      </p:sp>
      <p:sp>
        <p:nvSpPr>
          <p:cNvPr id="7" name="Rectangle 7"/>
          <p:cNvSpPr>
            <a:spLocks noGrp="1" noChangeArrowheads="1"/>
          </p:cNvSpPr>
          <p:nvPr>
            <p:ph type="dt"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3349401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A82F88-34E2-4723-9EB7-2B74BD0763E7}" type="slidenum">
              <a:rPr lang="ar-SA"/>
              <a:pPr>
                <a:defRPr/>
              </a:pPr>
              <a:t>‹#›</a:t>
            </a:fld>
            <a:endParaRPr lang="en-US"/>
          </a:p>
        </p:txBody>
      </p:sp>
    </p:spTree>
    <p:extLst>
      <p:ext uri="{BB962C8B-B14F-4D97-AF65-F5344CB8AC3E}">
        <p14:creationId xmlns:p14="http://schemas.microsoft.com/office/powerpoint/2010/main" val="1086428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3FEF202-23E2-4FCF-B2A6-03726F18C2CE}" type="slidenum">
              <a:rPr lang="ar-SA"/>
              <a:pPr>
                <a:defRPr/>
              </a:pPr>
              <a:t>‹#›</a:t>
            </a:fld>
            <a:endParaRPr lang="en-US"/>
          </a:p>
        </p:txBody>
      </p:sp>
    </p:spTree>
    <p:extLst>
      <p:ext uri="{BB962C8B-B14F-4D97-AF65-F5344CB8AC3E}">
        <p14:creationId xmlns:p14="http://schemas.microsoft.com/office/powerpoint/2010/main" val="289505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A168437-407B-4D7C-99D9-573E3F169991}" type="slidenum">
              <a:rPr lang="ar-SA"/>
              <a:pPr>
                <a:defRPr/>
              </a:pPr>
              <a:t>‹#›</a:t>
            </a:fld>
            <a:endParaRPr lang="en-US"/>
          </a:p>
        </p:txBody>
      </p:sp>
    </p:spTree>
    <p:extLst>
      <p:ext uri="{BB962C8B-B14F-4D97-AF65-F5344CB8AC3E}">
        <p14:creationId xmlns:p14="http://schemas.microsoft.com/office/powerpoint/2010/main" val="2326070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BB309F8-9640-4FF2-936B-426850563EC7}" type="slidenum">
              <a:rPr lang="ar-SA"/>
              <a:pPr>
                <a:defRPr/>
              </a:pPr>
              <a:t>‹#›</a:t>
            </a:fld>
            <a:endParaRPr lang="en-US"/>
          </a:p>
        </p:txBody>
      </p:sp>
    </p:spTree>
    <p:extLst>
      <p:ext uri="{BB962C8B-B14F-4D97-AF65-F5344CB8AC3E}">
        <p14:creationId xmlns:p14="http://schemas.microsoft.com/office/powerpoint/2010/main" val="2970297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DBC631E-12D3-40D2-82DF-AAB66815A023}" type="slidenum">
              <a:rPr lang="ar-SA"/>
              <a:pPr>
                <a:defRPr/>
              </a:pPr>
              <a:t>‹#›</a:t>
            </a:fld>
            <a:endParaRPr lang="en-US"/>
          </a:p>
        </p:txBody>
      </p:sp>
    </p:spTree>
    <p:extLst>
      <p:ext uri="{BB962C8B-B14F-4D97-AF65-F5344CB8AC3E}">
        <p14:creationId xmlns:p14="http://schemas.microsoft.com/office/powerpoint/2010/main" val="1943267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561BE74-F0FE-4C8B-A30B-38CA4F7C6EA2}" type="slidenum">
              <a:rPr lang="ar-SA"/>
              <a:pPr>
                <a:defRPr/>
              </a:pPr>
              <a:t>‹#›</a:t>
            </a:fld>
            <a:endParaRPr lang="en-US"/>
          </a:p>
        </p:txBody>
      </p:sp>
    </p:spTree>
    <p:extLst>
      <p:ext uri="{BB962C8B-B14F-4D97-AF65-F5344CB8AC3E}">
        <p14:creationId xmlns:p14="http://schemas.microsoft.com/office/powerpoint/2010/main" val="246625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B6C97AD-B76E-4808-8115-65266E19D9FF}" type="slidenum">
              <a:rPr lang="ar-SA"/>
              <a:pPr>
                <a:defRPr/>
              </a:pPr>
              <a:t>‹#›</a:t>
            </a:fld>
            <a:endParaRPr lang="en-US"/>
          </a:p>
        </p:txBody>
      </p:sp>
    </p:spTree>
    <p:extLst>
      <p:ext uri="{BB962C8B-B14F-4D97-AF65-F5344CB8AC3E}">
        <p14:creationId xmlns:p14="http://schemas.microsoft.com/office/powerpoint/2010/main" val="765783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CC88199-178A-4791-9F29-24393F378DE5}" type="slidenum">
              <a:rPr lang="ar-SA"/>
              <a:pPr>
                <a:defRPr/>
              </a:pPr>
              <a:t>‹#›</a:t>
            </a:fld>
            <a:endParaRPr lang="en-US"/>
          </a:p>
        </p:txBody>
      </p:sp>
    </p:spTree>
    <p:extLst>
      <p:ext uri="{BB962C8B-B14F-4D97-AF65-F5344CB8AC3E}">
        <p14:creationId xmlns:p14="http://schemas.microsoft.com/office/powerpoint/2010/main" val="2627003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8EADCB1-1317-40AD-AB19-9789E72935CD}" type="slidenum">
              <a:rPr lang="ar-SA"/>
              <a:pPr>
                <a:defRPr/>
              </a:pPr>
              <a:t>‹#›</a:t>
            </a:fld>
            <a:endParaRPr lang="en-US"/>
          </a:p>
        </p:txBody>
      </p:sp>
    </p:spTree>
    <p:extLst>
      <p:ext uri="{BB962C8B-B14F-4D97-AF65-F5344CB8AC3E}">
        <p14:creationId xmlns:p14="http://schemas.microsoft.com/office/powerpoint/2010/main" val="263459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4E5D6C9-35AC-4A21-BE23-5281249B6041}" type="slidenum">
              <a:rPr lang="ar-SA"/>
              <a:pPr>
                <a:defRPr/>
              </a:pPr>
              <a:t>‹#›</a:t>
            </a:fld>
            <a:endParaRPr lang="en-US"/>
          </a:p>
        </p:txBody>
      </p:sp>
    </p:spTree>
    <p:extLst>
      <p:ext uri="{BB962C8B-B14F-4D97-AF65-F5344CB8AC3E}">
        <p14:creationId xmlns:p14="http://schemas.microsoft.com/office/powerpoint/2010/main" val="3756023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459"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eaLnBrk="1" hangingPunct="1">
              <a:defRPr sz="1400">
                <a:effectLst>
                  <a:outerShdw blurRad="38100" dist="38100" dir="2700000" algn="tl">
                    <a:srgbClr val="000000"/>
                  </a:outerShdw>
                </a:effectLst>
              </a:defRPr>
            </a:lvl1pPr>
          </a:lstStyle>
          <a:p>
            <a:pPr>
              <a:defRPr/>
            </a:pPr>
            <a:endParaRPr lang="en-US"/>
          </a:p>
        </p:txBody>
      </p:sp>
      <p:sp>
        <p:nvSpPr>
          <p:cNvPr id="1946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1" hangingPunct="1">
              <a:defRPr sz="1400">
                <a:effectLst>
                  <a:outerShdw blurRad="38100" dist="38100" dir="2700000" algn="tl">
                    <a:srgbClr val="000000"/>
                  </a:outerShdw>
                </a:effectLst>
              </a:defRPr>
            </a:lvl1pPr>
          </a:lstStyle>
          <a:p>
            <a:pPr>
              <a:defRPr/>
            </a:pPr>
            <a:endParaRPr lang="en-US"/>
          </a:p>
        </p:txBody>
      </p:sp>
      <p:sp>
        <p:nvSpPr>
          <p:cNvPr id="1946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rtl="0" eaLnBrk="1" hangingPunct="1">
              <a:defRPr sz="1400">
                <a:effectLst>
                  <a:outerShdw blurRad="38100" dist="38100" dir="2700000" algn="tl">
                    <a:srgbClr val="000000"/>
                  </a:outerShdw>
                </a:effectLst>
              </a:defRPr>
            </a:lvl1pPr>
          </a:lstStyle>
          <a:p>
            <a:pPr>
              <a:defRPr/>
            </a:pPr>
            <a:fld id="{FDDE1896-DB1C-46F6-8F8F-031BC23F391B}"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483688"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1"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lgn="l"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lgn="l"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lgn="l"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algn="l" rtl="1"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algn="l" rtl="1"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algn="l" rtl="1"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algn="l" rtl="1"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p:titleStyle>
    <p:bodyStyle>
      <a:lvl1pPr marL="342900" indent="-342900" algn="r" rtl="1"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r" rtl="1"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r" rtl="1"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836613"/>
            <a:ext cx="7772400" cy="1944687"/>
          </a:xfrm>
        </p:spPr>
        <p:txBody>
          <a:bodyPr/>
          <a:lstStyle/>
          <a:p>
            <a:pPr eaLnBrk="1" hangingPunct="1">
              <a:defRPr/>
            </a:pPr>
            <a:endParaRPr lang="en-US" smtClean="0">
              <a:latin typeface="Times New Roman" panose="02020603050405020304" pitchFamily="18" charset="0"/>
              <a:cs typeface="Times New Roman" panose="02020603050405020304" pitchFamily="18" charset="0"/>
            </a:endParaRPr>
          </a:p>
        </p:txBody>
      </p:sp>
      <p:sp>
        <p:nvSpPr>
          <p:cNvPr id="2051" name="Rectangle 3"/>
          <p:cNvSpPr>
            <a:spLocks noGrp="1" noChangeArrowheads="1"/>
          </p:cNvSpPr>
          <p:nvPr>
            <p:ph type="subTitle" idx="1"/>
          </p:nvPr>
        </p:nvSpPr>
        <p:spPr/>
        <p:txBody>
          <a:bodyPr/>
          <a:lstStyle/>
          <a:p>
            <a:pPr eaLnBrk="1" hangingPunct="1">
              <a:defRPr/>
            </a:pPr>
            <a:endParaRPr lang="en-US" smtClean="0"/>
          </a:p>
        </p:txBody>
      </p:sp>
      <p:sp>
        <p:nvSpPr>
          <p:cNvPr id="4100" name="WordArt 4"/>
          <p:cNvSpPr>
            <a:spLocks noChangeArrowheads="1" noChangeShapeType="1" noTextEdit="1"/>
          </p:cNvSpPr>
          <p:nvPr/>
        </p:nvSpPr>
        <p:spPr bwMode="auto">
          <a:xfrm>
            <a:off x="1547813" y="1412875"/>
            <a:ext cx="4643437" cy="2401888"/>
          </a:xfrm>
          <a:prstGeom prst="rect">
            <a:avLst/>
          </a:prstGeom>
        </p:spPr>
        <p:txBody>
          <a:bodyPr wrap="none" fromWordArt="1">
            <a:prstTxWarp prst="textDeflateBottom">
              <a:avLst>
                <a:gd name="adj" fmla="val 50231"/>
              </a:avLst>
            </a:prstTxWarp>
            <a:scene3d>
              <a:camera prst="legacyPerspectiveFront">
                <a:rot lat="19799996" lon="19439995" rev="0"/>
              </a:camera>
              <a:lightRig rig="legacyNormal2" dir="t"/>
            </a:scene3d>
            <a:sp3d extrusionH="354000" prstMaterial="legacyMatte">
              <a:extrusionClr>
                <a:srgbClr val="939676"/>
              </a:extrusionClr>
              <a:contourClr>
                <a:srgbClr val="707070"/>
              </a:contourClr>
            </a:sp3d>
          </a:bodyPr>
          <a:lstStyle/>
          <a:p>
            <a:pPr algn="ctr" rtl="1"/>
            <a:r>
              <a:rPr lang="fa-IR" sz="3600" kern="10">
                <a:ln w="9525">
                  <a:round/>
                  <a:headEnd/>
                  <a:tailEnd/>
                </a:ln>
                <a:gradFill rotWithShape="1">
                  <a:gsLst>
                    <a:gs pos="0">
                      <a:srgbClr val="707070"/>
                    </a:gs>
                    <a:gs pos="50000">
                      <a:srgbClr val="FFFFFF"/>
                    </a:gs>
                    <a:gs pos="100000">
                      <a:srgbClr val="707070"/>
                    </a:gs>
                  </a:gsLst>
                  <a:lin ang="2700000" scaled="1"/>
                </a:gradFill>
              </a:rPr>
              <a:t>بسم الله الرحمن الرحیم</a:t>
            </a:r>
            <a:endParaRPr lang="en-US" sz="3600" kern="10">
              <a:ln w="9525">
                <a:round/>
                <a:headEnd/>
                <a:tailEnd/>
              </a:ln>
              <a:gradFill rotWithShape="1">
                <a:gsLst>
                  <a:gs pos="0">
                    <a:srgbClr val="707070"/>
                  </a:gs>
                  <a:gs pos="50000">
                    <a:srgbClr val="FFFFFF"/>
                  </a:gs>
                  <a:gs pos="100000">
                    <a:srgbClr val="707070"/>
                  </a:gs>
                </a:gsLst>
                <a:lin ang="2700000" scaled="1"/>
              </a:gradFill>
            </a:endParaRPr>
          </a:p>
        </p:txBody>
      </p:sp>
      <p:pic>
        <p:nvPicPr>
          <p:cNvPr id="4101" name="Picture 5" descr="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nodePh="1">
                                  <p:stCondLst>
                                    <p:cond delay="0"/>
                                  </p:stCondLst>
                                  <p:endCondLst>
                                    <p:cond evt="begin" delay="0">
                                      <p:tn val="5"/>
                                    </p:cond>
                                  </p:endCondLst>
                                  <p:childTnLst>
                                    <p:set>
                                      <p:cBhvr>
                                        <p:cTn id="6" dur="1" fill="hold">
                                          <p:stCondLst>
                                            <p:cond delay="0"/>
                                          </p:stCondLst>
                                        </p:cTn>
                                        <p:tgtEl>
                                          <p:spTgt spid="2050"/>
                                        </p:tgtEl>
                                        <p:attrNameLst>
                                          <p:attrName>style.visibility</p:attrName>
                                        </p:attrNameLst>
                                      </p:cBhvr>
                                      <p:to>
                                        <p:strVal val="visible"/>
                                      </p:to>
                                    </p:set>
                                    <p:animEffect transition="in" filter="fade">
                                      <p:cBhvr>
                                        <p:cTn id="7" dur="768" decel="100000"/>
                                        <p:tgtEl>
                                          <p:spTgt spid="2050"/>
                                        </p:tgtEl>
                                      </p:cBhvr>
                                    </p:animEffect>
                                    <p:animScale>
                                      <p:cBhvr>
                                        <p:cTn id="8" dur="768" decel="100000"/>
                                        <p:tgtEl>
                                          <p:spTgt spid="2050"/>
                                        </p:tgtEl>
                                      </p:cBhvr>
                                      <p:from x="10000" y="10000"/>
                                      <p:to x="200000" y="450000"/>
                                    </p:animScale>
                                    <p:animScale>
                                      <p:cBhvr>
                                        <p:cTn id="9" dur="1230" accel="100000" fill="hold">
                                          <p:stCondLst>
                                            <p:cond delay="768"/>
                                          </p:stCondLst>
                                        </p:cTn>
                                        <p:tgtEl>
                                          <p:spTgt spid="2050"/>
                                        </p:tgtEl>
                                      </p:cBhvr>
                                      <p:from x="200000" y="450000"/>
                                      <p:to x="100000" y="100000"/>
                                    </p:animScale>
                                    <p:set>
                                      <p:cBhvr>
                                        <p:cTn id="10" dur="768" fill="hold"/>
                                        <p:tgtEl>
                                          <p:spTgt spid="2050"/>
                                        </p:tgtEl>
                                        <p:attrNameLst>
                                          <p:attrName>ppt_x</p:attrName>
                                        </p:attrNameLst>
                                      </p:cBhvr>
                                      <p:to>
                                        <p:strVal val="(0.5)"/>
                                      </p:to>
                                    </p:set>
                                    <p:anim from="(0.5)" to="(#ppt_x)" calcmode="lin" valueType="num">
                                      <p:cBhvr>
                                        <p:cTn id="11" dur="1230" accel="100000" fill="hold">
                                          <p:stCondLst>
                                            <p:cond delay="768"/>
                                          </p:stCondLst>
                                        </p:cTn>
                                        <p:tgtEl>
                                          <p:spTgt spid="2050"/>
                                        </p:tgtEl>
                                        <p:attrNameLst>
                                          <p:attrName>ppt_x</p:attrName>
                                        </p:attrNameLst>
                                      </p:cBhvr>
                                    </p:anim>
                                    <p:set>
                                      <p:cBhvr>
                                        <p:cTn id="12" dur="768" fill="hold"/>
                                        <p:tgtEl>
                                          <p:spTgt spid="2050"/>
                                        </p:tgtEl>
                                        <p:attrNameLst>
                                          <p:attrName>ppt_y</p:attrName>
                                        </p:attrNameLst>
                                      </p:cBhvr>
                                      <p:to>
                                        <p:strVal val="(#ppt_y+0.4)"/>
                                      </p:to>
                                    </p:set>
                                    <p:anim from="(#ppt_y+0.4)" to="(#ppt_y)" calcmode="lin" valueType="num">
                                      <p:cBhvr>
                                        <p:cTn id="13" dur="1230" accel="100000" fill="hold">
                                          <p:stCondLst>
                                            <p:cond delay="768"/>
                                          </p:stCondLst>
                                        </p:cTn>
                                        <p:tgtEl>
                                          <p:spTgt spid="2050"/>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nodePh="1">
                                  <p:stCondLst>
                                    <p:cond delay="0"/>
                                  </p:stCondLst>
                                  <p:endCondLst>
                                    <p:cond evt="begin" delay="0">
                                      <p:tn val="16"/>
                                    </p:cond>
                                  </p:endCondLst>
                                  <p:childTnLst>
                                    <p:set>
                                      <p:cBhvr>
                                        <p:cTn id="17" dur="1" fill="hold">
                                          <p:stCondLst>
                                            <p:cond delay="0"/>
                                          </p:stCondLst>
                                        </p:cTn>
                                        <p:tgtEl>
                                          <p:spTgt spid="2051">
                                            <p:txEl>
                                              <p:pRg st="0" end="0"/>
                                            </p:txEl>
                                          </p:spTgt>
                                        </p:tgtEl>
                                        <p:attrNameLst>
                                          <p:attrName>style.visibility</p:attrName>
                                        </p:attrNameLst>
                                      </p:cBhvr>
                                      <p:to>
                                        <p:strVal val="visible"/>
                                      </p:to>
                                    </p:set>
                                    <p:anim calcmode="lin" valueType="num">
                                      <p:cBhvr>
                                        <p:cTn id="18" dur="500" fill="hold"/>
                                        <p:tgtEl>
                                          <p:spTgt spid="2051">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2051">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eaLnBrk="1" hangingPunct="1">
              <a:defRPr/>
            </a:pPr>
            <a:r>
              <a:rPr lang="fa-IR" sz="6600" smtClean="0"/>
              <a:t/>
            </a:r>
            <a:br>
              <a:rPr lang="fa-IR" sz="6600" smtClean="0"/>
            </a:br>
            <a:endParaRPr lang="en-US" sz="6600" smtClean="0"/>
          </a:p>
        </p:txBody>
      </p:sp>
      <p:sp>
        <p:nvSpPr>
          <p:cNvPr id="14339" name="Rectangle 3"/>
          <p:cNvSpPr>
            <a:spLocks noGrp="1" noChangeArrowheads="1"/>
          </p:cNvSpPr>
          <p:nvPr>
            <p:ph type="body" idx="1"/>
          </p:nvPr>
        </p:nvSpPr>
        <p:spPr/>
        <p:txBody>
          <a:bodyPr/>
          <a:lstStyle/>
          <a:p>
            <a:pPr algn="ctr" eaLnBrk="1" hangingPunct="1">
              <a:lnSpc>
                <a:spcPct val="90000"/>
              </a:lnSpc>
              <a:buFontTx/>
              <a:buNone/>
              <a:defRPr/>
            </a:pPr>
            <a:endParaRPr lang="en-US" sz="4400" dirty="0" smtClean="0">
              <a:solidFill>
                <a:srgbClr val="FFFF66"/>
              </a:solidFill>
            </a:endParaRPr>
          </a:p>
          <a:p>
            <a:pPr algn="ctr" eaLnBrk="1" hangingPunct="1">
              <a:lnSpc>
                <a:spcPct val="90000"/>
              </a:lnSpc>
              <a:buFontTx/>
              <a:buNone/>
              <a:defRPr/>
            </a:pPr>
            <a:endParaRPr lang="en-US" sz="4400" dirty="0" smtClean="0">
              <a:solidFill>
                <a:srgbClr val="FFFF66"/>
              </a:solidFill>
            </a:endParaRPr>
          </a:p>
          <a:p>
            <a:pPr algn="ctr" eaLnBrk="1" hangingPunct="1">
              <a:lnSpc>
                <a:spcPct val="90000"/>
              </a:lnSpc>
              <a:buFontTx/>
              <a:buNone/>
              <a:defRPr/>
            </a:pPr>
            <a:endParaRPr lang="en-US" sz="4400" dirty="0" smtClean="0">
              <a:solidFill>
                <a:srgbClr val="FFFF66"/>
              </a:solidFill>
            </a:endParaRPr>
          </a:p>
          <a:p>
            <a:pPr algn="ctr" eaLnBrk="1" hangingPunct="1">
              <a:lnSpc>
                <a:spcPct val="90000"/>
              </a:lnSpc>
              <a:buFontTx/>
              <a:buNone/>
              <a:defRPr/>
            </a:pPr>
            <a:endParaRPr lang="en-US" sz="4400" dirty="0" smtClean="0">
              <a:solidFill>
                <a:srgbClr val="FFFF66"/>
              </a:solidFill>
            </a:endParaRPr>
          </a:p>
          <a:p>
            <a:pPr algn="ctr" eaLnBrk="1" hangingPunct="1">
              <a:lnSpc>
                <a:spcPct val="90000"/>
              </a:lnSpc>
              <a:buFontTx/>
              <a:buNone/>
              <a:defRPr/>
            </a:pPr>
            <a:endParaRPr lang="en-US" sz="4400" dirty="0" smtClean="0">
              <a:solidFill>
                <a:srgbClr val="FFFF66"/>
              </a:solidFill>
            </a:endParaRPr>
          </a:p>
        </p:txBody>
      </p:sp>
      <p:sp>
        <p:nvSpPr>
          <p:cNvPr id="14340" name="WordArt 4"/>
          <p:cNvSpPr>
            <a:spLocks noChangeArrowheads="1" noChangeShapeType="1" noTextEdit="1"/>
          </p:cNvSpPr>
          <p:nvPr/>
        </p:nvSpPr>
        <p:spPr bwMode="auto">
          <a:xfrm>
            <a:off x="827088" y="765175"/>
            <a:ext cx="7273925" cy="2232025"/>
          </a:xfrm>
          <a:prstGeom prst="rect">
            <a:avLst/>
          </a:prstGeom>
        </p:spPr>
        <p:txBody>
          <a:bodyPr wrap="none" fromWordArt="1">
            <a:prstTxWarp prst="textFadeUp">
              <a:avLst>
                <a:gd name="adj" fmla="val 9991"/>
              </a:avLst>
            </a:prstTxWarp>
          </a:bodyPr>
          <a:lstStyle/>
          <a:p>
            <a:pPr algn="ctr"/>
            <a:r>
              <a:rPr lang="en-US" sz="3600" kern="10" dirty="0">
                <a:ln w="12700">
                  <a:solidFill>
                    <a:srgbClr val="B2B2B2"/>
                  </a:solidFill>
                  <a:round/>
                  <a:headEnd/>
                  <a:tailEnd/>
                </a:ln>
                <a:solidFill>
                  <a:srgbClr val="A50021"/>
                </a:solidFill>
                <a:effectLst>
                  <a:outerShdw dist="35921" dir="2700000" sy="50000" rotWithShape="0">
                    <a:srgbClr val="875B0D">
                      <a:alpha val="70000"/>
                    </a:srgbClr>
                  </a:outerShdw>
                </a:effectLst>
                <a:latin typeface="Arial Black" panose="020B0A04020102090204" pitchFamily="34" charset="0"/>
              </a:rPr>
              <a:t>The Balanced Scorecard</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768" decel="100000"/>
                                        <p:tgtEl>
                                          <p:spTgt spid="14338"/>
                                        </p:tgtEl>
                                      </p:cBhvr>
                                    </p:animEffect>
                                    <p:animScale>
                                      <p:cBhvr>
                                        <p:cTn id="8" dur="768" decel="100000"/>
                                        <p:tgtEl>
                                          <p:spTgt spid="14338"/>
                                        </p:tgtEl>
                                      </p:cBhvr>
                                      <p:from x="10000" y="10000"/>
                                      <p:to x="200000" y="450000"/>
                                    </p:animScale>
                                    <p:animScale>
                                      <p:cBhvr>
                                        <p:cTn id="9" dur="1230" accel="100000" fill="hold">
                                          <p:stCondLst>
                                            <p:cond delay="768"/>
                                          </p:stCondLst>
                                        </p:cTn>
                                        <p:tgtEl>
                                          <p:spTgt spid="14338"/>
                                        </p:tgtEl>
                                      </p:cBhvr>
                                      <p:from x="200000" y="450000"/>
                                      <p:to x="100000" y="100000"/>
                                    </p:animScale>
                                    <p:set>
                                      <p:cBhvr>
                                        <p:cTn id="10" dur="768" fill="hold"/>
                                        <p:tgtEl>
                                          <p:spTgt spid="14338"/>
                                        </p:tgtEl>
                                        <p:attrNameLst>
                                          <p:attrName>ppt_x</p:attrName>
                                        </p:attrNameLst>
                                      </p:cBhvr>
                                      <p:to>
                                        <p:strVal val="(0.5)"/>
                                      </p:to>
                                    </p:set>
                                    <p:anim from="(0.5)" to="(#ppt_x)" calcmode="lin" valueType="num">
                                      <p:cBhvr>
                                        <p:cTn id="11" dur="1230" accel="100000" fill="hold">
                                          <p:stCondLst>
                                            <p:cond delay="768"/>
                                          </p:stCondLst>
                                        </p:cTn>
                                        <p:tgtEl>
                                          <p:spTgt spid="14338"/>
                                        </p:tgtEl>
                                        <p:attrNameLst>
                                          <p:attrName>ppt_x</p:attrName>
                                        </p:attrNameLst>
                                      </p:cBhvr>
                                    </p:anim>
                                    <p:set>
                                      <p:cBhvr>
                                        <p:cTn id="12" dur="768" fill="hold"/>
                                        <p:tgtEl>
                                          <p:spTgt spid="14338"/>
                                        </p:tgtEl>
                                        <p:attrNameLst>
                                          <p:attrName>ppt_y</p:attrName>
                                        </p:attrNameLst>
                                      </p:cBhvr>
                                      <p:to>
                                        <p:strVal val="(#ppt_y+0.4)"/>
                                      </p:to>
                                    </p:set>
                                    <p:anim from="(#ppt_y+0.4)" to="(#ppt_y)" calcmode="lin" valueType="num">
                                      <p:cBhvr>
                                        <p:cTn id="13" dur="1230" accel="100000" fill="hold">
                                          <p:stCondLst>
                                            <p:cond delay="768"/>
                                          </p:stCondLst>
                                        </p:cTn>
                                        <p:tgtEl>
                                          <p:spTgt spid="14338"/>
                                        </p:tgtEl>
                                        <p:attrNameLst>
                                          <p:attrName>ppt_y</p:attrName>
                                        </p:attrNameLst>
                                      </p:cBhvr>
                                    </p:anim>
                                  </p:childTnLst>
                                </p:cTn>
                              </p:par>
                              <p:par>
                                <p:cTn id="14" presetID="51" presetClass="entr" presetSubtype="0" fill="hold" grpId="0" nodeType="withEffect">
                                  <p:stCondLst>
                                    <p:cond delay="0"/>
                                  </p:stCondLst>
                                  <p:childTnLst>
                                    <p:set>
                                      <p:cBhvr>
                                        <p:cTn id="15" dur="1" fill="hold">
                                          <p:stCondLst>
                                            <p:cond delay="0"/>
                                          </p:stCondLst>
                                        </p:cTn>
                                        <p:tgtEl>
                                          <p:spTgt spid="14340"/>
                                        </p:tgtEl>
                                        <p:attrNameLst>
                                          <p:attrName>style.visibility</p:attrName>
                                        </p:attrNameLst>
                                      </p:cBhvr>
                                      <p:to>
                                        <p:strVal val="visible"/>
                                      </p:to>
                                    </p:set>
                                    <p:animEffect transition="in" filter="fade">
                                      <p:cBhvr>
                                        <p:cTn id="16" dur="770" decel="100000"/>
                                        <p:tgtEl>
                                          <p:spTgt spid="14340"/>
                                        </p:tgtEl>
                                      </p:cBhvr>
                                    </p:animEffect>
                                    <p:animScale>
                                      <p:cBhvr>
                                        <p:cTn id="17" dur="770" decel="100000"/>
                                        <p:tgtEl>
                                          <p:spTgt spid="14340"/>
                                        </p:tgtEl>
                                      </p:cBhvr>
                                      <p:from x="10000" y="10000"/>
                                      <p:to x="200000" y="450000"/>
                                    </p:animScale>
                                    <p:animScale>
                                      <p:cBhvr>
                                        <p:cTn id="18" dur="1230" accel="100000" fill="hold">
                                          <p:stCondLst>
                                            <p:cond delay="770"/>
                                          </p:stCondLst>
                                        </p:cTn>
                                        <p:tgtEl>
                                          <p:spTgt spid="14340"/>
                                        </p:tgtEl>
                                      </p:cBhvr>
                                      <p:from x="200000" y="450000"/>
                                      <p:to x="100000" y="100000"/>
                                    </p:animScale>
                                    <p:set>
                                      <p:cBhvr>
                                        <p:cTn id="19" dur="770" fill="hold"/>
                                        <p:tgtEl>
                                          <p:spTgt spid="14340"/>
                                        </p:tgtEl>
                                        <p:attrNameLst>
                                          <p:attrName>ppt_x</p:attrName>
                                        </p:attrNameLst>
                                      </p:cBhvr>
                                      <p:to>
                                        <p:strVal val="(0.5)"/>
                                      </p:to>
                                    </p:set>
                                    <p:anim from="(0.5)" to="(#ppt_x)" calcmode="lin" valueType="num">
                                      <p:cBhvr>
                                        <p:cTn id="20" dur="1230" accel="100000" fill="hold">
                                          <p:stCondLst>
                                            <p:cond delay="770"/>
                                          </p:stCondLst>
                                        </p:cTn>
                                        <p:tgtEl>
                                          <p:spTgt spid="14340"/>
                                        </p:tgtEl>
                                        <p:attrNameLst>
                                          <p:attrName>ppt_x</p:attrName>
                                        </p:attrNameLst>
                                      </p:cBhvr>
                                    </p:anim>
                                    <p:set>
                                      <p:cBhvr>
                                        <p:cTn id="21" dur="770" fill="hold"/>
                                        <p:tgtEl>
                                          <p:spTgt spid="14340"/>
                                        </p:tgtEl>
                                        <p:attrNameLst>
                                          <p:attrName>ppt_y</p:attrName>
                                        </p:attrNameLst>
                                      </p:cBhvr>
                                      <p:to>
                                        <p:strVal val="(#ppt_y+0.4)"/>
                                      </p:to>
                                    </p:set>
                                    <p:anim from="(#ppt_y+0.4)" to="(#ppt_y)" calcmode="lin" valueType="num">
                                      <p:cBhvr>
                                        <p:cTn id="22" dur="1230" accel="100000" fill="hold">
                                          <p:stCondLst>
                                            <p:cond delay="770"/>
                                          </p:stCondLst>
                                        </p:cTn>
                                        <p:tgtEl>
                                          <p:spTgt spid="1434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684213" y="188913"/>
            <a:ext cx="8135937" cy="621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ClrTx/>
              <a:buSzTx/>
              <a:buFontTx/>
              <a:buNone/>
            </a:pPr>
            <a:r>
              <a:rPr lang="fa-IR" altLang="en-US" sz="4400">
                <a:latin typeface="Arial" panose="020B0604020202020204" pitchFamily="34" charset="0"/>
              </a:rPr>
              <a:t>مقدمه </a:t>
            </a:r>
          </a:p>
          <a:p>
            <a:pPr eaLnBrk="1" hangingPunct="1">
              <a:spcBef>
                <a:spcPct val="0"/>
              </a:spcBef>
              <a:buClrTx/>
              <a:buSzTx/>
              <a:buFontTx/>
              <a:buNone/>
            </a:pPr>
            <a:endParaRPr lang="fa-IR" altLang="en-US" sz="1800">
              <a:latin typeface="Arial" panose="020B0604020202020204" pitchFamily="34" charset="0"/>
            </a:endParaRPr>
          </a:p>
          <a:p>
            <a:pPr eaLnBrk="1" hangingPunct="1">
              <a:spcBef>
                <a:spcPct val="0"/>
              </a:spcBef>
              <a:buClrTx/>
              <a:buSzTx/>
              <a:buFontTx/>
              <a:buNone/>
            </a:pPr>
            <a:r>
              <a:rPr lang="fa-IR" altLang="en-US" sz="2400">
                <a:latin typeface="Arial" panose="020B0604020202020204" pitchFamily="34" charset="0"/>
              </a:rPr>
              <a:t>در مورد سازمان تعاریف بسیاری ارائه شده است. كلاسیك ها بر نقش ساختار در سازمان تاكید می كنند و نئو كلاسیك ها به انسان توجه اساسی دارند. سازمانهای مكانیكی ، سازمانهای ارگانیكی ، سازمان یادگیرنده ، سازمان به مثابه فرهنگ و انواع مختلفی از تعاریف دیگر كه هریك از زوایه ای خاص به سازمان می نگرند. اما یكی از استعاره های جالب در مورد سازمان ، تشبیه سازمان به انسان است ، دراین تفكر به سازمان به مثابه موجودی زنده نگریسته می شود. اما در همه موجودات زنده ، بویژه انسان ، فاكتورهایی وجود دارد كه از آنها به عنوان علایم حیاتی نام برده می شود. ! آیا سازمان نیز علایم حیاتی دارد؟ آیا آنچنان كه فشار خون و نبض انسان حامل پیام مرگ و زندگی می توانند باشند ، می توان با اندازه گیری نبض و فشار خون سازمان نسبت به سلامت یا عدم سلامت آن آگاهی یافت؟ چارچوب كارت ارزیابی متوزان  یكی از روشهای نوین و مفیدی است كه كنترل استراتژیك در سازمان را برمبنای عوامل حیاتی آن امكان پذیر می سازد. این نوشتار به معرفی کارت امتیازی متوازن و نحو پیاده سازی آن در سازمان می پردازد.</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ctr" eaLnBrk="1" hangingPunct="1">
              <a:defRPr/>
            </a:pPr>
            <a:r>
              <a:rPr lang="en-US" smtClean="0">
                <a:solidFill>
                  <a:srgbClr val="FFFF66"/>
                </a:solidFill>
              </a:rPr>
              <a:t>The Balanced Scorecard (BSC )</a:t>
            </a:r>
          </a:p>
        </p:txBody>
      </p:sp>
      <p:sp>
        <p:nvSpPr>
          <p:cNvPr id="33795" name="Rectangle 3"/>
          <p:cNvSpPr>
            <a:spLocks noGrp="1" noChangeArrowheads="1"/>
          </p:cNvSpPr>
          <p:nvPr>
            <p:ph type="body" idx="1"/>
          </p:nvPr>
        </p:nvSpPr>
        <p:spPr/>
        <p:txBody>
          <a:bodyPr/>
          <a:lstStyle/>
          <a:p>
            <a:pPr eaLnBrk="1" hangingPunct="1">
              <a:lnSpc>
                <a:spcPct val="90000"/>
              </a:lnSpc>
              <a:buFontTx/>
              <a:buNone/>
              <a:defRPr/>
            </a:pPr>
            <a:r>
              <a:rPr lang="fa-IR" dirty="0" smtClean="0"/>
              <a:t>این سیستم عملکرد سازمان ها را از 4 منظرارزیابی می کند:</a:t>
            </a:r>
          </a:p>
          <a:p>
            <a:pPr eaLnBrk="1" hangingPunct="1">
              <a:lnSpc>
                <a:spcPct val="90000"/>
              </a:lnSpc>
              <a:defRPr/>
            </a:pPr>
            <a:r>
              <a:rPr lang="fa-IR" sz="2400" dirty="0" smtClean="0"/>
              <a:t>مالی : سهامداران موفقیت را چگونه ارزیابی می کنند.</a:t>
            </a:r>
          </a:p>
          <a:p>
            <a:pPr eaLnBrk="1" hangingPunct="1">
              <a:lnSpc>
                <a:spcPct val="90000"/>
              </a:lnSpc>
              <a:defRPr/>
            </a:pPr>
            <a:r>
              <a:rPr lang="fa-IR" sz="2400" dirty="0" smtClean="0"/>
              <a:t>مشتری : چگونه برای مشتریان خود ارزش ایجاد می کنیم. </a:t>
            </a:r>
          </a:p>
          <a:p>
            <a:pPr eaLnBrk="1" hangingPunct="1">
              <a:lnSpc>
                <a:spcPct val="90000"/>
              </a:lnSpc>
              <a:defRPr/>
            </a:pPr>
            <a:r>
              <a:rPr lang="fa-IR" sz="2400" dirty="0" smtClean="0"/>
              <a:t>فرایند : با چه فرایندی می توانیم رضایت مشتری و سهامدار را حداکثر کنیم .</a:t>
            </a:r>
          </a:p>
          <a:p>
            <a:pPr eaLnBrk="1" hangingPunct="1">
              <a:lnSpc>
                <a:spcPct val="90000"/>
              </a:lnSpc>
              <a:defRPr/>
            </a:pPr>
            <a:r>
              <a:rPr lang="fa-IR" sz="2400" dirty="0" smtClean="0"/>
              <a:t>آموزش و رشد : برای بهبود مستمر روشها و روابط مشتری به چه سیستمهای اطلاعاتی و توانایی پرسنل و سازمانی نیازمندیم.</a:t>
            </a:r>
          </a:p>
          <a:p>
            <a:pPr eaLnBrk="1" hangingPunct="1">
              <a:lnSpc>
                <a:spcPct val="90000"/>
              </a:lnSpc>
              <a:buFontTx/>
              <a:buNone/>
              <a:defRPr/>
            </a:pPr>
            <a:endParaRPr lang="fa-IR" sz="2400" dirty="0" smtClean="0"/>
          </a:p>
          <a:p>
            <a:pPr eaLnBrk="1" hangingPunct="1">
              <a:lnSpc>
                <a:spcPct val="90000"/>
              </a:lnSpc>
              <a:buFontTx/>
              <a:buNone/>
              <a:defRPr/>
            </a:pPr>
            <a:r>
              <a:rPr lang="en-US" sz="2400" dirty="0" smtClean="0"/>
              <a:t>BSC    </a:t>
            </a:r>
            <a:r>
              <a:rPr lang="fa-IR" sz="2400" dirty="0" smtClean="0"/>
              <a:t>شرکتها را قادر می سازد همزمان با پیگیری نتایج مالی با شاخص های غیرمالی چگونگی ساخت توانایی های خود در رابطه با </a:t>
            </a:r>
            <a:r>
              <a:rPr lang="fa-IR" sz="2400" dirty="0" smtClean="0">
                <a:solidFill>
                  <a:srgbClr val="FFFF00"/>
                </a:solidFill>
              </a:rPr>
              <a:t>مشتـــری</a:t>
            </a:r>
            <a:r>
              <a:rPr lang="fa-IR" sz="2400" dirty="0" smtClean="0"/>
              <a:t> ، </a:t>
            </a:r>
            <a:r>
              <a:rPr lang="fa-IR" sz="2400" dirty="0" smtClean="0">
                <a:solidFill>
                  <a:srgbClr val="FFFF00"/>
                </a:solidFill>
              </a:rPr>
              <a:t>فــرایند</a:t>
            </a:r>
            <a:r>
              <a:rPr lang="fa-IR" sz="2400" dirty="0" smtClean="0"/>
              <a:t> ، </a:t>
            </a:r>
          </a:p>
          <a:p>
            <a:pPr eaLnBrk="1" hangingPunct="1">
              <a:lnSpc>
                <a:spcPct val="90000"/>
              </a:lnSpc>
              <a:buFontTx/>
              <a:buNone/>
              <a:defRPr/>
            </a:pPr>
            <a:r>
              <a:rPr lang="fa-IR" sz="2400" dirty="0" smtClean="0"/>
              <a:t>    </a:t>
            </a:r>
            <a:r>
              <a:rPr lang="fa-IR" sz="2400" dirty="0" smtClean="0">
                <a:solidFill>
                  <a:srgbClr val="FFFF00"/>
                </a:solidFill>
              </a:rPr>
              <a:t>پرسنل</a:t>
            </a:r>
            <a:r>
              <a:rPr lang="fa-IR" sz="2400" dirty="0" smtClean="0"/>
              <a:t> و </a:t>
            </a:r>
            <a:r>
              <a:rPr lang="fa-IR" sz="2400" dirty="0" smtClean="0">
                <a:solidFill>
                  <a:srgbClr val="FFFF00"/>
                </a:solidFill>
              </a:rPr>
              <a:t>سیستم ها</a:t>
            </a:r>
            <a:r>
              <a:rPr lang="fa-IR" sz="2400" dirty="0" smtClean="0"/>
              <a:t> رابرای رشد وسودآوری آینده کنترل کنند.</a:t>
            </a:r>
            <a:endParaRPr lang="en-US" sz="2400" dirty="0"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fade">
                                      <p:cBhvr>
                                        <p:cTn id="7" dur="770" decel="100000"/>
                                        <p:tgtEl>
                                          <p:spTgt spid="33794"/>
                                        </p:tgtEl>
                                      </p:cBhvr>
                                    </p:animEffect>
                                    <p:animScale>
                                      <p:cBhvr>
                                        <p:cTn id="8" dur="770" decel="100000"/>
                                        <p:tgtEl>
                                          <p:spTgt spid="33794"/>
                                        </p:tgtEl>
                                      </p:cBhvr>
                                      <p:from x="10000" y="10000"/>
                                      <p:to x="200000" y="450000"/>
                                    </p:animScale>
                                    <p:animScale>
                                      <p:cBhvr>
                                        <p:cTn id="9" dur="1230" accel="100000" fill="hold">
                                          <p:stCondLst>
                                            <p:cond delay="770"/>
                                          </p:stCondLst>
                                        </p:cTn>
                                        <p:tgtEl>
                                          <p:spTgt spid="33794"/>
                                        </p:tgtEl>
                                      </p:cBhvr>
                                      <p:from x="200000" y="450000"/>
                                      <p:to x="100000" y="100000"/>
                                    </p:animScale>
                                    <p:set>
                                      <p:cBhvr>
                                        <p:cTn id="10" dur="770" fill="hold"/>
                                        <p:tgtEl>
                                          <p:spTgt spid="33794"/>
                                        </p:tgtEl>
                                        <p:attrNameLst>
                                          <p:attrName>ppt_x</p:attrName>
                                        </p:attrNameLst>
                                      </p:cBhvr>
                                      <p:to>
                                        <p:strVal val="(0.5)"/>
                                      </p:to>
                                    </p:set>
                                    <p:anim from="(0.5)" to="(#ppt_x)" calcmode="lin" valueType="num">
                                      <p:cBhvr>
                                        <p:cTn id="11" dur="1230" accel="100000" fill="hold">
                                          <p:stCondLst>
                                            <p:cond delay="770"/>
                                          </p:stCondLst>
                                        </p:cTn>
                                        <p:tgtEl>
                                          <p:spTgt spid="33794"/>
                                        </p:tgtEl>
                                        <p:attrNameLst>
                                          <p:attrName>ppt_x</p:attrName>
                                        </p:attrNameLst>
                                      </p:cBhvr>
                                    </p:anim>
                                    <p:set>
                                      <p:cBhvr>
                                        <p:cTn id="12" dur="770" fill="hold"/>
                                        <p:tgtEl>
                                          <p:spTgt spid="33794"/>
                                        </p:tgtEl>
                                        <p:attrNameLst>
                                          <p:attrName>ppt_y</p:attrName>
                                        </p:attrNameLst>
                                      </p:cBhvr>
                                      <p:to>
                                        <p:strVal val="(#ppt_y+0.4)"/>
                                      </p:to>
                                    </p:set>
                                    <p:anim from="(#ppt_y+0.4)" to="(#ppt_y)" calcmode="lin" valueType="num">
                                      <p:cBhvr>
                                        <p:cTn id="13" dur="1230" accel="100000" fill="hold">
                                          <p:stCondLst>
                                            <p:cond delay="770"/>
                                          </p:stCondLst>
                                        </p:cTn>
                                        <p:tgtEl>
                                          <p:spTgt spid="3379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flipV="1">
            <a:off x="457200" y="0"/>
            <a:ext cx="8229600" cy="292100"/>
          </a:xfrm>
        </p:spPr>
        <p:txBody>
          <a:bodyPr/>
          <a:lstStyle/>
          <a:p>
            <a:pPr eaLnBrk="1" hangingPunct="1">
              <a:defRPr/>
            </a:pPr>
            <a:endParaRPr lang="en-US" sz="4000" smtClean="0"/>
          </a:p>
        </p:txBody>
      </p:sp>
      <p:sp>
        <p:nvSpPr>
          <p:cNvPr id="37893" name="AutoShape 5"/>
          <p:cNvSpPr>
            <a:spLocks noGrp="1" noChangeAspect="1" noChangeArrowheads="1"/>
          </p:cNvSpPr>
          <p:nvPr>
            <p:ph type="body" idx="1"/>
          </p:nvPr>
        </p:nvSpPr>
        <p:spPr>
          <a:xfrm>
            <a:off x="457200" y="0"/>
            <a:ext cx="8229600" cy="65976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buFontTx/>
              <a:buNone/>
              <a:defRPr/>
            </a:pPr>
            <a:endParaRPr lang="fa-IR" smtClean="0"/>
          </a:p>
          <a:p>
            <a:pPr algn="l" eaLnBrk="1" hangingPunct="1">
              <a:buFontTx/>
              <a:buNone/>
              <a:defRPr/>
            </a:pPr>
            <a:r>
              <a:rPr lang="fa-IR" smtClean="0">
                <a:solidFill>
                  <a:srgbClr val="FFFF66"/>
                </a:solidFill>
              </a:rPr>
              <a:t>منظر مالی</a:t>
            </a:r>
          </a:p>
          <a:p>
            <a:pPr eaLnBrk="1" hangingPunct="1">
              <a:buFontTx/>
              <a:buNone/>
              <a:defRPr/>
            </a:pPr>
            <a:endParaRPr lang="fa-IR" smtClean="0">
              <a:solidFill>
                <a:srgbClr val="FFFF66"/>
              </a:solidFill>
            </a:endParaRPr>
          </a:p>
          <a:p>
            <a:pPr eaLnBrk="1" hangingPunct="1">
              <a:buFontTx/>
              <a:buNone/>
              <a:defRPr/>
            </a:pPr>
            <a:endParaRPr lang="fa-IR" smtClean="0">
              <a:solidFill>
                <a:srgbClr val="FFFF66"/>
              </a:solidFill>
            </a:endParaRPr>
          </a:p>
          <a:p>
            <a:pPr algn="l" eaLnBrk="1" hangingPunct="1">
              <a:buFontTx/>
              <a:buNone/>
              <a:defRPr/>
            </a:pPr>
            <a:r>
              <a:rPr lang="fa-IR" smtClean="0">
                <a:solidFill>
                  <a:srgbClr val="FFFF66"/>
                </a:solidFill>
              </a:rPr>
              <a:t>منظر مشتری</a:t>
            </a:r>
          </a:p>
          <a:p>
            <a:pPr algn="l" eaLnBrk="1" hangingPunct="1">
              <a:buFontTx/>
              <a:buNone/>
              <a:defRPr/>
            </a:pPr>
            <a:endParaRPr lang="fa-IR" smtClean="0">
              <a:solidFill>
                <a:srgbClr val="FFFF66"/>
              </a:solidFill>
            </a:endParaRPr>
          </a:p>
          <a:p>
            <a:pPr algn="l" eaLnBrk="1" hangingPunct="1">
              <a:buFontTx/>
              <a:buNone/>
              <a:defRPr/>
            </a:pPr>
            <a:endParaRPr lang="fa-IR" smtClean="0">
              <a:solidFill>
                <a:srgbClr val="FFFF66"/>
              </a:solidFill>
            </a:endParaRPr>
          </a:p>
          <a:p>
            <a:pPr algn="l" eaLnBrk="1" hangingPunct="1">
              <a:buFontTx/>
              <a:buNone/>
              <a:defRPr/>
            </a:pPr>
            <a:r>
              <a:rPr lang="fa-IR" smtClean="0">
                <a:solidFill>
                  <a:srgbClr val="FFFF66"/>
                </a:solidFill>
              </a:rPr>
              <a:t>منظر فرایند</a:t>
            </a:r>
          </a:p>
          <a:p>
            <a:pPr algn="l" eaLnBrk="1" hangingPunct="1">
              <a:buFontTx/>
              <a:buNone/>
              <a:defRPr/>
            </a:pPr>
            <a:endParaRPr lang="fa-IR" smtClean="0">
              <a:solidFill>
                <a:srgbClr val="FFFF66"/>
              </a:solidFill>
            </a:endParaRPr>
          </a:p>
          <a:p>
            <a:pPr algn="l" eaLnBrk="1" hangingPunct="1">
              <a:buFontTx/>
              <a:buNone/>
              <a:defRPr/>
            </a:pPr>
            <a:r>
              <a:rPr lang="fa-IR" smtClean="0">
                <a:solidFill>
                  <a:srgbClr val="FFFF66"/>
                </a:solidFill>
              </a:rPr>
              <a:t>منظر آموزش و رشد</a:t>
            </a:r>
          </a:p>
          <a:p>
            <a:pPr eaLnBrk="1" hangingPunct="1">
              <a:buFontTx/>
              <a:buNone/>
              <a:defRPr/>
            </a:pPr>
            <a:endParaRPr lang="en-US" smtClean="0"/>
          </a:p>
        </p:txBody>
      </p:sp>
      <p:graphicFrame>
        <p:nvGraphicFramePr>
          <p:cNvPr id="37943" name="Group 55"/>
          <p:cNvGraphicFramePr>
            <a:graphicFrameLocks noGrp="1"/>
          </p:cNvGraphicFramePr>
          <p:nvPr/>
        </p:nvGraphicFramePr>
        <p:xfrm>
          <a:off x="4859338" y="549275"/>
          <a:ext cx="2016125" cy="647700"/>
        </p:xfrm>
        <a:graphic>
          <a:graphicData uri="http://schemas.openxmlformats.org/drawingml/2006/table">
            <a:tbl>
              <a:tblPr rtl="1"/>
              <a:tblGrid>
                <a:gridCol w="2016125"/>
              </a:tblGrid>
              <a:tr h="647700">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rPr>
                        <a:t>ROI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37942" name="Group 54"/>
          <p:cNvGraphicFramePr>
            <a:graphicFrameLocks noGrp="1"/>
          </p:cNvGraphicFramePr>
          <p:nvPr/>
        </p:nvGraphicFramePr>
        <p:xfrm>
          <a:off x="4716463" y="1628775"/>
          <a:ext cx="2160587" cy="720725"/>
        </p:xfrm>
        <a:graphic>
          <a:graphicData uri="http://schemas.openxmlformats.org/drawingml/2006/table">
            <a:tbl>
              <a:tblPr rtl="1"/>
              <a:tblGrid>
                <a:gridCol w="2160587"/>
              </a:tblGrid>
              <a:tr h="720725">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rPr>
                        <a:t>وفاداری مشتری</a:t>
                      </a:r>
                      <a:endParaRPr kumimoji="0" lang="en-US"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37945" name="Group 57"/>
          <p:cNvGraphicFramePr>
            <a:graphicFrameLocks noGrp="1"/>
          </p:cNvGraphicFramePr>
          <p:nvPr/>
        </p:nvGraphicFramePr>
        <p:xfrm>
          <a:off x="4716463" y="2781300"/>
          <a:ext cx="2303462" cy="647700"/>
        </p:xfrm>
        <a:graphic>
          <a:graphicData uri="http://schemas.openxmlformats.org/drawingml/2006/table">
            <a:tbl>
              <a:tblPr rtl="1"/>
              <a:tblGrid>
                <a:gridCol w="2303462"/>
              </a:tblGrid>
              <a:tr h="647700">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rPr>
                        <a:t>تحویل به موقع</a:t>
                      </a:r>
                      <a:endParaRPr kumimoji="0" lang="en-US"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37947" name="Group 59"/>
          <p:cNvGraphicFramePr>
            <a:graphicFrameLocks noGrp="1"/>
          </p:cNvGraphicFramePr>
          <p:nvPr/>
        </p:nvGraphicFramePr>
        <p:xfrm>
          <a:off x="3348038" y="3933825"/>
          <a:ext cx="2374900" cy="719138"/>
        </p:xfrm>
        <a:graphic>
          <a:graphicData uri="http://schemas.openxmlformats.org/drawingml/2006/table">
            <a:tbl>
              <a:tblPr rtl="1"/>
              <a:tblGrid>
                <a:gridCol w="2374900"/>
              </a:tblGrid>
              <a:tr h="719138">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rPr>
                        <a:t>کیفیت پردازش</a:t>
                      </a:r>
                      <a:endParaRPr kumimoji="0" lang="en-US"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37946" name="Group 58"/>
          <p:cNvGraphicFramePr>
            <a:graphicFrameLocks noGrp="1"/>
          </p:cNvGraphicFramePr>
          <p:nvPr/>
        </p:nvGraphicFramePr>
        <p:xfrm>
          <a:off x="6084888" y="3933825"/>
          <a:ext cx="2590800" cy="660400"/>
        </p:xfrm>
        <a:graphic>
          <a:graphicData uri="http://schemas.openxmlformats.org/drawingml/2006/table">
            <a:tbl>
              <a:tblPr rtl="1"/>
              <a:tblGrid>
                <a:gridCol w="2590800"/>
              </a:tblGrid>
              <a:tr h="660400">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rPr>
                        <a:t>زمان پردازش</a:t>
                      </a:r>
                      <a:r>
                        <a:rPr kumimoji="0" lang="fa-IR" sz="2800" b="1" i="0" u="none" strike="noStrike" cap="none" normalizeH="0" baseline="0" smtClean="0">
                          <a:ln>
                            <a:noFill/>
                          </a:ln>
                          <a:solidFill>
                            <a:srgbClr val="FFFF66"/>
                          </a:solidFill>
                          <a:effectLst>
                            <a:outerShdw blurRad="38100" dist="38100" dir="2700000" algn="tl">
                              <a:srgbClr val="C0C0C0"/>
                            </a:outerShdw>
                          </a:effectLst>
                          <a:latin typeface="Tahoma" panose="020B0604030504040204" pitchFamily="34" charset="0"/>
                          <a:cs typeface="Arial" panose="020B0604020202020204" pitchFamily="34" charset="0"/>
                        </a:rPr>
                        <a:t> </a:t>
                      </a:r>
                      <a:endParaRPr kumimoji="0" lang="en-US" sz="2800" b="1" i="0" u="none" strike="noStrike" cap="none" normalizeH="0" baseline="0" smtClean="0">
                        <a:ln>
                          <a:noFill/>
                        </a:ln>
                        <a:solidFill>
                          <a:srgbClr val="FFFF66"/>
                        </a:solidFill>
                        <a:effectLst>
                          <a:outerShdw blurRad="38100" dist="38100" dir="2700000" algn="tl">
                            <a:srgbClr val="C0C0C0"/>
                          </a:outerShdw>
                        </a:effectLst>
                        <a:latin typeface="Tahoma" panose="020B060403050404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37948" name="Group 60"/>
          <p:cNvGraphicFramePr>
            <a:graphicFrameLocks noGrp="1"/>
          </p:cNvGraphicFramePr>
          <p:nvPr/>
        </p:nvGraphicFramePr>
        <p:xfrm>
          <a:off x="3563938" y="5084763"/>
          <a:ext cx="4824412" cy="720725"/>
        </p:xfrm>
        <a:graphic>
          <a:graphicData uri="http://schemas.openxmlformats.org/drawingml/2006/table">
            <a:tbl>
              <a:tblPr rtl="1"/>
              <a:tblGrid>
                <a:gridCol w="4824412"/>
              </a:tblGrid>
              <a:tr h="720725">
                <a:tc>
                  <a:txBody>
                    <a:bodyPr/>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0000"/>
                          </a:solidFill>
                          <a:effectLst>
                            <a:outerShdw blurRad="38100" dist="38100" dir="2700000" algn="tl">
                              <a:srgbClr val="C0C0C0"/>
                            </a:outerShdw>
                          </a:effectLst>
                          <a:latin typeface="Tahoma" panose="020B0604030504040204" pitchFamily="34" charset="0"/>
                          <a:cs typeface="Arial" panose="020B0604020202020204" pitchFamily="34" charset="0"/>
                        </a:rPr>
                        <a:t>افزایش مهارتهای پردازش پرسنل</a:t>
                      </a:r>
                      <a:r>
                        <a:rPr kumimoji="0" lang="en-US" sz="2800" b="0" i="0" u="none" strike="noStrike" cap="none" normalizeH="0" baseline="0" smtClean="0">
                          <a:ln>
                            <a:noFill/>
                          </a:ln>
                          <a:solidFill>
                            <a:schemeClr val="tx1"/>
                          </a:solidFill>
                          <a:effectLst>
                            <a:outerShdw blurRad="38100" dist="38100" dir="2700000" algn="tl">
                              <a:srgbClr val="C0C0C0"/>
                            </a:outerShdw>
                          </a:effectLst>
                          <a:latin typeface="Tahoma" panose="020B060403050404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
        <p:nvSpPr>
          <p:cNvPr id="9256" name="Line 61"/>
          <p:cNvSpPr>
            <a:spLocks noChangeShapeType="1"/>
          </p:cNvSpPr>
          <p:nvPr/>
        </p:nvSpPr>
        <p:spPr bwMode="auto">
          <a:xfrm flipV="1">
            <a:off x="5795963" y="1196975"/>
            <a:ext cx="0" cy="431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57" name="Line 64"/>
          <p:cNvSpPr>
            <a:spLocks noChangeShapeType="1"/>
          </p:cNvSpPr>
          <p:nvPr/>
        </p:nvSpPr>
        <p:spPr bwMode="auto">
          <a:xfrm flipV="1">
            <a:off x="5580063" y="2349500"/>
            <a:ext cx="0" cy="431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58" name="Line 65"/>
          <p:cNvSpPr>
            <a:spLocks noChangeShapeType="1"/>
          </p:cNvSpPr>
          <p:nvPr/>
        </p:nvSpPr>
        <p:spPr bwMode="auto">
          <a:xfrm flipV="1">
            <a:off x="5003800" y="3429000"/>
            <a:ext cx="0" cy="576263"/>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59" name="Line 66"/>
          <p:cNvSpPr>
            <a:spLocks noChangeShapeType="1"/>
          </p:cNvSpPr>
          <p:nvPr/>
        </p:nvSpPr>
        <p:spPr bwMode="auto">
          <a:xfrm flipV="1">
            <a:off x="6516688" y="3429000"/>
            <a:ext cx="0" cy="576263"/>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0" name="Line 67"/>
          <p:cNvSpPr>
            <a:spLocks noChangeShapeType="1"/>
          </p:cNvSpPr>
          <p:nvPr/>
        </p:nvSpPr>
        <p:spPr bwMode="auto">
          <a:xfrm flipV="1">
            <a:off x="5003800" y="4652963"/>
            <a:ext cx="0" cy="431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1" name="Line 68"/>
          <p:cNvSpPr>
            <a:spLocks noChangeShapeType="1"/>
          </p:cNvSpPr>
          <p:nvPr/>
        </p:nvSpPr>
        <p:spPr bwMode="auto">
          <a:xfrm flipV="1">
            <a:off x="6877050" y="4652963"/>
            <a:ext cx="0" cy="431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68313" y="-171450"/>
            <a:ext cx="8218487" cy="171450"/>
          </a:xfrm>
        </p:spPr>
        <p:txBody>
          <a:bodyPr/>
          <a:lstStyle/>
          <a:p>
            <a:pPr eaLnBrk="1" hangingPunct="1">
              <a:defRPr/>
            </a:pPr>
            <a:endParaRPr lang="en-US" sz="4000" smtClean="0"/>
          </a:p>
        </p:txBody>
      </p:sp>
      <p:sp>
        <p:nvSpPr>
          <p:cNvPr id="38915" name="Rectangle 3"/>
          <p:cNvSpPr>
            <a:spLocks noGrp="1" noChangeArrowheads="1"/>
          </p:cNvSpPr>
          <p:nvPr>
            <p:ph type="body" idx="1"/>
          </p:nvPr>
        </p:nvSpPr>
        <p:spPr>
          <a:xfrm>
            <a:off x="611188" y="0"/>
            <a:ext cx="8229600" cy="6858000"/>
          </a:xfrm>
        </p:spPr>
        <p:txBody>
          <a:bodyPr/>
          <a:lstStyle/>
          <a:p>
            <a:pPr eaLnBrk="1" hangingPunct="1">
              <a:buFontTx/>
              <a:buNone/>
              <a:defRPr/>
            </a:pPr>
            <a:endParaRPr lang="fa-IR" sz="2000" smtClean="0"/>
          </a:p>
          <a:p>
            <a:pPr eaLnBrk="1" hangingPunct="1">
              <a:buFontTx/>
              <a:buNone/>
              <a:defRPr/>
            </a:pPr>
            <a:r>
              <a:rPr lang="fa-IR" sz="2000" smtClean="0"/>
              <a:t>                                      </a:t>
            </a:r>
            <a:r>
              <a:rPr lang="fa-IR" sz="2800" b="1" smtClean="0">
                <a:solidFill>
                  <a:srgbClr val="FFFF00"/>
                </a:solidFill>
              </a:rPr>
              <a:t>مقایسه 4 منظر </a:t>
            </a:r>
            <a:r>
              <a:rPr lang="en-US" sz="2800" b="1" smtClean="0">
                <a:solidFill>
                  <a:srgbClr val="FFFF00"/>
                </a:solidFill>
              </a:rPr>
              <a:t>BSC</a:t>
            </a:r>
            <a:endParaRPr lang="fa-IR" sz="2000" b="1" smtClean="0"/>
          </a:p>
          <a:p>
            <a:pPr eaLnBrk="1" hangingPunct="1">
              <a:buFontTx/>
              <a:buNone/>
              <a:defRPr/>
            </a:pPr>
            <a:endParaRPr lang="fa-IR" sz="2000" b="1" smtClean="0"/>
          </a:p>
          <a:p>
            <a:pPr eaLnBrk="1" hangingPunct="1">
              <a:buFontTx/>
              <a:buNone/>
              <a:defRPr/>
            </a:pPr>
            <a:r>
              <a:rPr lang="fa-IR" sz="2000" smtClean="0"/>
              <a:t>     </a:t>
            </a:r>
            <a:r>
              <a:rPr lang="fa-IR" sz="2400" smtClean="0">
                <a:solidFill>
                  <a:srgbClr val="FFFF00"/>
                </a:solidFill>
              </a:rPr>
              <a:t>شاخص مشتری</a:t>
            </a:r>
            <a:r>
              <a:rPr lang="fa-IR" sz="2400" smtClean="0"/>
              <a:t> و </a:t>
            </a:r>
            <a:r>
              <a:rPr lang="fa-IR" sz="2400" smtClean="0">
                <a:solidFill>
                  <a:srgbClr val="FFFF00"/>
                </a:solidFill>
              </a:rPr>
              <a:t>شاخص مـــالی</a:t>
            </a:r>
            <a:r>
              <a:rPr lang="fa-IR" sz="2400" smtClean="0"/>
              <a:t> مربوط به خود استــراتــژی می باشد یعنی شرکت برای مشتریان و سهامداران چه برنامه ای دارد.</a:t>
            </a:r>
          </a:p>
          <a:p>
            <a:pPr eaLnBrk="1" hangingPunct="1">
              <a:buFontTx/>
              <a:buNone/>
              <a:defRPr/>
            </a:pPr>
            <a:r>
              <a:rPr lang="fa-IR" sz="2400" smtClean="0"/>
              <a:t>    </a:t>
            </a:r>
            <a:r>
              <a:rPr lang="fa-IR" sz="2400" smtClean="0">
                <a:solidFill>
                  <a:srgbClr val="FFFF00"/>
                </a:solidFill>
              </a:rPr>
              <a:t>منظر فرایند</a:t>
            </a:r>
            <a:r>
              <a:rPr lang="fa-IR" sz="2400" smtClean="0"/>
              <a:t> مربوط به چگونگی استــراتــژی است یعنی چه فرایندهایی برای رسیدن به اهداف مشتریان وسهامداران پیش بینی شده است.</a:t>
            </a:r>
          </a:p>
          <a:p>
            <a:pPr eaLnBrk="1" hangingPunct="1">
              <a:buFontTx/>
              <a:buNone/>
              <a:defRPr/>
            </a:pPr>
            <a:r>
              <a:rPr lang="fa-IR" sz="2400" smtClean="0"/>
              <a:t>    </a:t>
            </a:r>
            <a:r>
              <a:rPr lang="fa-IR" sz="2400" smtClean="0">
                <a:solidFill>
                  <a:srgbClr val="FFFF00"/>
                </a:solidFill>
              </a:rPr>
              <a:t>منظر آموزش ورشد</a:t>
            </a:r>
            <a:r>
              <a:rPr lang="fa-IR" sz="2400" smtClean="0"/>
              <a:t> به چگونگی می پردازد یعنی چگونه کارمندان می توانند مهارت هایی برای بهبود کیفیت و کاهش زمان پردازش کسب کنند.</a:t>
            </a:r>
          </a:p>
          <a:p>
            <a:pPr eaLnBrk="1" hangingPunct="1">
              <a:defRPr/>
            </a:pPr>
            <a:endParaRPr lang="en-US" sz="24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38915">
                                            <p:txEl>
                                              <p:pRg st="1" end="1"/>
                                            </p:txEl>
                                          </p:spTgt>
                                        </p:tgtEl>
                                        <p:attrNameLst>
                                          <p:attrName>style.visibility</p:attrName>
                                        </p:attrNameLst>
                                      </p:cBhvr>
                                      <p:to>
                                        <p:strVal val="visible"/>
                                      </p:to>
                                    </p:set>
                                    <p:animEffect transition="in" filter="fade">
                                      <p:cBhvr>
                                        <p:cTn id="7" dur="770" decel="100000"/>
                                        <p:tgtEl>
                                          <p:spTgt spid="38915">
                                            <p:txEl>
                                              <p:pRg st="1" end="1"/>
                                            </p:txEl>
                                          </p:spTgt>
                                        </p:tgtEl>
                                      </p:cBhvr>
                                    </p:animEffect>
                                    <p:animScale>
                                      <p:cBhvr>
                                        <p:cTn id="8" dur="770" decel="100000"/>
                                        <p:tgtEl>
                                          <p:spTgt spid="38915">
                                            <p:txEl>
                                              <p:pRg st="1" end="1"/>
                                            </p:txEl>
                                          </p:spTgt>
                                        </p:tgtEl>
                                      </p:cBhvr>
                                      <p:from x="10000" y="10000"/>
                                      <p:to x="200000" y="450000"/>
                                    </p:animScale>
                                    <p:animScale>
                                      <p:cBhvr>
                                        <p:cTn id="9" dur="1230" accel="100000" fill="hold">
                                          <p:stCondLst>
                                            <p:cond delay="770"/>
                                          </p:stCondLst>
                                        </p:cTn>
                                        <p:tgtEl>
                                          <p:spTgt spid="38915">
                                            <p:txEl>
                                              <p:pRg st="1" end="1"/>
                                            </p:txEl>
                                          </p:spTgt>
                                        </p:tgtEl>
                                      </p:cBhvr>
                                      <p:from x="200000" y="450000"/>
                                      <p:to x="100000" y="100000"/>
                                    </p:animScale>
                                    <p:set>
                                      <p:cBhvr>
                                        <p:cTn id="10" dur="770" fill="hold"/>
                                        <p:tgtEl>
                                          <p:spTgt spid="38915">
                                            <p:txEl>
                                              <p:pRg st="1" end="1"/>
                                            </p:txEl>
                                          </p:spTgt>
                                        </p:tgtEl>
                                        <p:attrNameLst>
                                          <p:attrName>ppt_x</p:attrName>
                                        </p:attrNameLst>
                                      </p:cBhvr>
                                      <p:to>
                                        <p:strVal val="(0.5)"/>
                                      </p:to>
                                    </p:set>
                                    <p:anim from="(0.5)" to="(#ppt_x)" calcmode="lin" valueType="num">
                                      <p:cBhvr>
                                        <p:cTn id="11" dur="1230" accel="100000" fill="hold">
                                          <p:stCondLst>
                                            <p:cond delay="770"/>
                                          </p:stCondLst>
                                        </p:cTn>
                                        <p:tgtEl>
                                          <p:spTgt spid="38915">
                                            <p:txEl>
                                              <p:pRg st="1" end="1"/>
                                            </p:txEl>
                                          </p:spTgt>
                                        </p:tgtEl>
                                        <p:attrNameLst>
                                          <p:attrName>ppt_x</p:attrName>
                                        </p:attrNameLst>
                                      </p:cBhvr>
                                    </p:anim>
                                    <p:set>
                                      <p:cBhvr>
                                        <p:cTn id="12" dur="770" fill="hold"/>
                                        <p:tgtEl>
                                          <p:spTgt spid="38915">
                                            <p:txEl>
                                              <p:pRg st="1" end="1"/>
                                            </p:txEl>
                                          </p:spTgt>
                                        </p:tgtEl>
                                        <p:attrNameLst>
                                          <p:attrName>ppt_y</p:attrName>
                                        </p:attrNameLst>
                                      </p:cBhvr>
                                      <p:to>
                                        <p:strVal val="(#ppt_y+0.4)"/>
                                      </p:to>
                                    </p:set>
                                    <p:anim from="(#ppt_y+0.4)" to="(#ppt_y)" calcmode="lin" valueType="num">
                                      <p:cBhvr>
                                        <p:cTn id="13" dur="1230" accel="100000" fill="hold">
                                          <p:stCondLst>
                                            <p:cond delay="770"/>
                                          </p:stCondLst>
                                        </p:cTn>
                                        <p:tgtEl>
                                          <p:spTgt spid="38915">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323850" y="0"/>
            <a:ext cx="8229600" cy="1384300"/>
          </a:xfrm>
        </p:spPr>
        <p:txBody>
          <a:bodyPr/>
          <a:lstStyle/>
          <a:p>
            <a:pPr algn="ctr" eaLnBrk="1" hangingPunct="1">
              <a:defRPr/>
            </a:pPr>
            <a:r>
              <a:rPr lang="fa-IR" sz="3200" smtClean="0">
                <a:solidFill>
                  <a:srgbClr val="FFFF66"/>
                </a:solidFill>
              </a:rPr>
              <a:t>اهداف(</a:t>
            </a:r>
            <a:r>
              <a:rPr lang="en-US" sz="3200" smtClean="0">
                <a:solidFill>
                  <a:srgbClr val="FFFF66"/>
                </a:solidFill>
              </a:rPr>
              <a:t>objective</a:t>
            </a:r>
            <a:r>
              <a:rPr lang="fa-IR" sz="3200" smtClean="0">
                <a:solidFill>
                  <a:srgbClr val="FFFF66"/>
                </a:solidFill>
              </a:rPr>
              <a:t> ) ، شاخص ها، و اهداف(</a:t>
            </a:r>
            <a:r>
              <a:rPr lang="en-US" sz="3200" smtClean="0">
                <a:solidFill>
                  <a:srgbClr val="FFFF66"/>
                </a:solidFill>
              </a:rPr>
              <a:t>targets</a:t>
            </a:r>
            <a:r>
              <a:rPr lang="fa-IR" sz="3200" smtClean="0">
                <a:solidFill>
                  <a:srgbClr val="FFFF66"/>
                </a:solidFill>
              </a:rPr>
              <a:t> )</a:t>
            </a:r>
            <a:endParaRPr lang="en-US" sz="3200" smtClean="0">
              <a:solidFill>
                <a:srgbClr val="FFFF66"/>
              </a:solidFill>
            </a:endParaRPr>
          </a:p>
        </p:txBody>
      </p:sp>
      <p:sp>
        <p:nvSpPr>
          <p:cNvPr id="43011" name="Rectangle 3"/>
          <p:cNvSpPr>
            <a:spLocks noGrp="1" noChangeArrowheads="1"/>
          </p:cNvSpPr>
          <p:nvPr>
            <p:ph type="body" idx="1"/>
          </p:nvPr>
        </p:nvSpPr>
        <p:spPr>
          <a:xfrm>
            <a:off x="457200" y="1125538"/>
            <a:ext cx="8229600" cy="5732462"/>
          </a:xfrm>
        </p:spPr>
        <p:txBody>
          <a:bodyPr/>
          <a:lstStyle/>
          <a:p>
            <a:pPr eaLnBrk="1" hangingPunct="1">
              <a:defRPr/>
            </a:pPr>
            <a:r>
              <a:rPr lang="fa-IR" sz="2400" smtClean="0"/>
              <a:t>انواع اهداف (</a:t>
            </a:r>
            <a:r>
              <a:rPr lang="en-US" sz="2400" smtClean="0"/>
              <a:t>Objective</a:t>
            </a:r>
            <a:r>
              <a:rPr lang="fa-IR" sz="2400" smtClean="0"/>
              <a:t>)</a:t>
            </a:r>
          </a:p>
          <a:p>
            <a:pPr eaLnBrk="1" hangingPunct="1">
              <a:buFontTx/>
              <a:buNone/>
              <a:defRPr/>
            </a:pPr>
            <a:r>
              <a:rPr lang="fa-IR" sz="2000" smtClean="0"/>
              <a:t>* مالی : افزایش درآمد از طریق افزایش فروش به مشتریان فعلی </a:t>
            </a:r>
          </a:p>
          <a:p>
            <a:pPr eaLnBrk="1" hangingPunct="1">
              <a:buFontTx/>
              <a:buNone/>
              <a:defRPr/>
            </a:pPr>
            <a:r>
              <a:rPr lang="fa-IR" sz="2000" smtClean="0"/>
              <a:t>* مشتری : خدمت محوری</a:t>
            </a:r>
          </a:p>
          <a:p>
            <a:pPr eaLnBrk="1" hangingPunct="1">
              <a:buFontTx/>
              <a:buNone/>
              <a:defRPr/>
            </a:pPr>
            <a:r>
              <a:rPr lang="fa-IR" sz="2000" smtClean="0"/>
              <a:t>* فرایند: انجام بهتر سفارشات با بهبود مستمر فرایند</a:t>
            </a:r>
          </a:p>
          <a:p>
            <a:pPr eaLnBrk="1" hangingPunct="1">
              <a:buFontTx/>
              <a:buNone/>
              <a:defRPr/>
            </a:pPr>
            <a:r>
              <a:rPr lang="fa-IR" sz="2000" smtClean="0"/>
              <a:t>* آموزش و رشد : تطابق پاداش ها و مشوق های پرسنل با راهبرد </a:t>
            </a:r>
          </a:p>
          <a:p>
            <a:pPr eaLnBrk="1" hangingPunct="1">
              <a:buFontTx/>
              <a:buNone/>
              <a:defRPr/>
            </a:pPr>
            <a:endParaRPr lang="fa-IR" sz="2000" smtClean="0"/>
          </a:p>
          <a:p>
            <a:pPr eaLnBrk="1" hangingPunct="1">
              <a:defRPr/>
            </a:pPr>
            <a:r>
              <a:rPr lang="fa-IR" sz="2000" smtClean="0"/>
              <a:t> شاخص ها بیانگر چگونگی موفقیت در رسیدن به اهداف می باشند. شاخص ها بیانگر ویژگی خاصی هستند و معانی چند گانه ندارند.</a:t>
            </a:r>
          </a:p>
          <a:p>
            <a:pPr eaLnBrk="1" hangingPunct="1">
              <a:defRPr/>
            </a:pPr>
            <a:r>
              <a:rPr lang="fa-IR" sz="2000" smtClean="0"/>
              <a:t>وقتی اهـداف (</a:t>
            </a:r>
            <a:r>
              <a:rPr lang="en-US" sz="2000" smtClean="0"/>
              <a:t>objective</a:t>
            </a:r>
            <a:r>
              <a:rPr lang="fa-IR" sz="2000" smtClean="0"/>
              <a:t> ) به صورت شاخص ها تعریف شدند هدف (</a:t>
            </a:r>
            <a:r>
              <a:rPr lang="en-US" sz="2000" smtClean="0"/>
              <a:t>target</a:t>
            </a:r>
            <a:r>
              <a:rPr lang="fa-IR" sz="2000" smtClean="0"/>
              <a:t> )به صورت یک سطح مشخص از یک شاخص با بهبود در آن تعریف می شود .</a:t>
            </a:r>
            <a:r>
              <a:rPr lang="fa-IR" smtClean="0"/>
              <a:t> </a:t>
            </a:r>
          </a:p>
          <a:p>
            <a:pPr eaLnBrk="1" hangingPunct="1">
              <a:defRPr/>
            </a:pPr>
            <a:r>
              <a:rPr lang="fa-IR" sz="2000" smtClean="0"/>
              <a:t>اهداف (</a:t>
            </a:r>
            <a:r>
              <a:rPr lang="en-US" sz="2000" smtClean="0"/>
              <a:t>target</a:t>
            </a:r>
            <a:r>
              <a:rPr lang="fa-IR" sz="2000" smtClean="0"/>
              <a:t> )باید بر اساس بالاترین سطح از اجرا تعیین شوند و اگر شرکت در رسیدن به آنها موفق باشد می توان گفت در صنعت خود جز بهترین ها است و حتــی مهم تر از آن تعیین اهدافی (</a:t>
            </a:r>
            <a:r>
              <a:rPr lang="en-US" sz="2000" smtClean="0"/>
              <a:t>target</a:t>
            </a:r>
            <a:r>
              <a:rPr lang="fa-IR" sz="2000" smtClean="0"/>
              <a:t> ) است که بتوانند برای مشتریان و سهامداران ایجاد ارزش کند . </a:t>
            </a:r>
          </a:p>
          <a:p>
            <a:pPr eaLnBrk="1" hangingPunct="1">
              <a:buFontTx/>
              <a:buNone/>
              <a:defRPr/>
            </a:pPr>
            <a:endParaRPr lang="en-US" sz="2000" smtClean="0"/>
          </a:p>
          <a:p>
            <a:pPr eaLnBrk="1" hangingPunct="1">
              <a:defRPr/>
            </a:pPr>
            <a:endParaRPr lang="fa-IR"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fade">
                                      <p:cBhvr>
                                        <p:cTn id="7" dur="770" decel="100000"/>
                                        <p:tgtEl>
                                          <p:spTgt spid="43010"/>
                                        </p:tgtEl>
                                      </p:cBhvr>
                                    </p:animEffect>
                                    <p:animScale>
                                      <p:cBhvr>
                                        <p:cTn id="8" dur="770" decel="100000"/>
                                        <p:tgtEl>
                                          <p:spTgt spid="43010"/>
                                        </p:tgtEl>
                                      </p:cBhvr>
                                      <p:from x="10000" y="10000"/>
                                      <p:to x="200000" y="450000"/>
                                    </p:animScale>
                                    <p:animScale>
                                      <p:cBhvr>
                                        <p:cTn id="9" dur="1230" accel="100000" fill="hold">
                                          <p:stCondLst>
                                            <p:cond delay="770"/>
                                          </p:stCondLst>
                                        </p:cTn>
                                        <p:tgtEl>
                                          <p:spTgt spid="43010"/>
                                        </p:tgtEl>
                                      </p:cBhvr>
                                      <p:from x="200000" y="450000"/>
                                      <p:to x="100000" y="100000"/>
                                    </p:animScale>
                                    <p:set>
                                      <p:cBhvr>
                                        <p:cTn id="10" dur="770" fill="hold"/>
                                        <p:tgtEl>
                                          <p:spTgt spid="43010"/>
                                        </p:tgtEl>
                                        <p:attrNameLst>
                                          <p:attrName>ppt_x</p:attrName>
                                        </p:attrNameLst>
                                      </p:cBhvr>
                                      <p:to>
                                        <p:strVal val="(0.5)"/>
                                      </p:to>
                                    </p:set>
                                    <p:anim from="(0.5)" to="(#ppt_x)" calcmode="lin" valueType="num">
                                      <p:cBhvr>
                                        <p:cTn id="11" dur="1230" accel="100000" fill="hold">
                                          <p:stCondLst>
                                            <p:cond delay="770"/>
                                          </p:stCondLst>
                                        </p:cTn>
                                        <p:tgtEl>
                                          <p:spTgt spid="43010"/>
                                        </p:tgtEl>
                                        <p:attrNameLst>
                                          <p:attrName>ppt_x</p:attrName>
                                        </p:attrNameLst>
                                      </p:cBhvr>
                                    </p:anim>
                                    <p:set>
                                      <p:cBhvr>
                                        <p:cTn id="12" dur="770" fill="hold"/>
                                        <p:tgtEl>
                                          <p:spTgt spid="43010"/>
                                        </p:tgtEl>
                                        <p:attrNameLst>
                                          <p:attrName>ppt_y</p:attrName>
                                        </p:attrNameLst>
                                      </p:cBhvr>
                                      <p:to>
                                        <p:strVal val="(#ppt_y+0.4)"/>
                                      </p:to>
                                    </p:set>
                                    <p:anim from="(#ppt_y+0.4)" to="(#ppt_y)" calcmode="lin" valueType="num">
                                      <p:cBhvr>
                                        <p:cTn id="13" dur="1230" accel="100000" fill="hold">
                                          <p:stCondLst>
                                            <p:cond delay="770"/>
                                          </p:stCondLst>
                                        </p:cTn>
                                        <p:tgtEl>
                                          <p:spTgt spid="4301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242888"/>
            <a:ext cx="8229600" cy="1368426"/>
          </a:xfrm>
        </p:spPr>
        <p:txBody>
          <a:bodyPr/>
          <a:lstStyle/>
          <a:p>
            <a:pPr algn="ctr" eaLnBrk="1" hangingPunct="1">
              <a:defRPr/>
            </a:pPr>
            <a:r>
              <a:rPr lang="fa-IR" sz="4800" smtClean="0">
                <a:solidFill>
                  <a:srgbClr val="FFFF66"/>
                </a:solidFill>
              </a:rPr>
              <a:t>نقشه راهبرد و </a:t>
            </a:r>
            <a:r>
              <a:rPr lang="en-US" sz="4800" smtClean="0">
                <a:solidFill>
                  <a:srgbClr val="FFFF66"/>
                </a:solidFill>
              </a:rPr>
              <a:t>BSC</a:t>
            </a:r>
            <a:r>
              <a:rPr lang="en-US" smtClean="0"/>
              <a:t> </a:t>
            </a:r>
          </a:p>
        </p:txBody>
      </p:sp>
      <p:sp>
        <p:nvSpPr>
          <p:cNvPr id="44035" name="Rectangle 3"/>
          <p:cNvSpPr>
            <a:spLocks noGrp="1" noChangeArrowheads="1"/>
          </p:cNvSpPr>
          <p:nvPr>
            <p:ph type="body" idx="1"/>
          </p:nvPr>
        </p:nvSpPr>
        <p:spPr>
          <a:xfrm>
            <a:off x="395288" y="1628775"/>
            <a:ext cx="8748712" cy="4391025"/>
          </a:xfrm>
        </p:spPr>
        <p:txBody>
          <a:bodyPr/>
          <a:lstStyle/>
          <a:p>
            <a:pPr eaLnBrk="1" hangingPunct="1">
              <a:buFontTx/>
              <a:buNone/>
              <a:defRPr/>
            </a:pPr>
            <a:r>
              <a:rPr lang="fa-IR" smtClean="0"/>
              <a:t>    </a:t>
            </a:r>
            <a:r>
              <a:rPr lang="fa-IR" sz="2800" smtClean="0"/>
              <a:t>شکل گیـــری اهداف راهبردی و شاخص ها در چارچوب </a:t>
            </a:r>
            <a:r>
              <a:rPr lang="en-US" sz="2800" smtClean="0"/>
              <a:t>BSC</a:t>
            </a:r>
            <a:r>
              <a:rPr lang="fa-IR" sz="2800" smtClean="0"/>
              <a:t> باید از یک روند منطقی پیروی کنند:</a:t>
            </a:r>
          </a:p>
          <a:p>
            <a:pPr eaLnBrk="1" hangingPunct="1">
              <a:buFontTx/>
              <a:buNone/>
              <a:defRPr/>
            </a:pPr>
            <a:r>
              <a:rPr lang="fa-IR" sz="2800" smtClean="0"/>
              <a:t>     1) اهداف بلند مدت شناسایی شوند که هدف نهایی راهبردها هستند.</a:t>
            </a:r>
          </a:p>
          <a:p>
            <a:pPr eaLnBrk="1" hangingPunct="1">
              <a:buFontTx/>
              <a:buNone/>
              <a:defRPr/>
            </a:pPr>
            <a:r>
              <a:rPr lang="fa-IR" sz="2800" smtClean="0"/>
              <a:t>     2) در جنبه مربوط به مشتــریان نیز باید مشتــریان هدف برای راهبرد           جدید و اهداف مــربوط به ایجـاد ارزش برای جذب و حفظ و گستــــرش مشتریان شناسایی شوند. </a:t>
            </a:r>
          </a:p>
          <a:p>
            <a:pPr eaLnBrk="1" hangingPunct="1">
              <a:buFontTx/>
              <a:buNone/>
              <a:defRPr/>
            </a:pPr>
            <a:r>
              <a:rPr lang="fa-IR" sz="2800" smtClean="0"/>
              <a:t>    شرکت ها این ارتباطات را در تصویــــری به نام </a:t>
            </a:r>
            <a:r>
              <a:rPr lang="fa-IR" sz="2800" smtClean="0">
                <a:solidFill>
                  <a:srgbClr val="FFFF00"/>
                </a:solidFill>
              </a:rPr>
              <a:t>نقشه راهبــــرد</a:t>
            </a:r>
            <a:r>
              <a:rPr lang="fa-IR" sz="2800" smtClean="0"/>
              <a:t> نشان</a:t>
            </a:r>
          </a:p>
          <a:p>
            <a:pPr eaLnBrk="1" hangingPunct="1">
              <a:buFontTx/>
              <a:buNone/>
              <a:defRPr/>
            </a:pPr>
            <a:r>
              <a:rPr lang="fa-IR" sz="2800" smtClean="0"/>
              <a:t>    می  دهند که بیان کننده ارتباط بین اهداف </a:t>
            </a:r>
            <a:r>
              <a:rPr lang="fa-IR" sz="2800" b="1" u="sng" smtClean="0"/>
              <a:t>4</a:t>
            </a:r>
            <a:r>
              <a:rPr lang="fa-IR" sz="2800" smtClean="0"/>
              <a:t> عنصر </a:t>
            </a:r>
            <a:r>
              <a:rPr lang="en-US" sz="2800" smtClean="0"/>
              <a:t>BSC </a:t>
            </a:r>
            <a:r>
              <a:rPr lang="fa-IR" sz="2800" smtClean="0"/>
              <a:t> می باشد.</a:t>
            </a:r>
          </a:p>
          <a:p>
            <a:pPr algn="just" eaLnBrk="1" hangingPunct="1">
              <a:buFontTx/>
              <a:buNone/>
              <a:defRPr/>
            </a:pPr>
            <a:endParaRPr lang="fa-IR" sz="2800" smtClean="0"/>
          </a:p>
          <a:p>
            <a:pPr algn="just" eaLnBrk="1" hangingPunct="1">
              <a:buFontTx/>
              <a:buNone/>
              <a:defRPr/>
            </a:pPr>
            <a:endParaRPr lang="en-US"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fade">
                                      <p:cBhvr>
                                        <p:cTn id="7" dur="770" decel="100000"/>
                                        <p:tgtEl>
                                          <p:spTgt spid="44034"/>
                                        </p:tgtEl>
                                      </p:cBhvr>
                                    </p:animEffect>
                                    <p:animScale>
                                      <p:cBhvr>
                                        <p:cTn id="8" dur="770" decel="100000"/>
                                        <p:tgtEl>
                                          <p:spTgt spid="44034"/>
                                        </p:tgtEl>
                                      </p:cBhvr>
                                      <p:from x="10000" y="10000"/>
                                      <p:to x="200000" y="450000"/>
                                    </p:animScale>
                                    <p:animScale>
                                      <p:cBhvr>
                                        <p:cTn id="9" dur="1230" accel="100000" fill="hold">
                                          <p:stCondLst>
                                            <p:cond delay="770"/>
                                          </p:stCondLst>
                                        </p:cTn>
                                        <p:tgtEl>
                                          <p:spTgt spid="44034"/>
                                        </p:tgtEl>
                                      </p:cBhvr>
                                      <p:from x="200000" y="450000"/>
                                      <p:to x="100000" y="100000"/>
                                    </p:animScale>
                                    <p:set>
                                      <p:cBhvr>
                                        <p:cTn id="10" dur="770" fill="hold"/>
                                        <p:tgtEl>
                                          <p:spTgt spid="44034"/>
                                        </p:tgtEl>
                                        <p:attrNameLst>
                                          <p:attrName>ppt_x</p:attrName>
                                        </p:attrNameLst>
                                      </p:cBhvr>
                                      <p:to>
                                        <p:strVal val="(0.5)"/>
                                      </p:to>
                                    </p:set>
                                    <p:anim from="(0.5)" to="(#ppt_x)" calcmode="lin" valueType="num">
                                      <p:cBhvr>
                                        <p:cTn id="11" dur="1230" accel="100000" fill="hold">
                                          <p:stCondLst>
                                            <p:cond delay="770"/>
                                          </p:stCondLst>
                                        </p:cTn>
                                        <p:tgtEl>
                                          <p:spTgt spid="44034"/>
                                        </p:tgtEl>
                                        <p:attrNameLst>
                                          <p:attrName>ppt_x</p:attrName>
                                        </p:attrNameLst>
                                      </p:cBhvr>
                                    </p:anim>
                                    <p:set>
                                      <p:cBhvr>
                                        <p:cTn id="12" dur="770" fill="hold"/>
                                        <p:tgtEl>
                                          <p:spTgt spid="44034"/>
                                        </p:tgtEl>
                                        <p:attrNameLst>
                                          <p:attrName>ppt_y</p:attrName>
                                        </p:attrNameLst>
                                      </p:cBhvr>
                                      <p:to>
                                        <p:strVal val="(#ppt_y+0.4)"/>
                                      </p:to>
                                    </p:set>
                                    <p:anim from="(#ppt_y+0.4)" to="(#ppt_y)" calcmode="lin" valueType="num">
                                      <p:cBhvr>
                                        <p:cTn id="13" dur="1230" accel="100000" fill="hold">
                                          <p:stCondLst>
                                            <p:cond delay="770"/>
                                          </p:stCondLst>
                                        </p:cTn>
                                        <p:tgtEl>
                                          <p:spTgt spid="4403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457200" y="292100"/>
            <a:ext cx="8229600" cy="1049338"/>
          </a:xfrm>
        </p:spPr>
        <p:txBody>
          <a:bodyPr/>
          <a:lstStyle/>
          <a:p>
            <a:pPr algn="ctr" eaLnBrk="1" hangingPunct="1">
              <a:defRPr/>
            </a:pPr>
            <a:r>
              <a:rPr lang="en-US" sz="4800" smtClean="0">
                <a:solidFill>
                  <a:srgbClr val="FFFF00"/>
                </a:solidFill>
              </a:rPr>
              <a:t>1</a:t>
            </a:r>
            <a:r>
              <a:rPr lang="fa-IR" sz="4800" smtClean="0">
                <a:solidFill>
                  <a:srgbClr val="FFFF00"/>
                </a:solidFill>
              </a:rPr>
              <a:t>)منظر مالی</a:t>
            </a:r>
            <a:r>
              <a:rPr lang="fa-IR" sz="4000" smtClean="0"/>
              <a:t> </a:t>
            </a:r>
            <a:br>
              <a:rPr lang="fa-IR" sz="4000" smtClean="0"/>
            </a:br>
            <a:endParaRPr lang="en-US" sz="4000" smtClean="0"/>
          </a:p>
        </p:txBody>
      </p:sp>
      <p:sp>
        <p:nvSpPr>
          <p:cNvPr id="84995" name="Rectangle 3"/>
          <p:cNvSpPr>
            <a:spLocks noGrp="1" noChangeArrowheads="1"/>
          </p:cNvSpPr>
          <p:nvPr>
            <p:ph type="body" idx="1"/>
          </p:nvPr>
        </p:nvSpPr>
        <p:spPr>
          <a:xfrm>
            <a:off x="468313" y="1268413"/>
            <a:ext cx="8218487" cy="4751387"/>
          </a:xfrm>
        </p:spPr>
        <p:txBody>
          <a:bodyPr/>
          <a:lstStyle/>
          <a:p>
            <a:pPr eaLnBrk="1" hangingPunct="1">
              <a:buFontTx/>
              <a:buNone/>
              <a:defRPr/>
            </a:pPr>
            <a:r>
              <a:rPr lang="fa-IR" smtClean="0"/>
              <a:t>   </a:t>
            </a:r>
            <a:r>
              <a:rPr lang="fa-IR" sz="2000" smtClean="0"/>
              <a:t>شـاخص های عملکــرد مالی مانند </a:t>
            </a:r>
            <a:r>
              <a:rPr lang="fa-IR" sz="2000" smtClean="0">
                <a:solidFill>
                  <a:srgbClr val="FFFF00"/>
                </a:solidFill>
              </a:rPr>
              <a:t>سود عملیـــاتی</a:t>
            </a:r>
            <a:r>
              <a:rPr lang="fa-IR" sz="2000" smtClean="0"/>
              <a:t> و </a:t>
            </a:r>
            <a:r>
              <a:rPr lang="en-US" sz="2000" smtClean="0">
                <a:solidFill>
                  <a:srgbClr val="FFFF00"/>
                </a:solidFill>
              </a:rPr>
              <a:t>ROI</a:t>
            </a:r>
            <a:r>
              <a:rPr lang="fa-IR" sz="2000" smtClean="0">
                <a:solidFill>
                  <a:srgbClr val="FFFF00"/>
                </a:solidFill>
              </a:rPr>
              <a:t> </a:t>
            </a:r>
            <a:r>
              <a:rPr lang="fa-IR" sz="2000" smtClean="0"/>
              <a:t>بیـــانگر این مـــوضــوع است که آیا راهبــرد و عملکـــرد شــرکت توانسته سرمایه سهــامداران را افزایش دهد یا خیر . </a:t>
            </a:r>
          </a:p>
          <a:p>
            <a:pPr eaLnBrk="1" hangingPunct="1">
              <a:buFontTx/>
              <a:buNone/>
              <a:defRPr/>
            </a:pPr>
            <a:r>
              <a:rPr lang="fa-IR" sz="2000" smtClean="0"/>
              <a:t>     این شاخص ها با </a:t>
            </a:r>
            <a:r>
              <a:rPr lang="fa-IR" sz="2000" smtClean="0">
                <a:solidFill>
                  <a:srgbClr val="FFFF00"/>
                </a:solidFill>
              </a:rPr>
              <a:t>رشد درآمد</a:t>
            </a:r>
            <a:r>
              <a:rPr lang="fa-IR" sz="2000" smtClean="0"/>
              <a:t> و </a:t>
            </a:r>
            <a:r>
              <a:rPr lang="fa-IR" sz="2000" smtClean="0">
                <a:solidFill>
                  <a:srgbClr val="FFFF00"/>
                </a:solidFill>
              </a:rPr>
              <a:t>افزایش بهره وری</a:t>
            </a:r>
            <a:r>
              <a:rPr lang="fa-IR" sz="2000" smtClean="0"/>
              <a:t> بهبود می یابند.</a:t>
            </a:r>
            <a:r>
              <a:rPr lang="fa-IR" smtClean="0"/>
              <a:t> </a:t>
            </a:r>
            <a:endParaRPr lang="fa-IR" sz="2000" smtClean="0"/>
          </a:p>
          <a:p>
            <a:pPr eaLnBrk="1" hangingPunct="1">
              <a:buFontTx/>
              <a:buNone/>
              <a:defRPr/>
            </a:pPr>
            <a:r>
              <a:rPr lang="fa-IR" sz="2000" smtClean="0"/>
              <a:t>    </a:t>
            </a:r>
            <a:r>
              <a:rPr lang="en-US" sz="2400" smtClean="0">
                <a:solidFill>
                  <a:srgbClr val="FFFF00"/>
                </a:solidFill>
              </a:rPr>
              <a:t>a</a:t>
            </a:r>
            <a:r>
              <a:rPr lang="fa-IR" sz="2400" smtClean="0">
                <a:solidFill>
                  <a:srgbClr val="FFFF00"/>
                </a:solidFill>
              </a:rPr>
              <a:t>- رشد درآمد:</a:t>
            </a:r>
          </a:p>
          <a:p>
            <a:pPr eaLnBrk="1" hangingPunct="1">
              <a:buFontTx/>
              <a:buNone/>
              <a:defRPr/>
            </a:pPr>
            <a:r>
              <a:rPr lang="fa-IR" sz="2400" smtClean="0"/>
              <a:t>        </a:t>
            </a:r>
            <a:r>
              <a:rPr lang="fa-IR" sz="2000" smtClean="0"/>
              <a:t>1) عمیق تر کردن رابطه با مشتریان موجود</a:t>
            </a:r>
          </a:p>
          <a:p>
            <a:pPr eaLnBrk="1" hangingPunct="1">
              <a:buFontTx/>
              <a:buNone/>
              <a:defRPr/>
            </a:pPr>
            <a:r>
              <a:rPr lang="fa-IR" sz="2000" smtClean="0"/>
              <a:t>          2) مهرفی محصول جدید، فروش به مشتریان جدید، گسترش بازار</a:t>
            </a:r>
            <a:endParaRPr lang="fa-IR" sz="2800" smtClean="0"/>
          </a:p>
          <a:p>
            <a:pPr eaLnBrk="1" hangingPunct="1">
              <a:buFontTx/>
              <a:buNone/>
              <a:defRPr/>
            </a:pPr>
            <a:r>
              <a:rPr lang="fa-IR" sz="2800" smtClean="0"/>
              <a:t>   </a:t>
            </a:r>
            <a:r>
              <a:rPr lang="en-US" sz="2400" smtClean="0">
                <a:solidFill>
                  <a:srgbClr val="FFFF00"/>
                </a:solidFill>
              </a:rPr>
              <a:t>b</a:t>
            </a:r>
            <a:r>
              <a:rPr lang="fa-IR" sz="2400" smtClean="0">
                <a:solidFill>
                  <a:srgbClr val="FFFF00"/>
                </a:solidFill>
              </a:rPr>
              <a:t>- افزایش بهره وری :</a:t>
            </a:r>
            <a:endParaRPr lang="fa-IR" sz="2000" smtClean="0">
              <a:solidFill>
                <a:srgbClr val="FFFF00"/>
              </a:solidFill>
            </a:endParaRPr>
          </a:p>
          <a:p>
            <a:pPr eaLnBrk="1" hangingPunct="1">
              <a:buFontTx/>
              <a:buNone/>
              <a:defRPr/>
            </a:pPr>
            <a:r>
              <a:rPr lang="fa-IR" sz="2000" smtClean="0">
                <a:solidFill>
                  <a:srgbClr val="FFFF00"/>
                </a:solidFill>
              </a:rPr>
              <a:t>         </a:t>
            </a:r>
            <a:r>
              <a:rPr lang="fa-IR" sz="2000" smtClean="0">
                <a:solidFill>
                  <a:srgbClr val="FFFFFF"/>
                </a:solidFill>
              </a:rPr>
              <a:t>1</a:t>
            </a:r>
            <a:r>
              <a:rPr lang="fa-IR" sz="2000" smtClean="0"/>
              <a:t>) از طریق کاهش هزینه های مستقیم و غیر مستقیم که باعث تولید تعداد  ثابت محصول با</a:t>
            </a:r>
          </a:p>
          <a:p>
            <a:pPr eaLnBrk="1" hangingPunct="1">
              <a:buFontTx/>
              <a:buNone/>
              <a:defRPr/>
            </a:pPr>
            <a:r>
              <a:rPr lang="fa-IR" sz="2000" smtClean="0"/>
              <a:t>         صرف هزینه های کمتر می شود .</a:t>
            </a:r>
          </a:p>
          <a:p>
            <a:pPr eaLnBrk="1" hangingPunct="1">
              <a:buFontTx/>
              <a:buNone/>
              <a:defRPr/>
            </a:pPr>
            <a:r>
              <a:rPr lang="fa-IR" sz="2000" smtClean="0"/>
              <a:t>         2) استفاده بهینه از ماشین الات که باعث کاهش نیاز شرکت به سرمایه در گردش و ثابت</a:t>
            </a:r>
          </a:p>
          <a:p>
            <a:pPr eaLnBrk="1" hangingPunct="1">
              <a:buFontTx/>
              <a:buNone/>
              <a:defRPr/>
            </a:pPr>
            <a:r>
              <a:rPr lang="fa-IR" sz="2000" smtClean="0"/>
              <a:t>        شرکت در سطح خاصی از فعالیت می شود .</a:t>
            </a:r>
          </a:p>
          <a:p>
            <a:pPr algn="just" eaLnBrk="1" hangingPunct="1">
              <a:buFontTx/>
              <a:buNone/>
              <a:defRPr/>
            </a:pPr>
            <a:endParaRPr lang="fa-IR" sz="2000" smtClean="0"/>
          </a:p>
          <a:p>
            <a:pPr eaLnBrk="1" hangingPunct="1">
              <a:buFontTx/>
              <a:buNone/>
              <a:defRPr/>
            </a:pPr>
            <a:endParaRPr lang="en-US" sz="3600" smtClean="0"/>
          </a:p>
          <a:p>
            <a:pPr eaLnBrk="1" hangingPunct="1">
              <a:buFontTx/>
              <a:buNone/>
              <a:defRPr/>
            </a:pPr>
            <a:endParaRPr lang="fa-IR" sz="2400" smtClean="0">
              <a:solidFill>
                <a:srgbClr val="FFFF00"/>
              </a:solidFill>
            </a:endParaRPr>
          </a:p>
          <a:p>
            <a:pPr eaLnBrk="1" hangingPunct="1">
              <a:buFontTx/>
              <a:buNone/>
              <a:defRPr/>
            </a:pPr>
            <a:endParaRPr lang="fa-IR" sz="2000" smtClean="0">
              <a:solidFill>
                <a:srgbClr val="FFFF00"/>
              </a:solidFill>
            </a:endParaRPr>
          </a:p>
          <a:p>
            <a:pPr eaLnBrk="1" hangingPunct="1">
              <a:buFontTx/>
              <a:buNone/>
              <a:defRPr/>
            </a:pPr>
            <a:endParaRPr lang="fa-IR" sz="2000" smtClean="0"/>
          </a:p>
          <a:p>
            <a:pPr eaLnBrk="1" hangingPunct="1">
              <a:buFontTx/>
              <a:buNone/>
              <a:defRPr/>
            </a:pPr>
            <a:endParaRPr lang="fa-IR" sz="2800" smtClean="0"/>
          </a:p>
          <a:p>
            <a:pPr eaLnBrk="1" hangingPunct="1">
              <a:buFontTx/>
              <a:buNone/>
              <a:defRPr/>
            </a:pPr>
            <a:endParaRPr lang="en-US"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84994"/>
                                        </p:tgtEl>
                                        <p:attrNameLst>
                                          <p:attrName>style.visibility</p:attrName>
                                        </p:attrNameLst>
                                      </p:cBhvr>
                                      <p:to>
                                        <p:strVal val="visible"/>
                                      </p:to>
                                    </p:set>
                                    <p:animEffect transition="in" filter="fade">
                                      <p:cBhvr>
                                        <p:cTn id="7" dur="768" decel="100000"/>
                                        <p:tgtEl>
                                          <p:spTgt spid="84994"/>
                                        </p:tgtEl>
                                      </p:cBhvr>
                                    </p:animEffect>
                                    <p:animScale>
                                      <p:cBhvr>
                                        <p:cTn id="8" dur="768" decel="100000"/>
                                        <p:tgtEl>
                                          <p:spTgt spid="84994"/>
                                        </p:tgtEl>
                                      </p:cBhvr>
                                      <p:from x="10000" y="10000"/>
                                      <p:to x="200000" y="450000"/>
                                    </p:animScale>
                                    <p:animScale>
                                      <p:cBhvr>
                                        <p:cTn id="9" dur="1230" accel="100000" fill="hold">
                                          <p:stCondLst>
                                            <p:cond delay="768"/>
                                          </p:stCondLst>
                                        </p:cTn>
                                        <p:tgtEl>
                                          <p:spTgt spid="84994"/>
                                        </p:tgtEl>
                                      </p:cBhvr>
                                      <p:from x="200000" y="450000"/>
                                      <p:to x="100000" y="100000"/>
                                    </p:animScale>
                                    <p:set>
                                      <p:cBhvr>
                                        <p:cTn id="10" dur="768" fill="hold"/>
                                        <p:tgtEl>
                                          <p:spTgt spid="84994"/>
                                        </p:tgtEl>
                                        <p:attrNameLst>
                                          <p:attrName>ppt_x</p:attrName>
                                        </p:attrNameLst>
                                      </p:cBhvr>
                                      <p:to>
                                        <p:strVal val="(0.5)"/>
                                      </p:to>
                                    </p:set>
                                    <p:anim from="(0.5)" to="(#ppt_x)" calcmode="lin" valueType="num">
                                      <p:cBhvr>
                                        <p:cTn id="11" dur="1230" accel="100000" fill="hold">
                                          <p:stCondLst>
                                            <p:cond delay="768"/>
                                          </p:stCondLst>
                                        </p:cTn>
                                        <p:tgtEl>
                                          <p:spTgt spid="84994"/>
                                        </p:tgtEl>
                                        <p:attrNameLst>
                                          <p:attrName>ppt_x</p:attrName>
                                        </p:attrNameLst>
                                      </p:cBhvr>
                                    </p:anim>
                                    <p:set>
                                      <p:cBhvr>
                                        <p:cTn id="12" dur="768" fill="hold"/>
                                        <p:tgtEl>
                                          <p:spTgt spid="84994"/>
                                        </p:tgtEl>
                                        <p:attrNameLst>
                                          <p:attrName>ppt_y</p:attrName>
                                        </p:attrNameLst>
                                      </p:cBhvr>
                                      <p:to>
                                        <p:strVal val="(#ppt_y+0.4)"/>
                                      </p:to>
                                    </p:set>
                                    <p:anim from="(#ppt_y+0.4)" to="(#ppt_y)" calcmode="lin" valueType="num">
                                      <p:cBhvr>
                                        <p:cTn id="13" dur="1230" accel="100000" fill="hold">
                                          <p:stCondLst>
                                            <p:cond delay="768"/>
                                          </p:stCondLst>
                                        </p:cTn>
                                        <p:tgtEl>
                                          <p:spTgt spid="8499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68313" y="0"/>
            <a:ext cx="8229600" cy="1844675"/>
          </a:xfrm>
        </p:spPr>
        <p:txBody>
          <a:bodyPr/>
          <a:lstStyle/>
          <a:p>
            <a:pPr algn="ctr" eaLnBrk="1" hangingPunct="1">
              <a:defRPr/>
            </a:pPr>
            <a:r>
              <a:rPr lang="fa-IR" sz="4000" smtClean="0">
                <a:solidFill>
                  <a:srgbClr val="FFFF66"/>
                </a:solidFill>
              </a:rPr>
              <a:t>زیرهدف مالی درباره عملکرد مالی شرکت</a:t>
            </a:r>
            <a:r>
              <a:rPr lang="fa-IR" smtClean="0"/>
              <a:t> </a:t>
            </a:r>
            <a:endParaRPr lang="en-US" smtClean="0"/>
          </a:p>
        </p:txBody>
      </p:sp>
      <p:sp>
        <p:nvSpPr>
          <p:cNvPr id="45059" name="Rectangle 3"/>
          <p:cNvSpPr>
            <a:spLocks noGrp="1" noChangeArrowheads="1"/>
          </p:cNvSpPr>
          <p:nvPr>
            <p:ph type="body" idx="1"/>
          </p:nvPr>
        </p:nvSpPr>
        <p:spPr>
          <a:xfrm>
            <a:off x="457200" y="2060575"/>
            <a:ext cx="8686800" cy="4535488"/>
          </a:xfrm>
        </p:spPr>
        <p:txBody>
          <a:bodyPr/>
          <a:lstStyle/>
          <a:p>
            <a:pPr eaLnBrk="1" hangingPunct="1">
              <a:defRPr/>
            </a:pPr>
            <a:r>
              <a:rPr lang="fa-IR" smtClean="0"/>
              <a:t>1 ) افزایش فروش و حاشیه سود با مشتریان فعلی </a:t>
            </a:r>
          </a:p>
          <a:p>
            <a:pPr eaLnBrk="1" hangingPunct="1">
              <a:defRPr/>
            </a:pPr>
            <a:r>
              <a:rPr lang="fa-IR" smtClean="0"/>
              <a:t>2 ) افزایش فروش با مشتریان جدید،کالای جدید و بازار جدید </a:t>
            </a:r>
          </a:p>
          <a:p>
            <a:pPr eaLnBrk="1" hangingPunct="1">
              <a:defRPr/>
            </a:pPr>
            <a:r>
              <a:rPr lang="fa-IR" smtClean="0"/>
              <a:t>3 ) کاهش بهای تمام شده محصولات </a:t>
            </a:r>
          </a:p>
          <a:p>
            <a:pPr eaLnBrk="1" hangingPunct="1">
              <a:defRPr/>
            </a:pPr>
            <a:r>
              <a:rPr lang="fa-IR" smtClean="0"/>
              <a:t>4 ) استفاده بهینه از دارائیها </a:t>
            </a:r>
            <a:endParaRPr lang="en-US"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fade">
                                      <p:cBhvr>
                                        <p:cTn id="7" dur="770" decel="100000"/>
                                        <p:tgtEl>
                                          <p:spTgt spid="45058"/>
                                        </p:tgtEl>
                                      </p:cBhvr>
                                    </p:animEffect>
                                    <p:animScale>
                                      <p:cBhvr>
                                        <p:cTn id="8" dur="770" decel="100000"/>
                                        <p:tgtEl>
                                          <p:spTgt spid="45058"/>
                                        </p:tgtEl>
                                      </p:cBhvr>
                                      <p:from x="10000" y="10000"/>
                                      <p:to x="200000" y="450000"/>
                                    </p:animScale>
                                    <p:animScale>
                                      <p:cBhvr>
                                        <p:cTn id="9" dur="1230" accel="100000" fill="hold">
                                          <p:stCondLst>
                                            <p:cond delay="770"/>
                                          </p:stCondLst>
                                        </p:cTn>
                                        <p:tgtEl>
                                          <p:spTgt spid="45058"/>
                                        </p:tgtEl>
                                      </p:cBhvr>
                                      <p:from x="200000" y="450000"/>
                                      <p:to x="100000" y="100000"/>
                                    </p:animScale>
                                    <p:set>
                                      <p:cBhvr>
                                        <p:cTn id="10" dur="770" fill="hold"/>
                                        <p:tgtEl>
                                          <p:spTgt spid="45058"/>
                                        </p:tgtEl>
                                        <p:attrNameLst>
                                          <p:attrName>ppt_x</p:attrName>
                                        </p:attrNameLst>
                                      </p:cBhvr>
                                      <p:to>
                                        <p:strVal val="(0.5)"/>
                                      </p:to>
                                    </p:set>
                                    <p:anim from="(0.5)" to="(#ppt_x)" calcmode="lin" valueType="num">
                                      <p:cBhvr>
                                        <p:cTn id="11" dur="1230" accel="100000" fill="hold">
                                          <p:stCondLst>
                                            <p:cond delay="770"/>
                                          </p:stCondLst>
                                        </p:cTn>
                                        <p:tgtEl>
                                          <p:spTgt spid="45058"/>
                                        </p:tgtEl>
                                        <p:attrNameLst>
                                          <p:attrName>ppt_x</p:attrName>
                                        </p:attrNameLst>
                                      </p:cBhvr>
                                    </p:anim>
                                    <p:set>
                                      <p:cBhvr>
                                        <p:cTn id="12" dur="770" fill="hold"/>
                                        <p:tgtEl>
                                          <p:spTgt spid="45058"/>
                                        </p:tgtEl>
                                        <p:attrNameLst>
                                          <p:attrName>ppt_y</p:attrName>
                                        </p:attrNameLst>
                                      </p:cBhvr>
                                      <p:to>
                                        <p:strVal val="(#ppt_y+0.4)"/>
                                      </p:to>
                                    </p:set>
                                    <p:anim from="(#ppt_y+0.4)" to="(#ppt_y)" calcmode="lin" valueType="num">
                                      <p:cBhvr>
                                        <p:cTn id="13" dur="1230" accel="100000" fill="hold">
                                          <p:stCondLst>
                                            <p:cond delay="770"/>
                                          </p:stCondLst>
                                        </p:cTn>
                                        <p:tgtEl>
                                          <p:spTgt spid="4505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flipV="1">
            <a:off x="457200" y="0"/>
            <a:ext cx="8229600" cy="292100"/>
          </a:xfrm>
        </p:spPr>
        <p:txBody>
          <a:bodyPr/>
          <a:lstStyle/>
          <a:p>
            <a:pPr eaLnBrk="1" hangingPunct="1">
              <a:defRPr/>
            </a:pPr>
            <a:endParaRPr lang="en-US" sz="4000" smtClean="0"/>
          </a:p>
        </p:txBody>
      </p:sp>
      <p:sp>
        <p:nvSpPr>
          <p:cNvPr id="48131" name="Rectangle 3"/>
          <p:cNvSpPr>
            <a:spLocks noGrp="1" noChangeArrowheads="1"/>
          </p:cNvSpPr>
          <p:nvPr>
            <p:ph type="body" idx="1"/>
          </p:nvPr>
        </p:nvSpPr>
        <p:spPr>
          <a:xfrm>
            <a:off x="457200" y="333375"/>
            <a:ext cx="8435975" cy="5686425"/>
          </a:xfrm>
        </p:spPr>
        <p:txBody>
          <a:bodyPr/>
          <a:lstStyle/>
          <a:p>
            <a:pPr algn="ctr" eaLnBrk="1" hangingPunct="1">
              <a:buFontTx/>
              <a:buNone/>
              <a:defRPr/>
            </a:pPr>
            <a:r>
              <a:rPr lang="en-US" sz="4800" smtClean="0">
                <a:solidFill>
                  <a:srgbClr val="FFFF00"/>
                </a:solidFill>
              </a:rPr>
              <a:t>2</a:t>
            </a:r>
            <a:r>
              <a:rPr lang="fa-IR" sz="4800" smtClean="0">
                <a:solidFill>
                  <a:srgbClr val="FFFF00"/>
                </a:solidFill>
              </a:rPr>
              <a:t>) منظر مشتری</a:t>
            </a:r>
            <a:endParaRPr lang="en-US" sz="4800" smtClean="0">
              <a:solidFill>
                <a:srgbClr val="FFFF00"/>
              </a:solidFill>
            </a:endParaRPr>
          </a:p>
          <a:p>
            <a:pPr eaLnBrk="1" hangingPunct="1">
              <a:buFontTx/>
              <a:buNone/>
              <a:defRPr/>
            </a:pPr>
            <a:r>
              <a:rPr lang="fa-IR" smtClean="0"/>
              <a:t>   </a:t>
            </a:r>
            <a:r>
              <a:rPr lang="fa-IR" sz="2000" smtClean="0"/>
              <a:t>این جنبه از کار به توضیح چگونگی متفاوت بودن شـرکت در جذب و حفظ و گستـرش روابط با مشتری از سایـر رقبـا می پردازد . این جنبه باید منعکس کننده </a:t>
            </a:r>
            <a:r>
              <a:rPr lang="fa-IR" sz="2000" smtClean="0">
                <a:solidFill>
                  <a:srgbClr val="FFFF00"/>
                </a:solidFill>
              </a:rPr>
              <a:t>قـلــب راهـبــرد</a:t>
            </a:r>
            <a:r>
              <a:rPr lang="fa-IR" sz="2000" smtClean="0"/>
              <a:t> باشد و باید دارای اهـداف و شـاخص هایی برای ارزش اور بودن راهبــرد برای مشتـــریان باشد . </a:t>
            </a:r>
          </a:p>
          <a:p>
            <a:pPr eaLnBrk="1" hangingPunct="1">
              <a:buFontTx/>
              <a:buNone/>
              <a:defRPr/>
            </a:pPr>
            <a:r>
              <a:rPr lang="fa-IR" sz="2000" smtClean="0"/>
              <a:t>     ترکیب مشخصــات محصــول و خدمــات و روابـط مشتــــــری که این راهبــرد برای پاسخگــویی بهتـــر از ســـایر رقبـا به نیـازهای مشتــریان موردنظر است . موفقیت در این دورنما باعث بهبود شاخصهای مالی درآمد و سود خواهد بود . </a:t>
            </a:r>
          </a:p>
          <a:p>
            <a:pPr eaLnBrk="1" hangingPunct="1">
              <a:buFontTx/>
              <a:buNone/>
              <a:defRPr/>
            </a:pPr>
            <a:r>
              <a:rPr lang="fa-IR" smtClean="0"/>
              <a:t>   </a:t>
            </a:r>
            <a:r>
              <a:rPr lang="fa-IR" sz="2400" smtClean="0"/>
              <a:t>دورنمای مشتری در </a:t>
            </a:r>
            <a:r>
              <a:rPr lang="en-US" sz="2400" smtClean="0"/>
              <a:t>BSC</a:t>
            </a:r>
            <a:r>
              <a:rPr lang="fa-IR" sz="2400" smtClean="0"/>
              <a:t> با ترکیب چند شاخص مشترک موفقیت از یک راهبرد که به خوبی فرموله و اجرا شده شروع می شود .</a:t>
            </a:r>
            <a:r>
              <a:rPr lang="fa-IR" sz="2000" smtClean="0"/>
              <a:t>این شاخص ها در لیست زیر موجود می باشد : </a:t>
            </a:r>
          </a:p>
          <a:p>
            <a:pPr eaLnBrk="1" hangingPunct="1">
              <a:buFontTx/>
              <a:buNone/>
              <a:defRPr/>
            </a:pPr>
            <a:r>
              <a:rPr lang="fa-IR" smtClean="0"/>
              <a:t>    </a:t>
            </a:r>
            <a:r>
              <a:rPr lang="fa-IR" sz="2000" smtClean="0"/>
              <a:t>1 ) رضایت مشتری                                        2 ) جذب مشتری </a:t>
            </a:r>
          </a:p>
          <a:p>
            <a:pPr eaLnBrk="1" hangingPunct="1">
              <a:buFontTx/>
              <a:buNone/>
              <a:defRPr/>
            </a:pPr>
            <a:r>
              <a:rPr lang="fa-IR" sz="2000" smtClean="0"/>
              <a:t>       3 ) سوددهی مشتری                                       4 ) سهم از بازار </a:t>
            </a:r>
          </a:p>
          <a:p>
            <a:pPr eaLnBrk="1" hangingPunct="1">
              <a:buFontTx/>
              <a:buNone/>
              <a:defRPr/>
            </a:pPr>
            <a:r>
              <a:rPr lang="fa-IR" sz="2000" smtClean="0"/>
              <a:t>       5 ) حفظ مشتری                                            6 ) سهم از معاملات مشتری </a:t>
            </a:r>
            <a:endParaRPr lang="en-US" sz="2000"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Effect transition="in" filter="fade">
                                      <p:cBhvr>
                                        <p:cTn id="7" dur="770" decel="100000"/>
                                        <p:tgtEl>
                                          <p:spTgt spid="48131">
                                            <p:txEl>
                                              <p:pRg st="0" end="0"/>
                                            </p:txEl>
                                          </p:spTgt>
                                        </p:tgtEl>
                                      </p:cBhvr>
                                    </p:animEffect>
                                    <p:animScale>
                                      <p:cBhvr>
                                        <p:cTn id="8" dur="770" decel="100000"/>
                                        <p:tgtEl>
                                          <p:spTgt spid="48131">
                                            <p:txEl>
                                              <p:pRg st="0" end="0"/>
                                            </p:txEl>
                                          </p:spTgt>
                                        </p:tgtEl>
                                      </p:cBhvr>
                                      <p:from x="10000" y="10000"/>
                                      <p:to x="200000" y="450000"/>
                                    </p:animScale>
                                    <p:animScale>
                                      <p:cBhvr>
                                        <p:cTn id="9" dur="1230" accel="100000" fill="hold">
                                          <p:stCondLst>
                                            <p:cond delay="770"/>
                                          </p:stCondLst>
                                        </p:cTn>
                                        <p:tgtEl>
                                          <p:spTgt spid="48131">
                                            <p:txEl>
                                              <p:pRg st="0" end="0"/>
                                            </p:txEl>
                                          </p:spTgt>
                                        </p:tgtEl>
                                      </p:cBhvr>
                                      <p:from x="200000" y="450000"/>
                                      <p:to x="100000" y="100000"/>
                                    </p:animScale>
                                    <p:set>
                                      <p:cBhvr>
                                        <p:cTn id="10" dur="770" fill="hold"/>
                                        <p:tgtEl>
                                          <p:spTgt spid="48131">
                                            <p:txEl>
                                              <p:pRg st="0" end="0"/>
                                            </p:txEl>
                                          </p:spTgt>
                                        </p:tgtEl>
                                        <p:attrNameLst>
                                          <p:attrName>ppt_x</p:attrName>
                                        </p:attrNameLst>
                                      </p:cBhvr>
                                      <p:to>
                                        <p:strVal val="(0.5)"/>
                                      </p:to>
                                    </p:set>
                                    <p:anim from="(0.5)" to="(#ppt_x)" calcmode="lin" valueType="num">
                                      <p:cBhvr>
                                        <p:cTn id="11" dur="1230" accel="100000" fill="hold">
                                          <p:stCondLst>
                                            <p:cond delay="770"/>
                                          </p:stCondLst>
                                        </p:cTn>
                                        <p:tgtEl>
                                          <p:spTgt spid="48131">
                                            <p:txEl>
                                              <p:pRg st="0" end="0"/>
                                            </p:txEl>
                                          </p:spTgt>
                                        </p:tgtEl>
                                        <p:attrNameLst>
                                          <p:attrName>ppt_x</p:attrName>
                                        </p:attrNameLst>
                                      </p:cBhvr>
                                    </p:anim>
                                    <p:set>
                                      <p:cBhvr>
                                        <p:cTn id="12" dur="770" fill="hold"/>
                                        <p:tgtEl>
                                          <p:spTgt spid="48131">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48131">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flipV="1">
            <a:off x="457200" y="0"/>
            <a:ext cx="8229600" cy="292100"/>
          </a:xfrm>
        </p:spPr>
        <p:txBody>
          <a:bodyPr/>
          <a:lstStyle/>
          <a:p>
            <a:pPr eaLnBrk="1" hangingPunct="1">
              <a:defRPr/>
            </a:pPr>
            <a:endParaRPr lang="en-US" sz="4000" smtClean="0"/>
          </a:p>
        </p:txBody>
      </p:sp>
      <p:sp>
        <p:nvSpPr>
          <p:cNvPr id="52227" name="Rectangle 3"/>
          <p:cNvSpPr>
            <a:spLocks noGrp="1" noChangeArrowheads="1"/>
          </p:cNvSpPr>
          <p:nvPr>
            <p:ph type="body" idx="1"/>
          </p:nvPr>
        </p:nvSpPr>
        <p:spPr>
          <a:xfrm>
            <a:off x="457200" y="260350"/>
            <a:ext cx="8229600" cy="5759450"/>
          </a:xfrm>
        </p:spPr>
        <p:txBody>
          <a:bodyPr/>
          <a:lstStyle/>
          <a:p>
            <a:pPr algn="ctr" eaLnBrk="1" hangingPunct="1">
              <a:buFontTx/>
              <a:buNone/>
              <a:defRPr/>
            </a:pPr>
            <a:r>
              <a:rPr lang="en-US" sz="6600" smtClean="0">
                <a:solidFill>
                  <a:srgbClr val="FFFF00"/>
                </a:solidFill>
              </a:rPr>
              <a:t>3</a:t>
            </a:r>
            <a:r>
              <a:rPr lang="fa-IR" sz="6600" smtClean="0">
                <a:solidFill>
                  <a:srgbClr val="FFFF00"/>
                </a:solidFill>
              </a:rPr>
              <a:t>) منظر فرایند</a:t>
            </a:r>
            <a:endParaRPr lang="fa-IR" sz="2400" smtClean="0">
              <a:solidFill>
                <a:srgbClr val="FFFF00"/>
              </a:solidFill>
            </a:endParaRPr>
          </a:p>
          <a:p>
            <a:pPr algn="ctr" eaLnBrk="1" hangingPunct="1">
              <a:buFontTx/>
              <a:buNone/>
              <a:defRPr/>
            </a:pPr>
            <a:r>
              <a:rPr lang="fa-IR" smtClean="0"/>
              <a:t>    </a:t>
            </a:r>
            <a:r>
              <a:rPr lang="fa-IR" sz="2000" smtClean="0"/>
              <a:t>اهداف و شاخصهای مربوط به مشتریان و مالی نتایج یک راهبرد موفق را منعکس می کنند .</a:t>
            </a:r>
          </a:p>
          <a:p>
            <a:pPr eaLnBrk="1" hangingPunct="1">
              <a:buFontTx/>
              <a:buNone/>
              <a:defRPr/>
            </a:pPr>
            <a:r>
              <a:rPr lang="fa-IR" sz="2400" smtClean="0"/>
              <a:t>    </a:t>
            </a:r>
            <a:r>
              <a:rPr lang="fa-IR" sz="2000" smtClean="0"/>
              <a:t>وقتی شرکت به خوبی می داند چه به سهامداران و مشتریان می خواهد بدهد می تواند چگونگی راهبرد خود را تعیین کند که همان فرایندهای کلیدی هستند که موارد زیر را پوشش می دهند :</a:t>
            </a:r>
            <a:r>
              <a:rPr lang="en-US" sz="2000" smtClean="0"/>
              <a:t> </a:t>
            </a:r>
            <a:endParaRPr lang="fa-IR" sz="2000" smtClean="0"/>
          </a:p>
          <a:p>
            <a:pPr eaLnBrk="1" hangingPunct="1">
              <a:buFontTx/>
              <a:buNone/>
              <a:defRPr/>
            </a:pPr>
            <a:r>
              <a:rPr lang="fa-IR" smtClean="0"/>
              <a:t>   </a:t>
            </a:r>
            <a:r>
              <a:rPr lang="fa-IR" sz="2000" smtClean="0"/>
              <a:t>1 ) تولید و پیشنهاد ارزش به مشتریان </a:t>
            </a:r>
          </a:p>
          <a:p>
            <a:pPr eaLnBrk="1" hangingPunct="1">
              <a:buFontTx/>
              <a:buNone/>
              <a:defRPr/>
            </a:pPr>
            <a:r>
              <a:rPr lang="fa-IR" sz="2000" smtClean="0"/>
              <a:t>     2 ) دستیابی به بهره وری بالاتربرای رسیدن به اهداف مالی</a:t>
            </a:r>
          </a:p>
          <a:p>
            <a:pPr eaLnBrk="1" hangingPunct="1">
              <a:buFontTx/>
              <a:buNone/>
              <a:defRPr/>
            </a:pPr>
            <a:endParaRPr lang="fa-IR" sz="1800" smtClean="0"/>
          </a:p>
          <a:p>
            <a:pPr eaLnBrk="1" hangingPunct="1">
              <a:buFontTx/>
              <a:buNone/>
              <a:defRPr/>
            </a:pPr>
            <a:r>
              <a:rPr lang="fa-IR" smtClean="0"/>
              <a:t>     </a:t>
            </a:r>
            <a:r>
              <a:rPr lang="fa-IR" smtClean="0">
                <a:solidFill>
                  <a:srgbClr val="FFFF00"/>
                </a:solidFill>
              </a:rPr>
              <a:t>اجزای منظر فرایند</a:t>
            </a:r>
            <a:endParaRPr lang="fa-IR" sz="2000" smtClean="0">
              <a:solidFill>
                <a:srgbClr val="FFFF00"/>
              </a:solidFill>
            </a:endParaRPr>
          </a:p>
          <a:p>
            <a:pPr eaLnBrk="1" hangingPunct="1">
              <a:buFontTx/>
              <a:buNone/>
              <a:defRPr/>
            </a:pPr>
            <a:r>
              <a:rPr lang="fa-IR" sz="2000" smtClean="0">
                <a:solidFill>
                  <a:srgbClr val="FFFF00"/>
                </a:solidFill>
              </a:rPr>
              <a:t>    </a:t>
            </a:r>
            <a:r>
              <a:rPr lang="fa-IR" sz="2000" smtClean="0">
                <a:solidFill>
                  <a:srgbClr val="FFFFFF"/>
                </a:solidFill>
              </a:rPr>
              <a:t>1) فرایندهای عملیاتی                      2) فرایندهای مدیریت مشتری</a:t>
            </a:r>
          </a:p>
          <a:p>
            <a:pPr eaLnBrk="1" hangingPunct="1">
              <a:buFontTx/>
              <a:buNone/>
              <a:defRPr/>
            </a:pPr>
            <a:r>
              <a:rPr lang="fa-IR" sz="2000" smtClean="0">
                <a:solidFill>
                  <a:srgbClr val="FFFFFF"/>
                </a:solidFill>
              </a:rPr>
              <a:t>    3) فرایندهای نوآوری                      4) فرایندهای قانونی واجتماعی</a:t>
            </a:r>
            <a:endParaRPr lang="fa-IR" smtClean="0">
              <a:solidFill>
                <a:srgbClr val="FFFFFF"/>
              </a:solidFill>
            </a:endParaRPr>
          </a:p>
          <a:p>
            <a:pPr eaLnBrk="1" hangingPunct="1">
              <a:buFontTx/>
              <a:buNone/>
              <a:defRPr/>
            </a:pPr>
            <a:endParaRPr lang="fa-IR" smtClean="0">
              <a:solidFill>
                <a:srgbClr val="FFFFFF"/>
              </a:solidFill>
            </a:endParaRPr>
          </a:p>
          <a:p>
            <a:pPr eaLnBrk="1" hangingPunct="1">
              <a:buFontTx/>
              <a:buNone/>
              <a:defRPr/>
            </a:pPr>
            <a:endParaRPr lang="fa-IR" smtClean="0">
              <a:solidFill>
                <a:srgbClr val="FFFFFF"/>
              </a:solidFill>
            </a:endParaRPr>
          </a:p>
          <a:p>
            <a:pPr eaLnBrk="1" hangingPunct="1">
              <a:buFontTx/>
              <a:buNone/>
              <a:defRPr/>
            </a:pPr>
            <a:endParaRPr lang="fa-IR" sz="4400" smtClean="0">
              <a:solidFill>
                <a:srgbClr val="FFFF00"/>
              </a:solidFill>
            </a:endParaRPr>
          </a:p>
          <a:p>
            <a:pPr eaLnBrk="1" hangingPunct="1">
              <a:buFontTx/>
              <a:buNone/>
              <a:defRPr/>
            </a:pPr>
            <a:endParaRPr lang="en-US" sz="4400"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fade">
                                      <p:cBhvr>
                                        <p:cTn id="7" dur="770" decel="100000"/>
                                        <p:tgtEl>
                                          <p:spTgt spid="52227">
                                            <p:txEl>
                                              <p:pRg st="0" end="0"/>
                                            </p:txEl>
                                          </p:spTgt>
                                        </p:tgtEl>
                                      </p:cBhvr>
                                    </p:animEffect>
                                    <p:animScale>
                                      <p:cBhvr>
                                        <p:cTn id="8" dur="770" decel="100000"/>
                                        <p:tgtEl>
                                          <p:spTgt spid="52227">
                                            <p:txEl>
                                              <p:pRg st="0" end="0"/>
                                            </p:txEl>
                                          </p:spTgt>
                                        </p:tgtEl>
                                      </p:cBhvr>
                                      <p:from x="10000" y="10000"/>
                                      <p:to x="200000" y="450000"/>
                                    </p:animScale>
                                    <p:animScale>
                                      <p:cBhvr>
                                        <p:cTn id="9" dur="1230" accel="100000" fill="hold">
                                          <p:stCondLst>
                                            <p:cond delay="770"/>
                                          </p:stCondLst>
                                        </p:cTn>
                                        <p:tgtEl>
                                          <p:spTgt spid="52227">
                                            <p:txEl>
                                              <p:pRg st="0" end="0"/>
                                            </p:txEl>
                                          </p:spTgt>
                                        </p:tgtEl>
                                      </p:cBhvr>
                                      <p:from x="200000" y="450000"/>
                                      <p:to x="100000" y="100000"/>
                                    </p:animScale>
                                    <p:set>
                                      <p:cBhvr>
                                        <p:cTn id="10" dur="770" fill="hold"/>
                                        <p:tgtEl>
                                          <p:spTgt spid="52227">
                                            <p:txEl>
                                              <p:pRg st="0" end="0"/>
                                            </p:txEl>
                                          </p:spTgt>
                                        </p:tgtEl>
                                        <p:attrNameLst>
                                          <p:attrName>ppt_x</p:attrName>
                                        </p:attrNameLst>
                                      </p:cBhvr>
                                      <p:to>
                                        <p:strVal val="(0.5)"/>
                                      </p:to>
                                    </p:set>
                                    <p:anim from="(0.5)" to="(#ppt_x)" calcmode="lin" valueType="num">
                                      <p:cBhvr>
                                        <p:cTn id="11" dur="1230" accel="100000" fill="hold">
                                          <p:stCondLst>
                                            <p:cond delay="770"/>
                                          </p:stCondLst>
                                        </p:cTn>
                                        <p:tgtEl>
                                          <p:spTgt spid="52227">
                                            <p:txEl>
                                              <p:pRg st="0" end="0"/>
                                            </p:txEl>
                                          </p:spTgt>
                                        </p:tgtEl>
                                        <p:attrNameLst>
                                          <p:attrName>ppt_x</p:attrName>
                                        </p:attrNameLst>
                                      </p:cBhvr>
                                    </p:anim>
                                    <p:set>
                                      <p:cBhvr>
                                        <p:cTn id="12" dur="770" fill="hold"/>
                                        <p:tgtEl>
                                          <p:spTgt spid="52227">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52227">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flipV="1">
            <a:off x="457200" y="0"/>
            <a:ext cx="8229600" cy="292100"/>
          </a:xfrm>
        </p:spPr>
        <p:txBody>
          <a:bodyPr/>
          <a:lstStyle/>
          <a:p>
            <a:pPr eaLnBrk="1" hangingPunct="1">
              <a:defRPr/>
            </a:pPr>
            <a:endParaRPr lang="en-US" sz="4000" smtClean="0"/>
          </a:p>
        </p:txBody>
      </p:sp>
      <p:sp>
        <p:nvSpPr>
          <p:cNvPr id="76803" name="Rectangle 3"/>
          <p:cNvSpPr>
            <a:spLocks noGrp="1" noChangeArrowheads="1"/>
          </p:cNvSpPr>
          <p:nvPr>
            <p:ph type="body" idx="1"/>
          </p:nvPr>
        </p:nvSpPr>
        <p:spPr>
          <a:xfrm>
            <a:off x="0" y="0"/>
            <a:ext cx="8447088" cy="6019800"/>
          </a:xfrm>
        </p:spPr>
        <p:txBody>
          <a:bodyPr/>
          <a:lstStyle/>
          <a:p>
            <a:pPr eaLnBrk="1" hangingPunct="1">
              <a:defRPr/>
            </a:pPr>
            <a:r>
              <a:rPr lang="fa-IR" sz="2400" b="1" smtClean="0">
                <a:solidFill>
                  <a:srgbClr val="FFFF66"/>
                </a:solidFill>
              </a:rPr>
              <a:t>جدول 7-9 ) منظر رشد و آموزش مبانی راهبرد را فراهم می سازند</a:t>
            </a:r>
          </a:p>
          <a:p>
            <a:pPr algn="l" eaLnBrk="1" hangingPunct="1">
              <a:buFontTx/>
              <a:buNone/>
              <a:defRPr/>
            </a:pPr>
            <a:r>
              <a:rPr lang="fa-IR" sz="1600" b="1" smtClean="0">
                <a:solidFill>
                  <a:srgbClr val="FFFF66"/>
                </a:solidFill>
              </a:rPr>
              <a:t>منظر مالی</a:t>
            </a:r>
          </a:p>
          <a:p>
            <a:pPr algn="l" eaLnBrk="1" hangingPunct="1">
              <a:buFontTx/>
              <a:buNone/>
              <a:defRPr/>
            </a:pPr>
            <a:endParaRPr lang="en-US" sz="1600" b="1" smtClean="0">
              <a:solidFill>
                <a:srgbClr val="FFFF66"/>
              </a:solidFill>
            </a:endParaRPr>
          </a:p>
          <a:p>
            <a:pPr algn="l" eaLnBrk="1" hangingPunct="1">
              <a:buFontTx/>
              <a:buNone/>
              <a:defRPr/>
            </a:pPr>
            <a:r>
              <a:rPr lang="fa-IR" sz="1600" b="1" smtClean="0">
                <a:solidFill>
                  <a:srgbClr val="FFFF66"/>
                </a:solidFill>
              </a:rPr>
              <a:t>منظر مشتری</a:t>
            </a:r>
          </a:p>
          <a:p>
            <a:pPr algn="l" eaLnBrk="1" hangingPunct="1">
              <a:buFontTx/>
              <a:buNone/>
              <a:defRPr/>
            </a:pPr>
            <a:endParaRPr lang="fa-IR" sz="1600" b="1" smtClean="0">
              <a:solidFill>
                <a:srgbClr val="FFFF66"/>
              </a:solidFill>
            </a:endParaRPr>
          </a:p>
          <a:p>
            <a:pPr algn="l" eaLnBrk="1" hangingPunct="1">
              <a:buFontTx/>
              <a:buNone/>
              <a:defRPr/>
            </a:pPr>
            <a:endParaRPr lang="fa-IR" sz="1600" b="1" smtClean="0">
              <a:solidFill>
                <a:srgbClr val="FFFF66"/>
              </a:solidFill>
            </a:endParaRPr>
          </a:p>
          <a:p>
            <a:pPr algn="l" eaLnBrk="1" hangingPunct="1">
              <a:buFontTx/>
              <a:buNone/>
              <a:defRPr/>
            </a:pPr>
            <a:r>
              <a:rPr lang="fa-IR" sz="1600" b="1" smtClean="0">
                <a:solidFill>
                  <a:srgbClr val="FFFF66"/>
                </a:solidFill>
              </a:rPr>
              <a:t>منظر فرایند</a:t>
            </a:r>
            <a:r>
              <a:rPr lang="en-US" sz="1600" smtClean="0">
                <a:solidFill>
                  <a:srgbClr val="FFFF66"/>
                </a:solidFill>
              </a:rPr>
              <a:t> </a:t>
            </a:r>
          </a:p>
        </p:txBody>
      </p:sp>
      <p:sp>
        <p:nvSpPr>
          <p:cNvPr id="17412" name="Rectangle 4"/>
          <p:cNvSpPr>
            <a:spLocks noChangeArrowheads="1"/>
          </p:cNvSpPr>
          <p:nvPr/>
        </p:nvSpPr>
        <p:spPr bwMode="auto">
          <a:xfrm>
            <a:off x="3203575" y="476250"/>
            <a:ext cx="2449513" cy="43180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اهداف سهامداران</a:t>
            </a:r>
            <a:endParaRPr lang="en-US" altLang="en-US" sz="1800" b="1">
              <a:solidFill>
                <a:srgbClr val="000000"/>
              </a:solidFill>
              <a:latin typeface="Arial" panose="020B0604020202020204" pitchFamily="34" charset="0"/>
            </a:endParaRPr>
          </a:p>
        </p:txBody>
      </p:sp>
      <p:sp>
        <p:nvSpPr>
          <p:cNvPr id="17413" name="Rectangle 5"/>
          <p:cNvSpPr>
            <a:spLocks noChangeArrowheads="1"/>
          </p:cNvSpPr>
          <p:nvPr/>
        </p:nvSpPr>
        <p:spPr bwMode="auto">
          <a:xfrm>
            <a:off x="3203575" y="1052513"/>
            <a:ext cx="2447925" cy="43180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اهداف مشتریان</a:t>
            </a:r>
            <a:r>
              <a:rPr lang="en-US" altLang="en-US" sz="1800">
                <a:latin typeface="Arial" panose="020B0604020202020204" pitchFamily="34" charset="0"/>
              </a:rPr>
              <a:t> </a:t>
            </a:r>
          </a:p>
        </p:txBody>
      </p:sp>
      <p:graphicFrame>
        <p:nvGraphicFramePr>
          <p:cNvPr id="76812" name="Group 12"/>
          <p:cNvGraphicFramePr>
            <a:graphicFrameLocks noGrp="1"/>
          </p:cNvGraphicFramePr>
          <p:nvPr/>
        </p:nvGraphicFramePr>
        <p:xfrm>
          <a:off x="1403350" y="1628775"/>
          <a:ext cx="7056438" cy="863600"/>
        </p:xfrm>
        <a:graphic>
          <a:graphicData uri="http://schemas.openxmlformats.org/drawingml/2006/table">
            <a:tbl>
              <a:tblPr rtl="1"/>
              <a:tblGrid>
                <a:gridCol w="7056438"/>
              </a:tblGrid>
              <a:tr h="863600">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7420" name="Rectangle 13"/>
          <p:cNvSpPr>
            <a:spLocks noChangeArrowheads="1"/>
          </p:cNvSpPr>
          <p:nvPr/>
        </p:nvSpPr>
        <p:spPr bwMode="auto">
          <a:xfrm>
            <a:off x="6732588" y="1700213"/>
            <a:ext cx="1582737" cy="57626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فرآیندهای قانونی </a:t>
            </a:r>
            <a:r>
              <a:rPr lang="fa-IR" altLang="en-US" sz="1800">
                <a:latin typeface="Arial" panose="020B0604020202020204" pitchFamily="34" charset="0"/>
              </a:rPr>
              <a:t> </a:t>
            </a:r>
            <a:endParaRPr lang="en-US" altLang="en-US" sz="1800">
              <a:latin typeface="Arial" panose="020B0604020202020204" pitchFamily="34" charset="0"/>
            </a:endParaRPr>
          </a:p>
        </p:txBody>
      </p:sp>
      <p:sp>
        <p:nvSpPr>
          <p:cNvPr id="17421" name="Rectangle 14"/>
          <p:cNvSpPr>
            <a:spLocks noChangeArrowheads="1"/>
          </p:cNvSpPr>
          <p:nvPr/>
        </p:nvSpPr>
        <p:spPr bwMode="auto">
          <a:xfrm>
            <a:off x="5003800" y="1700213"/>
            <a:ext cx="1439863" cy="57626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فرآیندهای نوآوری</a:t>
            </a:r>
            <a:endParaRPr lang="en-US" altLang="en-US" sz="1800" b="1">
              <a:solidFill>
                <a:srgbClr val="000000"/>
              </a:solidFill>
              <a:latin typeface="Arial" panose="020B0604020202020204" pitchFamily="34" charset="0"/>
            </a:endParaRPr>
          </a:p>
        </p:txBody>
      </p:sp>
      <p:sp>
        <p:nvSpPr>
          <p:cNvPr id="17422" name="Rectangle 15"/>
          <p:cNvSpPr>
            <a:spLocks noChangeArrowheads="1"/>
          </p:cNvSpPr>
          <p:nvPr/>
        </p:nvSpPr>
        <p:spPr bwMode="auto">
          <a:xfrm>
            <a:off x="3276600" y="1700213"/>
            <a:ext cx="1511300" cy="57626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فرآیندهای مدیریت</a:t>
            </a:r>
            <a:r>
              <a:rPr lang="fa-IR" altLang="en-US" sz="1800">
                <a:latin typeface="Arial" panose="020B0604020202020204" pitchFamily="34" charset="0"/>
              </a:rPr>
              <a:t> </a:t>
            </a:r>
            <a:endParaRPr lang="en-US" altLang="en-US" sz="1800">
              <a:latin typeface="Arial" panose="020B0604020202020204" pitchFamily="34" charset="0"/>
            </a:endParaRPr>
          </a:p>
        </p:txBody>
      </p:sp>
      <p:sp>
        <p:nvSpPr>
          <p:cNvPr id="17423" name="Rectangle 16"/>
          <p:cNvSpPr>
            <a:spLocks noChangeArrowheads="1"/>
          </p:cNvSpPr>
          <p:nvPr/>
        </p:nvSpPr>
        <p:spPr bwMode="auto">
          <a:xfrm>
            <a:off x="1547813" y="1700213"/>
            <a:ext cx="1584325" cy="57626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فرآیند های عملیاتی</a:t>
            </a:r>
            <a:endParaRPr lang="en-US" altLang="en-US" sz="1800" b="1">
              <a:solidFill>
                <a:srgbClr val="000000"/>
              </a:solidFill>
              <a:latin typeface="Arial" panose="020B0604020202020204" pitchFamily="34" charset="0"/>
            </a:endParaRPr>
          </a:p>
        </p:txBody>
      </p:sp>
      <p:sp>
        <p:nvSpPr>
          <p:cNvPr id="17424" name="Rectangle 17"/>
          <p:cNvSpPr>
            <a:spLocks noChangeArrowheads="1"/>
          </p:cNvSpPr>
          <p:nvPr/>
        </p:nvSpPr>
        <p:spPr bwMode="auto">
          <a:xfrm>
            <a:off x="1476375" y="2708275"/>
            <a:ext cx="6983413" cy="433388"/>
          </a:xfrm>
          <a:prstGeom prst="rect">
            <a:avLst/>
          </a:prstGeom>
          <a:solidFill>
            <a:srgbClr val="FFFF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منظر رشد وآموزش</a:t>
            </a:r>
            <a:endParaRPr lang="en-US" altLang="en-US" sz="1800" b="1">
              <a:solidFill>
                <a:srgbClr val="000000"/>
              </a:solidFill>
              <a:latin typeface="Arial" panose="020B0604020202020204" pitchFamily="34" charset="0"/>
            </a:endParaRPr>
          </a:p>
        </p:txBody>
      </p:sp>
      <p:sp>
        <p:nvSpPr>
          <p:cNvPr id="17425" name="Oval 18"/>
          <p:cNvSpPr>
            <a:spLocks noChangeArrowheads="1"/>
          </p:cNvSpPr>
          <p:nvPr/>
        </p:nvSpPr>
        <p:spPr bwMode="auto">
          <a:xfrm>
            <a:off x="6804025" y="3573463"/>
            <a:ext cx="1512888" cy="503237"/>
          </a:xfrm>
          <a:prstGeom prst="ellipse">
            <a:avLst/>
          </a:prstGeom>
          <a:solidFill>
            <a:srgbClr val="FF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سازمان</a:t>
            </a:r>
            <a:endParaRPr lang="en-US" altLang="en-US" sz="1800" b="1">
              <a:solidFill>
                <a:srgbClr val="000000"/>
              </a:solidFill>
              <a:latin typeface="Arial" panose="020B0604020202020204" pitchFamily="34" charset="0"/>
            </a:endParaRPr>
          </a:p>
        </p:txBody>
      </p:sp>
      <p:sp>
        <p:nvSpPr>
          <p:cNvPr id="17426" name="Oval 19"/>
          <p:cNvSpPr>
            <a:spLocks noChangeArrowheads="1"/>
          </p:cNvSpPr>
          <p:nvPr/>
        </p:nvSpPr>
        <p:spPr bwMode="auto">
          <a:xfrm>
            <a:off x="4067175" y="3500438"/>
            <a:ext cx="1512888" cy="504825"/>
          </a:xfrm>
          <a:prstGeom prst="ellipse">
            <a:avLst/>
          </a:prstGeom>
          <a:solidFill>
            <a:srgbClr val="FF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فن آوری</a:t>
            </a:r>
            <a:endParaRPr lang="en-US" altLang="en-US" sz="1800" b="1">
              <a:solidFill>
                <a:srgbClr val="000000"/>
              </a:solidFill>
              <a:latin typeface="Arial" panose="020B0604020202020204" pitchFamily="34" charset="0"/>
            </a:endParaRPr>
          </a:p>
        </p:txBody>
      </p:sp>
      <p:sp>
        <p:nvSpPr>
          <p:cNvPr id="17427" name="Oval 20"/>
          <p:cNvSpPr>
            <a:spLocks noChangeArrowheads="1"/>
          </p:cNvSpPr>
          <p:nvPr/>
        </p:nvSpPr>
        <p:spPr bwMode="auto">
          <a:xfrm>
            <a:off x="1908175" y="3500438"/>
            <a:ext cx="1512888" cy="504825"/>
          </a:xfrm>
          <a:prstGeom prst="ellipse">
            <a:avLst/>
          </a:prstGeom>
          <a:solidFill>
            <a:srgbClr val="FF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1800" b="1">
                <a:solidFill>
                  <a:srgbClr val="000000"/>
                </a:solidFill>
                <a:latin typeface="Arial" panose="020B0604020202020204" pitchFamily="34" charset="0"/>
              </a:rPr>
              <a:t>استعداد</a:t>
            </a:r>
            <a:endParaRPr lang="en-US" altLang="en-US" sz="1800" b="1">
              <a:solidFill>
                <a:srgbClr val="000000"/>
              </a:solidFill>
              <a:latin typeface="Arial" panose="020B0604020202020204" pitchFamily="34" charset="0"/>
            </a:endParaRPr>
          </a:p>
        </p:txBody>
      </p:sp>
      <p:graphicFrame>
        <p:nvGraphicFramePr>
          <p:cNvPr id="76838" name="Group 38"/>
          <p:cNvGraphicFramePr>
            <a:graphicFrameLocks noGrp="1"/>
          </p:cNvGraphicFramePr>
          <p:nvPr/>
        </p:nvGraphicFramePr>
        <p:xfrm>
          <a:off x="1547813" y="3429000"/>
          <a:ext cx="6911975" cy="2808288"/>
        </p:xfrm>
        <a:graphic>
          <a:graphicData uri="http://schemas.openxmlformats.org/drawingml/2006/table">
            <a:tbl>
              <a:tblPr rtl="1"/>
              <a:tblGrid>
                <a:gridCol w="6911975"/>
              </a:tblGrid>
              <a:tr h="2808288">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17430" name="Rectangle 39"/>
          <p:cNvSpPr>
            <a:spLocks noChangeArrowheads="1"/>
          </p:cNvSpPr>
          <p:nvPr/>
        </p:nvSpPr>
        <p:spPr bwMode="auto">
          <a:xfrm>
            <a:off x="6877050" y="4221163"/>
            <a:ext cx="1366838" cy="187166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SzTx/>
            </a:pPr>
            <a:r>
              <a:rPr lang="fa-IR" altLang="en-US" sz="1800">
                <a:latin typeface="Arial" panose="020B0604020202020204" pitchFamily="34" charset="0"/>
              </a:rPr>
              <a:t> </a:t>
            </a:r>
            <a:r>
              <a:rPr lang="fa-IR" altLang="en-US" sz="1800" b="1">
                <a:solidFill>
                  <a:srgbClr val="000000"/>
                </a:solidFill>
                <a:latin typeface="Arial" panose="020B0604020202020204" pitchFamily="34" charset="0"/>
              </a:rPr>
              <a:t>فرهنگ و جو</a:t>
            </a:r>
          </a:p>
          <a:p>
            <a:pPr algn="ctr" eaLnBrk="1" hangingPunct="1">
              <a:spcBef>
                <a:spcPct val="0"/>
              </a:spcBef>
              <a:buClrTx/>
              <a:buSzTx/>
              <a:buFontTx/>
              <a:buNone/>
            </a:pPr>
            <a:r>
              <a:rPr lang="fa-IR" altLang="en-US" sz="1800" b="1">
                <a:solidFill>
                  <a:srgbClr val="000000"/>
                </a:solidFill>
                <a:latin typeface="Arial" panose="020B0604020202020204" pitchFamily="34" charset="0"/>
              </a:rPr>
              <a:t>جهت گیری </a:t>
            </a:r>
          </a:p>
          <a:p>
            <a:pPr algn="ctr" eaLnBrk="1" hangingPunct="1">
              <a:spcBef>
                <a:spcPct val="0"/>
              </a:spcBef>
              <a:buClrTx/>
              <a:buSzTx/>
              <a:buFontTx/>
              <a:buNone/>
            </a:pPr>
            <a:endParaRPr lang="fa-IR" altLang="en-US" sz="1800" b="1">
              <a:solidFill>
                <a:srgbClr val="000000"/>
              </a:solidFill>
              <a:latin typeface="Arial" panose="020B0604020202020204" pitchFamily="34" charset="0"/>
            </a:endParaRPr>
          </a:p>
          <a:p>
            <a:pPr algn="ctr" eaLnBrk="1" hangingPunct="1">
              <a:spcBef>
                <a:spcPct val="0"/>
              </a:spcBef>
              <a:buSzTx/>
            </a:pPr>
            <a:r>
              <a:rPr lang="fa-IR" altLang="en-US" sz="1800" b="1">
                <a:solidFill>
                  <a:srgbClr val="000000"/>
                </a:solidFill>
                <a:latin typeface="Arial" panose="020B0604020202020204" pitchFamily="34" charset="0"/>
              </a:rPr>
              <a:t> اشتراک گذاشتن </a:t>
            </a:r>
          </a:p>
          <a:p>
            <a:pPr algn="ctr" eaLnBrk="1" hangingPunct="1">
              <a:spcBef>
                <a:spcPct val="0"/>
              </a:spcBef>
              <a:buClrTx/>
              <a:buSzTx/>
              <a:buFontTx/>
              <a:buNone/>
            </a:pPr>
            <a:r>
              <a:rPr lang="fa-IR" altLang="en-US" sz="1800" b="1">
                <a:solidFill>
                  <a:srgbClr val="000000"/>
                </a:solidFill>
                <a:latin typeface="Arial" panose="020B0604020202020204" pitchFamily="34" charset="0"/>
              </a:rPr>
              <a:t>دانسته ها</a:t>
            </a:r>
            <a:endParaRPr lang="en-US" altLang="en-US" sz="1800" b="1">
              <a:solidFill>
                <a:srgbClr val="000000"/>
              </a:solidFill>
              <a:latin typeface="Arial" panose="020B0604020202020204" pitchFamily="34" charset="0"/>
            </a:endParaRPr>
          </a:p>
        </p:txBody>
      </p:sp>
      <p:sp>
        <p:nvSpPr>
          <p:cNvPr id="17431" name="Rectangle 40"/>
          <p:cNvSpPr>
            <a:spLocks noChangeArrowheads="1"/>
          </p:cNvSpPr>
          <p:nvPr/>
        </p:nvSpPr>
        <p:spPr bwMode="auto">
          <a:xfrm>
            <a:off x="4140200" y="4149725"/>
            <a:ext cx="1368425" cy="194310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SzTx/>
            </a:pPr>
            <a:r>
              <a:rPr lang="fa-IR" altLang="en-US" sz="1800">
                <a:latin typeface="Arial" panose="020B0604020202020204" pitchFamily="34" charset="0"/>
              </a:rPr>
              <a:t> </a:t>
            </a:r>
            <a:r>
              <a:rPr lang="fa-IR" altLang="en-US" sz="1800" b="1">
                <a:solidFill>
                  <a:srgbClr val="000000"/>
                </a:solidFill>
                <a:latin typeface="Arial" panose="020B0604020202020204" pitchFamily="34" charset="0"/>
              </a:rPr>
              <a:t>سیستم ها</a:t>
            </a:r>
          </a:p>
          <a:p>
            <a:pPr algn="ctr" eaLnBrk="1" hangingPunct="1">
              <a:spcBef>
                <a:spcPct val="0"/>
              </a:spcBef>
              <a:buClrTx/>
              <a:buSzTx/>
              <a:buFontTx/>
              <a:buNone/>
            </a:pPr>
            <a:endParaRPr lang="fa-IR" altLang="en-US" sz="1800" b="1">
              <a:solidFill>
                <a:srgbClr val="000000"/>
              </a:solidFill>
              <a:latin typeface="Arial" panose="020B0604020202020204" pitchFamily="34" charset="0"/>
            </a:endParaRPr>
          </a:p>
          <a:p>
            <a:pPr algn="ctr" eaLnBrk="1" hangingPunct="1">
              <a:spcBef>
                <a:spcPct val="0"/>
              </a:spcBef>
              <a:buSzTx/>
            </a:pPr>
            <a:r>
              <a:rPr lang="fa-IR" altLang="en-US" sz="1800" b="1">
                <a:solidFill>
                  <a:srgbClr val="000000"/>
                </a:solidFill>
                <a:latin typeface="Arial" panose="020B0604020202020204" pitchFamily="34" charset="0"/>
              </a:rPr>
              <a:t> بانک های </a:t>
            </a:r>
          </a:p>
          <a:p>
            <a:pPr algn="ctr" eaLnBrk="1" hangingPunct="1">
              <a:spcBef>
                <a:spcPct val="0"/>
              </a:spcBef>
              <a:buClrTx/>
              <a:buSzTx/>
              <a:buFontTx/>
              <a:buNone/>
            </a:pPr>
            <a:r>
              <a:rPr lang="fa-IR" altLang="en-US" sz="1800" b="1">
                <a:solidFill>
                  <a:srgbClr val="000000"/>
                </a:solidFill>
                <a:latin typeface="Arial" panose="020B0604020202020204" pitchFamily="34" charset="0"/>
              </a:rPr>
              <a:t>اطلاعاتی</a:t>
            </a:r>
          </a:p>
          <a:p>
            <a:pPr algn="ctr" eaLnBrk="1" hangingPunct="1">
              <a:spcBef>
                <a:spcPct val="0"/>
              </a:spcBef>
              <a:buClrTx/>
              <a:buSzTx/>
              <a:buFontTx/>
              <a:buNone/>
            </a:pPr>
            <a:endParaRPr lang="fa-IR" altLang="en-US" sz="1800" b="1">
              <a:solidFill>
                <a:srgbClr val="000000"/>
              </a:solidFill>
              <a:latin typeface="Arial" panose="020B0604020202020204" pitchFamily="34" charset="0"/>
            </a:endParaRPr>
          </a:p>
          <a:p>
            <a:pPr algn="ctr" eaLnBrk="1" hangingPunct="1">
              <a:spcBef>
                <a:spcPct val="0"/>
              </a:spcBef>
              <a:buSzTx/>
            </a:pPr>
            <a:r>
              <a:rPr lang="fa-IR" altLang="en-US" sz="1800" b="1">
                <a:solidFill>
                  <a:srgbClr val="000000"/>
                </a:solidFill>
                <a:latin typeface="Arial" panose="020B0604020202020204" pitchFamily="34" charset="0"/>
              </a:rPr>
              <a:t> شبکه ها</a:t>
            </a:r>
            <a:r>
              <a:rPr lang="fa-IR" altLang="en-US" sz="1800">
                <a:solidFill>
                  <a:srgbClr val="000000"/>
                </a:solidFill>
                <a:latin typeface="Arial" panose="020B0604020202020204" pitchFamily="34" charset="0"/>
              </a:rPr>
              <a:t> </a:t>
            </a:r>
            <a:endParaRPr lang="en-US" altLang="en-US" sz="1800">
              <a:solidFill>
                <a:srgbClr val="000000"/>
              </a:solidFill>
              <a:latin typeface="Arial" panose="020B0604020202020204" pitchFamily="34" charset="0"/>
            </a:endParaRPr>
          </a:p>
        </p:txBody>
      </p:sp>
      <p:sp>
        <p:nvSpPr>
          <p:cNvPr id="17432" name="Rectangle 41"/>
          <p:cNvSpPr>
            <a:spLocks noChangeArrowheads="1"/>
          </p:cNvSpPr>
          <p:nvPr/>
        </p:nvSpPr>
        <p:spPr bwMode="auto">
          <a:xfrm>
            <a:off x="2051050" y="4149725"/>
            <a:ext cx="1150938" cy="194310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SzTx/>
            </a:pPr>
            <a:r>
              <a:rPr lang="fa-IR" altLang="en-US" sz="1800" b="1">
                <a:solidFill>
                  <a:srgbClr val="000000"/>
                </a:solidFill>
                <a:latin typeface="Arial" panose="020B0604020202020204" pitchFamily="34" charset="0"/>
              </a:rPr>
              <a:t> مهارت</a:t>
            </a:r>
          </a:p>
          <a:p>
            <a:pPr algn="ctr" eaLnBrk="1" hangingPunct="1">
              <a:spcBef>
                <a:spcPct val="0"/>
              </a:spcBef>
              <a:buClrTx/>
              <a:buSzTx/>
              <a:buFontTx/>
              <a:buNone/>
            </a:pPr>
            <a:endParaRPr lang="fa-IR" altLang="en-US" sz="1800" b="1">
              <a:solidFill>
                <a:srgbClr val="000000"/>
              </a:solidFill>
              <a:latin typeface="Arial" panose="020B0604020202020204" pitchFamily="34" charset="0"/>
            </a:endParaRPr>
          </a:p>
          <a:p>
            <a:pPr algn="ctr" eaLnBrk="1" hangingPunct="1">
              <a:spcBef>
                <a:spcPct val="0"/>
              </a:spcBef>
              <a:buSzTx/>
            </a:pPr>
            <a:r>
              <a:rPr lang="fa-IR" altLang="en-US" sz="1800" b="1">
                <a:solidFill>
                  <a:srgbClr val="000000"/>
                </a:solidFill>
                <a:latin typeface="Arial" panose="020B0604020202020204" pitchFamily="34" charset="0"/>
              </a:rPr>
              <a:t> آموزش </a:t>
            </a:r>
          </a:p>
          <a:p>
            <a:pPr algn="ctr" eaLnBrk="1" hangingPunct="1">
              <a:spcBef>
                <a:spcPct val="0"/>
              </a:spcBef>
              <a:buClrTx/>
              <a:buSzTx/>
              <a:buFontTx/>
              <a:buNone/>
            </a:pPr>
            <a:endParaRPr lang="fa-IR" altLang="en-US" sz="1800" b="1">
              <a:solidFill>
                <a:srgbClr val="000000"/>
              </a:solidFill>
              <a:latin typeface="Arial" panose="020B0604020202020204" pitchFamily="34" charset="0"/>
            </a:endParaRPr>
          </a:p>
          <a:p>
            <a:pPr algn="ctr" eaLnBrk="1" hangingPunct="1">
              <a:spcBef>
                <a:spcPct val="0"/>
              </a:spcBef>
              <a:buSzTx/>
            </a:pPr>
            <a:r>
              <a:rPr lang="fa-IR" altLang="en-US" sz="1800" b="1">
                <a:solidFill>
                  <a:srgbClr val="000000"/>
                </a:solidFill>
                <a:latin typeface="Arial" panose="020B0604020202020204" pitchFamily="34" charset="0"/>
              </a:rPr>
              <a:t> دانش</a:t>
            </a:r>
            <a:endParaRPr lang="en-US" altLang="en-US" sz="1800" b="1">
              <a:solidFill>
                <a:srgbClr val="000000"/>
              </a:solidFill>
              <a:latin typeface="Arial" panose="020B0604020202020204" pitchFamily="34" charset="0"/>
            </a:endParaRPr>
          </a:p>
        </p:txBody>
      </p:sp>
      <p:sp>
        <p:nvSpPr>
          <p:cNvPr id="17433" name="Line 43"/>
          <p:cNvSpPr>
            <a:spLocks noChangeShapeType="1"/>
          </p:cNvSpPr>
          <p:nvPr/>
        </p:nvSpPr>
        <p:spPr bwMode="auto">
          <a:xfrm>
            <a:off x="1476375" y="3141663"/>
            <a:ext cx="0" cy="32400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34" name="Line 47"/>
          <p:cNvSpPr>
            <a:spLocks noChangeShapeType="1"/>
          </p:cNvSpPr>
          <p:nvPr/>
        </p:nvSpPr>
        <p:spPr bwMode="auto">
          <a:xfrm>
            <a:off x="8459788" y="3141663"/>
            <a:ext cx="73025" cy="33115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35" name="Line 48"/>
          <p:cNvSpPr>
            <a:spLocks noChangeShapeType="1"/>
          </p:cNvSpPr>
          <p:nvPr/>
        </p:nvSpPr>
        <p:spPr bwMode="auto">
          <a:xfrm flipH="1">
            <a:off x="1476375" y="6453188"/>
            <a:ext cx="70564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animEffect transition="in" filter="fade">
                                      <p:cBhvr>
                                        <p:cTn id="7" dur="770" decel="100000"/>
                                        <p:tgtEl>
                                          <p:spTgt spid="76803">
                                            <p:txEl>
                                              <p:pRg st="0" end="0"/>
                                            </p:txEl>
                                          </p:spTgt>
                                        </p:tgtEl>
                                      </p:cBhvr>
                                    </p:animEffect>
                                    <p:animScale>
                                      <p:cBhvr>
                                        <p:cTn id="8" dur="770" decel="100000"/>
                                        <p:tgtEl>
                                          <p:spTgt spid="76803">
                                            <p:txEl>
                                              <p:pRg st="0" end="0"/>
                                            </p:txEl>
                                          </p:spTgt>
                                        </p:tgtEl>
                                      </p:cBhvr>
                                      <p:from x="10000" y="10000"/>
                                      <p:to x="200000" y="450000"/>
                                    </p:animScale>
                                    <p:animScale>
                                      <p:cBhvr>
                                        <p:cTn id="9" dur="1230" accel="100000" fill="hold">
                                          <p:stCondLst>
                                            <p:cond delay="770"/>
                                          </p:stCondLst>
                                        </p:cTn>
                                        <p:tgtEl>
                                          <p:spTgt spid="76803">
                                            <p:txEl>
                                              <p:pRg st="0" end="0"/>
                                            </p:txEl>
                                          </p:spTgt>
                                        </p:tgtEl>
                                      </p:cBhvr>
                                      <p:from x="200000" y="450000"/>
                                      <p:to x="100000" y="100000"/>
                                    </p:animScale>
                                    <p:set>
                                      <p:cBhvr>
                                        <p:cTn id="10" dur="770" fill="hold"/>
                                        <p:tgtEl>
                                          <p:spTgt spid="76803">
                                            <p:txEl>
                                              <p:pRg st="0" end="0"/>
                                            </p:txEl>
                                          </p:spTgt>
                                        </p:tgtEl>
                                        <p:attrNameLst>
                                          <p:attrName>ppt_x</p:attrName>
                                        </p:attrNameLst>
                                      </p:cBhvr>
                                      <p:to>
                                        <p:strVal val="(0.5)"/>
                                      </p:to>
                                    </p:set>
                                    <p:anim from="(0.5)" to="(#ppt_x)" calcmode="lin" valueType="num">
                                      <p:cBhvr>
                                        <p:cTn id="11" dur="1230" accel="100000" fill="hold">
                                          <p:stCondLst>
                                            <p:cond delay="770"/>
                                          </p:stCondLst>
                                        </p:cTn>
                                        <p:tgtEl>
                                          <p:spTgt spid="76803">
                                            <p:txEl>
                                              <p:pRg st="0" end="0"/>
                                            </p:txEl>
                                          </p:spTgt>
                                        </p:tgtEl>
                                        <p:attrNameLst>
                                          <p:attrName>ppt_x</p:attrName>
                                        </p:attrNameLst>
                                      </p:cBhvr>
                                    </p:anim>
                                    <p:set>
                                      <p:cBhvr>
                                        <p:cTn id="12" dur="770" fill="hold"/>
                                        <p:tgtEl>
                                          <p:spTgt spid="7680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76803">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flipV="1">
            <a:off x="457200" y="0"/>
            <a:ext cx="8229600" cy="292100"/>
          </a:xfrm>
        </p:spPr>
        <p:txBody>
          <a:bodyPr/>
          <a:lstStyle/>
          <a:p>
            <a:pPr eaLnBrk="1" hangingPunct="1">
              <a:defRPr/>
            </a:pPr>
            <a:r>
              <a:rPr lang="fa-IR" sz="4000" smtClean="0"/>
              <a:t/>
            </a:r>
            <a:br>
              <a:rPr lang="fa-IR" sz="4000" smtClean="0"/>
            </a:br>
            <a:endParaRPr lang="en-US" sz="4000" smtClean="0"/>
          </a:p>
        </p:txBody>
      </p:sp>
      <p:sp>
        <p:nvSpPr>
          <p:cNvPr id="57347" name="Rectangle 3"/>
          <p:cNvSpPr>
            <a:spLocks noGrp="1" noChangeArrowheads="1"/>
          </p:cNvSpPr>
          <p:nvPr>
            <p:ph type="body" idx="1"/>
          </p:nvPr>
        </p:nvSpPr>
        <p:spPr>
          <a:xfrm>
            <a:off x="250825" y="620713"/>
            <a:ext cx="8569325" cy="6884987"/>
          </a:xfrm>
        </p:spPr>
        <p:txBody>
          <a:bodyPr/>
          <a:lstStyle/>
          <a:p>
            <a:pPr marL="609600" indent="-609600" algn="ctr" eaLnBrk="1" hangingPunct="1">
              <a:buFontTx/>
              <a:buNone/>
              <a:defRPr/>
            </a:pPr>
            <a:r>
              <a:rPr lang="fa-IR" sz="4800" smtClean="0">
                <a:solidFill>
                  <a:srgbClr val="FFFF00"/>
                </a:solidFill>
              </a:rPr>
              <a:t>4) منظر آموزش و رشد</a:t>
            </a:r>
          </a:p>
          <a:p>
            <a:pPr marL="609600" indent="-609600" algn="ctr" eaLnBrk="1" hangingPunct="1">
              <a:buFontTx/>
              <a:buNone/>
              <a:defRPr/>
            </a:pPr>
            <a:endParaRPr lang="fa-IR" sz="2800" smtClean="0">
              <a:solidFill>
                <a:srgbClr val="FFFF00"/>
              </a:solidFill>
            </a:endParaRPr>
          </a:p>
          <a:p>
            <a:pPr marL="609600" indent="-609600" eaLnBrk="1" hangingPunct="1">
              <a:buFontTx/>
              <a:buNone/>
              <a:defRPr/>
            </a:pPr>
            <a:r>
              <a:rPr lang="fa-IR" smtClean="0"/>
              <a:t>     </a:t>
            </a:r>
            <a:r>
              <a:rPr lang="fa-IR" sz="2800" smtClean="0"/>
              <a:t>بیانگر اهداف مربوط به سیستـم ها وجهت گیــری سازمانی که باعث </a:t>
            </a:r>
          </a:p>
          <a:p>
            <a:pPr marL="609600" indent="-609600" eaLnBrk="1" hangingPunct="1">
              <a:buFontTx/>
              <a:buNone/>
              <a:defRPr/>
            </a:pPr>
            <a:r>
              <a:rPr lang="fa-IR" sz="2800" smtClean="0"/>
              <a:t>      رشد وبهبود بلندمدت می شود می باشد . </a:t>
            </a:r>
          </a:p>
          <a:p>
            <a:pPr marL="609600" indent="-609600" eaLnBrk="1" hangingPunct="1">
              <a:buFontTx/>
              <a:buNone/>
              <a:defRPr/>
            </a:pPr>
            <a:r>
              <a:rPr lang="fa-IR" sz="2800" smtClean="0"/>
              <a:t>      دورنمـــای رشـــد و آمــوزش بـر تـــوانــایی ها و مهــارت پـرسنل و تکنولوژی و جهت گیری سازمانی که باعث بهبـود این فرایندها شوند تاکید دارد . این دورنمـــا توجه مدیـــران را به سمت سـرمایه گذاری مــورد نیـــاز جهت افـــزایش مهــارت های پــــــرسنل و فـــن آوری اطلاعات و جهت گیری سازمان به سمت اهــــداف راهـبــردی جذب</a:t>
            </a:r>
          </a:p>
          <a:p>
            <a:pPr marL="609600" indent="-609600" eaLnBrk="1" hangingPunct="1">
              <a:buFontTx/>
              <a:buNone/>
              <a:defRPr/>
            </a:pPr>
            <a:r>
              <a:rPr lang="fa-IR" sz="2800" smtClean="0"/>
              <a:t>     می کند .</a:t>
            </a:r>
          </a:p>
          <a:p>
            <a:pPr marL="609600" indent="-609600" eaLnBrk="1" hangingPunct="1">
              <a:buFontTx/>
              <a:buNone/>
              <a:defRPr/>
            </a:pPr>
            <a:endParaRPr lang="en-US" sz="2800"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fade">
                                      <p:cBhvr>
                                        <p:cTn id="7" dur="770" decel="100000"/>
                                        <p:tgtEl>
                                          <p:spTgt spid="57347">
                                            <p:txEl>
                                              <p:pRg st="0" end="0"/>
                                            </p:txEl>
                                          </p:spTgt>
                                        </p:tgtEl>
                                      </p:cBhvr>
                                    </p:animEffect>
                                    <p:animScale>
                                      <p:cBhvr>
                                        <p:cTn id="8" dur="770" decel="100000"/>
                                        <p:tgtEl>
                                          <p:spTgt spid="57347">
                                            <p:txEl>
                                              <p:pRg st="0" end="0"/>
                                            </p:txEl>
                                          </p:spTgt>
                                        </p:tgtEl>
                                      </p:cBhvr>
                                      <p:from x="10000" y="10000"/>
                                      <p:to x="200000" y="450000"/>
                                    </p:animScale>
                                    <p:animScale>
                                      <p:cBhvr>
                                        <p:cTn id="9" dur="1230" accel="100000" fill="hold">
                                          <p:stCondLst>
                                            <p:cond delay="770"/>
                                          </p:stCondLst>
                                        </p:cTn>
                                        <p:tgtEl>
                                          <p:spTgt spid="57347">
                                            <p:txEl>
                                              <p:pRg st="0" end="0"/>
                                            </p:txEl>
                                          </p:spTgt>
                                        </p:tgtEl>
                                      </p:cBhvr>
                                      <p:from x="200000" y="450000"/>
                                      <p:to x="100000" y="100000"/>
                                    </p:animScale>
                                    <p:set>
                                      <p:cBhvr>
                                        <p:cTn id="10" dur="770" fill="hold"/>
                                        <p:tgtEl>
                                          <p:spTgt spid="57347">
                                            <p:txEl>
                                              <p:pRg st="0" end="0"/>
                                            </p:txEl>
                                          </p:spTgt>
                                        </p:tgtEl>
                                        <p:attrNameLst>
                                          <p:attrName>ppt_x</p:attrName>
                                        </p:attrNameLst>
                                      </p:cBhvr>
                                      <p:to>
                                        <p:strVal val="(0.5)"/>
                                      </p:to>
                                    </p:set>
                                    <p:anim from="(0.5)" to="(#ppt_x)" calcmode="lin" valueType="num">
                                      <p:cBhvr>
                                        <p:cTn id="11" dur="1230" accel="100000" fill="hold">
                                          <p:stCondLst>
                                            <p:cond delay="770"/>
                                          </p:stCondLst>
                                        </p:cTn>
                                        <p:tgtEl>
                                          <p:spTgt spid="57347">
                                            <p:txEl>
                                              <p:pRg st="0" end="0"/>
                                            </p:txEl>
                                          </p:spTgt>
                                        </p:tgtEl>
                                        <p:attrNameLst>
                                          <p:attrName>ppt_x</p:attrName>
                                        </p:attrNameLst>
                                      </p:cBhvr>
                                    </p:anim>
                                    <p:set>
                                      <p:cBhvr>
                                        <p:cTn id="12" dur="770" fill="hold"/>
                                        <p:tgtEl>
                                          <p:spTgt spid="57347">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57347">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68313" y="0"/>
            <a:ext cx="8229600" cy="1052513"/>
          </a:xfrm>
        </p:spPr>
        <p:txBody>
          <a:bodyPr/>
          <a:lstStyle/>
          <a:p>
            <a:pPr algn="ctr" eaLnBrk="1" hangingPunct="1">
              <a:defRPr/>
            </a:pPr>
            <a:r>
              <a:rPr lang="fa-IR" sz="4000" smtClean="0">
                <a:solidFill>
                  <a:srgbClr val="FFFF66"/>
                </a:solidFill>
              </a:rPr>
              <a:t>عوامل لازم برای بهبود فرایندها</a:t>
            </a:r>
            <a:endParaRPr lang="en-US" sz="4000" smtClean="0">
              <a:solidFill>
                <a:srgbClr val="FFFF66"/>
              </a:solidFill>
            </a:endParaRPr>
          </a:p>
        </p:txBody>
      </p:sp>
      <p:sp>
        <p:nvSpPr>
          <p:cNvPr id="58371" name="Rectangle 3"/>
          <p:cNvSpPr>
            <a:spLocks noGrp="1" noChangeArrowheads="1"/>
          </p:cNvSpPr>
          <p:nvPr>
            <p:ph type="body" idx="1"/>
          </p:nvPr>
        </p:nvSpPr>
        <p:spPr>
          <a:xfrm>
            <a:off x="457200" y="981075"/>
            <a:ext cx="8229600" cy="5038725"/>
          </a:xfrm>
        </p:spPr>
        <p:txBody>
          <a:bodyPr/>
          <a:lstStyle/>
          <a:p>
            <a:pPr eaLnBrk="1" hangingPunct="1">
              <a:defRPr/>
            </a:pPr>
            <a:r>
              <a:rPr lang="fa-IR" sz="2400" smtClean="0"/>
              <a:t>منابع انسانی </a:t>
            </a:r>
            <a:endParaRPr lang="fa-IR" sz="2000" smtClean="0"/>
          </a:p>
          <a:p>
            <a:pPr eaLnBrk="1" hangingPunct="1">
              <a:buFontTx/>
              <a:buNone/>
              <a:defRPr/>
            </a:pPr>
            <a:r>
              <a:rPr lang="fa-IR" sz="1800" smtClean="0"/>
              <a:t>     وجود شایستگی راهبردی :</a:t>
            </a:r>
            <a:r>
              <a:rPr lang="fa-IR" sz="2800" smtClean="0"/>
              <a:t> </a:t>
            </a:r>
            <a:r>
              <a:rPr lang="fa-IR" sz="1800" smtClean="0"/>
              <a:t>پـــــرسنل سازمــان دارای ترکیب مناسبی از </a:t>
            </a:r>
            <a:r>
              <a:rPr lang="fa-IR" sz="1800" smtClean="0">
                <a:solidFill>
                  <a:srgbClr val="FFFF00"/>
                </a:solidFill>
              </a:rPr>
              <a:t>مهارت </a:t>
            </a:r>
            <a:r>
              <a:rPr lang="fa-IR" sz="1800" smtClean="0"/>
              <a:t>و</a:t>
            </a:r>
            <a:r>
              <a:rPr lang="fa-IR" sz="1800" smtClean="0">
                <a:solidFill>
                  <a:srgbClr val="FFFF00"/>
                </a:solidFill>
              </a:rPr>
              <a:t>استعداد</a:t>
            </a:r>
            <a:r>
              <a:rPr lang="fa-IR" sz="1800" smtClean="0"/>
              <a:t> و </a:t>
            </a:r>
            <a:r>
              <a:rPr lang="fa-IR" sz="1800" smtClean="0">
                <a:solidFill>
                  <a:srgbClr val="FFFF00"/>
                </a:solidFill>
              </a:rPr>
              <a:t>آگاهی</a:t>
            </a:r>
            <a:r>
              <a:rPr lang="fa-IR" sz="1800" smtClean="0"/>
              <a:t> از چگونگی انجام کارهای مورد نیاز راهبرد می باشند. </a:t>
            </a:r>
          </a:p>
          <a:p>
            <a:pPr eaLnBrk="1" hangingPunct="1">
              <a:defRPr/>
            </a:pPr>
            <a:r>
              <a:rPr lang="fa-IR" sz="2400" smtClean="0"/>
              <a:t>فن آوری اطلاعات</a:t>
            </a:r>
            <a:r>
              <a:rPr lang="fa-IR" smtClean="0"/>
              <a:t> </a:t>
            </a:r>
            <a:endParaRPr lang="fa-IR" sz="2000" smtClean="0"/>
          </a:p>
          <a:p>
            <a:pPr eaLnBrk="1" hangingPunct="1">
              <a:buFontTx/>
              <a:buNone/>
              <a:defRPr/>
            </a:pPr>
            <a:r>
              <a:rPr lang="fa-IR" sz="1800" smtClean="0"/>
              <a:t>    وجود اطلاعات راهبردی : سیستم اطلاعات مدیــریت ســازمان بــاید در حدی باشد که بتواند از راهبرد پشتیبانی کند .</a:t>
            </a:r>
            <a:endParaRPr lang="fa-IR" sz="2800" smtClean="0"/>
          </a:p>
          <a:p>
            <a:pPr eaLnBrk="1" hangingPunct="1">
              <a:defRPr/>
            </a:pPr>
            <a:r>
              <a:rPr lang="fa-IR" sz="2400" smtClean="0"/>
              <a:t>فرهنگ و جهت گیری سازمانی</a:t>
            </a:r>
            <a:r>
              <a:rPr lang="fa-IR" sz="2800" smtClean="0"/>
              <a:t> </a:t>
            </a:r>
          </a:p>
          <a:p>
            <a:pPr eaLnBrk="1" hangingPunct="1">
              <a:buFontTx/>
              <a:buNone/>
              <a:defRPr/>
            </a:pPr>
            <a:r>
              <a:rPr lang="fa-IR" sz="1800" smtClean="0"/>
              <a:t>     فرهنگ و جو موجود</a:t>
            </a:r>
            <a:endParaRPr lang="fa-IR" sz="2800" smtClean="0"/>
          </a:p>
          <a:p>
            <a:pPr eaLnBrk="1" hangingPunct="1">
              <a:buFontTx/>
              <a:buNone/>
              <a:defRPr/>
            </a:pPr>
            <a:r>
              <a:rPr lang="fa-IR" sz="1800" smtClean="0"/>
              <a:t>     جهت گیری اهداف</a:t>
            </a:r>
          </a:p>
          <a:p>
            <a:pPr eaLnBrk="1" hangingPunct="1">
              <a:buFontTx/>
              <a:buNone/>
              <a:defRPr/>
            </a:pPr>
            <a:r>
              <a:rPr lang="fa-IR" sz="1800" smtClean="0"/>
              <a:t>     تبادل اطلاعات</a:t>
            </a:r>
          </a:p>
          <a:p>
            <a:pPr eaLnBrk="1" hangingPunct="1">
              <a:buFontTx/>
              <a:buNone/>
              <a:defRPr/>
            </a:pPr>
            <a:r>
              <a:rPr lang="fa-IR" sz="2000" smtClean="0"/>
              <a:t>                    دانش و مهارت و توانایی های پرسنل  </a:t>
            </a:r>
          </a:p>
          <a:p>
            <a:pPr eaLnBrk="1" hangingPunct="1">
              <a:buFontTx/>
              <a:buNone/>
              <a:defRPr/>
            </a:pPr>
            <a:r>
              <a:rPr lang="fa-IR" sz="2000" smtClean="0"/>
              <a:t>                   پایگاه داده ها و سیستمهای اطلاعاتی  </a:t>
            </a:r>
          </a:p>
          <a:p>
            <a:pPr eaLnBrk="1" hangingPunct="1">
              <a:buFontTx/>
              <a:buNone/>
              <a:defRPr/>
            </a:pPr>
            <a:r>
              <a:rPr lang="fa-IR" sz="2000" smtClean="0"/>
              <a:t>                   فرهنگ و جهت گیری و انتقال دانش پرسنل</a:t>
            </a:r>
            <a:endParaRPr lang="fa-IR" sz="2800" smtClean="0"/>
          </a:p>
          <a:p>
            <a:pPr eaLnBrk="1" hangingPunct="1">
              <a:defRPr/>
            </a:pPr>
            <a:endParaRPr lang="en-US" sz="2800"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fade">
                                      <p:cBhvr>
                                        <p:cTn id="7" dur="768" decel="100000"/>
                                        <p:tgtEl>
                                          <p:spTgt spid="58370"/>
                                        </p:tgtEl>
                                      </p:cBhvr>
                                    </p:animEffect>
                                    <p:animScale>
                                      <p:cBhvr>
                                        <p:cTn id="8" dur="768" decel="100000"/>
                                        <p:tgtEl>
                                          <p:spTgt spid="58370"/>
                                        </p:tgtEl>
                                      </p:cBhvr>
                                      <p:from x="10000" y="10000"/>
                                      <p:to x="200000" y="450000"/>
                                    </p:animScale>
                                    <p:animScale>
                                      <p:cBhvr>
                                        <p:cTn id="9" dur="1230" accel="100000" fill="hold">
                                          <p:stCondLst>
                                            <p:cond delay="768"/>
                                          </p:stCondLst>
                                        </p:cTn>
                                        <p:tgtEl>
                                          <p:spTgt spid="58370"/>
                                        </p:tgtEl>
                                      </p:cBhvr>
                                      <p:from x="200000" y="450000"/>
                                      <p:to x="100000" y="100000"/>
                                    </p:animScale>
                                    <p:set>
                                      <p:cBhvr>
                                        <p:cTn id="10" dur="768" fill="hold"/>
                                        <p:tgtEl>
                                          <p:spTgt spid="58370"/>
                                        </p:tgtEl>
                                        <p:attrNameLst>
                                          <p:attrName>ppt_x</p:attrName>
                                        </p:attrNameLst>
                                      </p:cBhvr>
                                      <p:to>
                                        <p:strVal val="(0.5)"/>
                                      </p:to>
                                    </p:set>
                                    <p:anim from="(0.5)" to="(#ppt_x)" calcmode="lin" valueType="num">
                                      <p:cBhvr>
                                        <p:cTn id="11" dur="1230" accel="100000" fill="hold">
                                          <p:stCondLst>
                                            <p:cond delay="768"/>
                                          </p:stCondLst>
                                        </p:cTn>
                                        <p:tgtEl>
                                          <p:spTgt spid="58370"/>
                                        </p:tgtEl>
                                        <p:attrNameLst>
                                          <p:attrName>ppt_x</p:attrName>
                                        </p:attrNameLst>
                                      </p:cBhvr>
                                    </p:anim>
                                    <p:set>
                                      <p:cBhvr>
                                        <p:cTn id="12" dur="768" fill="hold"/>
                                        <p:tgtEl>
                                          <p:spTgt spid="58370"/>
                                        </p:tgtEl>
                                        <p:attrNameLst>
                                          <p:attrName>ppt_y</p:attrName>
                                        </p:attrNameLst>
                                      </p:cBhvr>
                                      <p:to>
                                        <p:strVal val="(#ppt_y+0.4)"/>
                                      </p:to>
                                    </p:set>
                                    <p:anim from="(#ppt_y+0.4)" to="(#ppt_y)" calcmode="lin" valueType="num">
                                      <p:cBhvr>
                                        <p:cTn id="13" dur="1230" accel="100000" fill="hold">
                                          <p:stCondLst>
                                            <p:cond delay="768"/>
                                          </p:stCondLst>
                                        </p:cTn>
                                        <p:tgtEl>
                                          <p:spTgt spid="5837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68313" y="-1384300"/>
            <a:ext cx="8229600" cy="1384300"/>
          </a:xfrm>
        </p:spPr>
        <p:txBody>
          <a:bodyPr/>
          <a:lstStyle/>
          <a:p>
            <a:pPr eaLnBrk="1" hangingPunct="1">
              <a:defRPr/>
            </a:pPr>
            <a:endParaRPr lang="en-US" smtClean="0"/>
          </a:p>
        </p:txBody>
      </p:sp>
      <p:sp>
        <p:nvSpPr>
          <p:cNvPr id="66563" name="Rectangle 3"/>
          <p:cNvSpPr>
            <a:spLocks noGrp="1" noChangeArrowheads="1"/>
          </p:cNvSpPr>
          <p:nvPr>
            <p:ph type="body" idx="1"/>
          </p:nvPr>
        </p:nvSpPr>
        <p:spPr>
          <a:xfrm>
            <a:off x="457200" y="0"/>
            <a:ext cx="8229600" cy="6019800"/>
          </a:xfrm>
        </p:spPr>
        <p:txBody>
          <a:bodyPr/>
          <a:lstStyle/>
          <a:p>
            <a:pPr eaLnBrk="1" hangingPunct="1">
              <a:defRPr/>
            </a:pPr>
            <a:endParaRPr lang="en-US" smtClean="0"/>
          </a:p>
        </p:txBody>
      </p:sp>
      <p:graphicFrame>
        <p:nvGraphicFramePr>
          <p:cNvPr id="66638" name="Group 78"/>
          <p:cNvGraphicFramePr>
            <a:graphicFrameLocks noGrp="1"/>
          </p:cNvGraphicFramePr>
          <p:nvPr/>
        </p:nvGraphicFramePr>
        <p:xfrm>
          <a:off x="900113" y="549275"/>
          <a:ext cx="7488237" cy="5478463"/>
        </p:xfrm>
        <a:graphic>
          <a:graphicData uri="http://schemas.openxmlformats.org/drawingml/2006/table">
            <a:tbl>
              <a:tblPr rtl="1"/>
              <a:tblGrid>
                <a:gridCol w="4608512"/>
                <a:gridCol w="2879725"/>
              </a:tblGrid>
              <a:tr h="503145">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شاخص فرایند</a:t>
                      </a:r>
                      <a:endParaRPr kumimoji="0" lang="en-US" sz="24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اهداف فرایند</a:t>
                      </a:r>
                      <a:endParaRPr kumimoji="0" lang="en-US" sz="24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896039">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تعدادشکایات مشتریان </a:t>
                      </a: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زمان پاسخ گویی به مشتریان </a:t>
                      </a:r>
                      <a:endParaRPr kumimoji="0" lang="en-US"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توزیع و خدمات </a:t>
                      </a:r>
                      <a:endParaRPr kumimoji="0" lang="en-US"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896039">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سوددهی بخش خاصی از مشتریان </a:t>
                      </a: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درآمدبالقوه هر مشتری در گروه خاص</a:t>
                      </a:r>
                      <a:r>
                        <a:rPr kumimoji="0" lang="en-US" sz="24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 </a:t>
                      </a: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ساخت بازار </a:t>
                      </a:r>
                      <a:endParaRPr kumimoji="0" lang="en-US"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773802">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نرخ فروش (درصد مشتریانی که محصول مختلف از ما می خرند)</a:t>
                      </a: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قراردادهای فروش هر فروشنده </a:t>
                      </a: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درآمدهای جدید هر فروشنده</a:t>
                      </a:r>
                      <a:r>
                        <a:rPr kumimoji="0" lang="fa-IR"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 </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بازار و فروش </a:t>
                      </a:r>
                      <a:endParaRPr kumimoji="0" lang="en-US"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409438">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زمان چرخه معرفی یک محصول </a:t>
                      </a: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درصد درآمدحاصل از محصولات جدید </a:t>
                      </a:r>
                      <a:endParaRPr kumimoji="0" lang="en-US"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ارائه پیشنهاد</a:t>
                      </a:r>
                      <a:r>
                        <a:rPr kumimoji="0" lang="fa-IR"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 </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12" marB="45712"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57200" y="0"/>
            <a:ext cx="8229600" cy="1268413"/>
          </a:xfrm>
        </p:spPr>
        <p:txBody>
          <a:bodyPr/>
          <a:lstStyle/>
          <a:p>
            <a:pPr algn="ctr" eaLnBrk="1" hangingPunct="1">
              <a:defRPr/>
            </a:pPr>
            <a:r>
              <a:rPr lang="fa-IR" sz="3200" smtClean="0">
                <a:solidFill>
                  <a:srgbClr val="FFFF66"/>
                </a:solidFill>
              </a:rPr>
              <a:t>بکارگیری </a:t>
            </a:r>
            <a:r>
              <a:rPr lang="en-US" sz="3200" smtClean="0">
                <a:solidFill>
                  <a:srgbClr val="FFFF66"/>
                </a:solidFill>
              </a:rPr>
              <a:t>BSC</a:t>
            </a:r>
            <a:r>
              <a:rPr lang="fa-IR" sz="3200" smtClean="0">
                <a:solidFill>
                  <a:srgbClr val="FFFF66"/>
                </a:solidFill>
              </a:rPr>
              <a:t> ها در سازمانهای دولتی و غیر انتفاعی</a:t>
            </a:r>
            <a:r>
              <a:rPr lang="en-US" sz="4000" smtClean="0"/>
              <a:t> </a:t>
            </a:r>
          </a:p>
        </p:txBody>
      </p:sp>
      <p:sp>
        <p:nvSpPr>
          <p:cNvPr id="71683" name="Rectangle 3"/>
          <p:cNvSpPr>
            <a:spLocks noGrp="1" noChangeArrowheads="1"/>
          </p:cNvSpPr>
          <p:nvPr>
            <p:ph type="body" idx="1"/>
          </p:nvPr>
        </p:nvSpPr>
        <p:spPr>
          <a:xfrm>
            <a:off x="323850" y="1268413"/>
            <a:ext cx="8496300" cy="4751387"/>
          </a:xfrm>
        </p:spPr>
        <p:txBody>
          <a:bodyPr/>
          <a:lstStyle/>
          <a:p>
            <a:pPr eaLnBrk="1" hangingPunct="1">
              <a:defRPr/>
            </a:pPr>
            <a:r>
              <a:rPr lang="fa-IR" sz="2000" smtClean="0"/>
              <a:t>قبل از پیدایش </a:t>
            </a:r>
            <a:r>
              <a:rPr lang="en-US" sz="2000" smtClean="0"/>
              <a:t>BSC</a:t>
            </a:r>
            <a:r>
              <a:rPr lang="fa-IR" sz="2000" smtClean="0"/>
              <a:t> گزارش عملکردی این سازمانها محدود به شـاخص های مالی شامل نرخ های هزینه و مخارج و هدایا و منابع تخصیصی می شد.این سازمانها را نمیتوان از طریق عملکرد مالی آنها ارزیابی کرد.چون محدودیت های مــالی (قانونی) فراوانی برای آنها وجود دارد بلکه مـــوفقیت آنها باید از طریق تاسیر گذاری آنها(اثر بخشی) در کسب منافع برای موسسان (مردم) بررسی شود نه با توجه به توانایی پول سازی و کارایی و بودجه متـوازن آنها.استفاده از شاخص های غیر مالی این سازمانها را برای موسسان قابل ارزیابی می سازد</a:t>
            </a:r>
            <a:r>
              <a:rPr lang="en-US" sz="2000" smtClean="0"/>
              <a:t> .</a:t>
            </a:r>
          </a:p>
          <a:p>
            <a:pPr eaLnBrk="1" hangingPunct="1">
              <a:defRPr/>
            </a:pPr>
            <a:r>
              <a:rPr lang="fa-IR" sz="2000" smtClean="0"/>
              <a:t>از آنجــایی که مــوفقیت های مــالی هـدف اولیه اینگونه سازمان ها نیست آنها نمی توانند ازساختار استاندارد نقشه راهبردی </a:t>
            </a:r>
            <a:r>
              <a:rPr lang="en-US" sz="2000" smtClean="0"/>
              <a:t>BSC</a:t>
            </a:r>
            <a:r>
              <a:rPr lang="fa-IR" sz="2000" smtClean="0"/>
              <a:t> استفاده کنند که در آن اهداف مالی نتیجه مورد نظـر هستند. اینگونه موسسات معمولا یک هــدف مـربوط به نقش و مــاموریت خود(مانند کـاهش فقر و ترک تحصیل و حوادث و عواقب بیماری های خاص وحذف تبعیض)را در راس </a:t>
            </a:r>
            <a:r>
              <a:rPr lang="en-US" sz="2000" smtClean="0"/>
              <a:t>BSC</a:t>
            </a:r>
            <a:r>
              <a:rPr lang="fa-IR" sz="2000" smtClean="0"/>
              <a:t> و نقش راهبـردی خود قرار می دهند.</a:t>
            </a:r>
            <a:r>
              <a:rPr lang="en-US" sz="2000" smtClean="0"/>
              <a:t> </a:t>
            </a:r>
            <a:endParaRPr lang="fa-IR" sz="2000" smtClean="0"/>
          </a:p>
          <a:p>
            <a:pPr eaLnBrk="1" hangingPunct="1">
              <a:defRPr/>
            </a:pPr>
            <a:r>
              <a:rPr lang="fa-IR" sz="2000" smtClean="0"/>
              <a:t>ماموریت یک سازمان عمومی یا غیر انتفاعی بیانگر پاسخگویی آن سازمان به جامعه و دلیل وجود و بقای آن است.</a:t>
            </a:r>
            <a:r>
              <a:rPr lang="en-US" sz="2000" smtClean="0"/>
              <a:t> </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768" decel="100000"/>
                                        <p:tgtEl>
                                          <p:spTgt spid="71682"/>
                                        </p:tgtEl>
                                      </p:cBhvr>
                                    </p:animEffect>
                                    <p:animScale>
                                      <p:cBhvr>
                                        <p:cTn id="8" dur="768" decel="100000"/>
                                        <p:tgtEl>
                                          <p:spTgt spid="71682"/>
                                        </p:tgtEl>
                                      </p:cBhvr>
                                      <p:from x="10000" y="10000"/>
                                      <p:to x="200000" y="450000"/>
                                    </p:animScale>
                                    <p:animScale>
                                      <p:cBhvr>
                                        <p:cTn id="9" dur="1230" accel="100000" fill="hold">
                                          <p:stCondLst>
                                            <p:cond delay="768"/>
                                          </p:stCondLst>
                                        </p:cTn>
                                        <p:tgtEl>
                                          <p:spTgt spid="71682"/>
                                        </p:tgtEl>
                                      </p:cBhvr>
                                      <p:from x="200000" y="450000"/>
                                      <p:to x="100000" y="100000"/>
                                    </p:animScale>
                                    <p:set>
                                      <p:cBhvr>
                                        <p:cTn id="10" dur="768" fill="hold"/>
                                        <p:tgtEl>
                                          <p:spTgt spid="71682"/>
                                        </p:tgtEl>
                                        <p:attrNameLst>
                                          <p:attrName>ppt_x</p:attrName>
                                        </p:attrNameLst>
                                      </p:cBhvr>
                                      <p:to>
                                        <p:strVal val="(0.5)"/>
                                      </p:to>
                                    </p:set>
                                    <p:anim from="(0.5)" to="(#ppt_x)" calcmode="lin" valueType="num">
                                      <p:cBhvr>
                                        <p:cTn id="11" dur="1230" accel="100000" fill="hold">
                                          <p:stCondLst>
                                            <p:cond delay="768"/>
                                          </p:stCondLst>
                                        </p:cTn>
                                        <p:tgtEl>
                                          <p:spTgt spid="71682"/>
                                        </p:tgtEl>
                                        <p:attrNameLst>
                                          <p:attrName>ppt_x</p:attrName>
                                        </p:attrNameLst>
                                      </p:cBhvr>
                                    </p:anim>
                                    <p:set>
                                      <p:cBhvr>
                                        <p:cTn id="12" dur="768" fill="hold"/>
                                        <p:tgtEl>
                                          <p:spTgt spid="71682"/>
                                        </p:tgtEl>
                                        <p:attrNameLst>
                                          <p:attrName>ppt_y</p:attrName>
                                        </p:attrNameLst>
                                      </p:cBhvr>
                                      <p:to>
                                        <p:strVal val="(#ppt_y+0.4)"/>
                                      </p:to>
                                    </p:set>
                                    <p:anim from="(#ppt_y+0.4)" to="(#ppt_y)" calcmode="lin" valueType="num">
                                      <p:cBhvr>
                                        <p:cTn id="13" dur="1230" accel="100000" fill="hold">
                                          <p:stCondLst>
                                            <p:cond delay="768"/>
                                          </p:stCondLst>
                                        </p:cTn>
                                        <p:tgtEl>
                                          <p:spTgt spid="7168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0"/>
            <a:ext cx="8229600" cy="765175"/>
          </a:xfrm>
        </p:spPr>
        <p:txBody>
          <a:bodyPr/>
          <a:lstStyle/>
          <a:p>
            <a:pPr algn="r" eaLnBrk="1" hangingPunct="1">
              <a:defRPr/>
            </a:pPr>
            <a:r>
              <a:rPr lang="fa-IR" sz="2400" b="1" smtClean="0">
                <a:solidFill>
                  <a:srgbClr val="FFFF66"/>
                </a:solidFill>
              </a:rPr>
              <a:t>جدول 9-9 )         مدل </a:t>
            </a:r>
            <a:r>
              <a:rPr lang="en-US" sz="2400" b="1" smtClean="0">
                <a:solidFill>
                  <a:srgbClr val="FFFF66"/>
                </a:solidFill>
              </a:rPr>
              <a:t>BSC</a:t>
            </a:r>
            <a:r>
              <a:rPr lang="fa-IR" sz="2400" b="1" smtClean="0">
                <a:solidFill>
                  <a:srgbClr val="FFFF66"/>
                </a:solidFill>
              </a:rPr>
              <a:t> برای موسسات غیر انتفاعی و دولتی</a:t>
            </a:r>
            <a:endParaRPr lang="en-US" sz="2400" b="1" smtClean="0">
              <a:solidFill>
                <a:srgbClr val="FFFF66"/>
              </a:solidFill>
            </a:endParaRPr>
          </a:p>
        </p:txBody>
      </p:sp>
      <p:sp>
        <p:nvSpPr>
          <p:cNvPr id="77827" name="Rectangle 3"/>
          <p:cNvSpPr>
            <a:spLocks noGrp="1" noChangeArrowheads="1"/>
          </p:cNvSpPr>
          <p:nvPr>
            <p:ph type="body" idx="1"/>
          </p:nvPr>
        </p:nvSpPr>
        <p:spPr>
          <a:xfrm>
            <a:off x="457200" y="836613"/>
            <a:ext cx="8229600" cy="5616575"/>
          </a:xfrm>
        </p:spPr>
        <p:txBody>
          <a:bodyPr/>
          <a:lstStyle/>
          <a:p>
            <a:pPr eaLnBrk="1" hangingPunct="1">
              <a:buFontTx/>
              <a:buNone/>
              <a:defRPr/>
            </a:pPr>
            <a:endParaRPr lang="en-US" smtClean="0"/>
          </a:p>
        </p:txBody>
      </p:sp>
      <p:graphicFrame>
        <p:nvGraphicFramePr>
          <p:cNvPr id="77867" name="Group 43"/>
          <p:cNvGraphicFramePr>
            <a:graphicFrameLocks noGrp="1"/>
          </p:cNvGraphicFramePr>
          <p:nvPr/>
        </p:nvGraphicFramePr>
        <p:xfrm>
          <a:off x="2700338" y="908050"/>
          <a:ext cx="4751387" cy="5772150"/>
        </p:xfrm>
        <a:graphic>
          <a:graphicData uri="http://schemas.openxmlformats.org/drawingml/2006/table">
            <a:tbl>
              <a:tblPr rtl="1"/>
              <a:tblGrid>
                <a:gridCol w="4751387"/>
              </a:tblGrid>
              <a:tr h="5772150">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6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l" defTabSz="914400" rtl="1"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چگونه یک برخورد اجتماعی داشته باشیم با شهروندان</a:t>
                      </a: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l" defTabSz="914400" rtl="1"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چگونه منابع و مجوز برای ماموریت جذب کنیم</a:t>
                      </a:r>
                    </a:p>
                    <a:p>
                      <a:pPr marL="0" marR="0" lvl="0" indent="0" algn="l"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36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برای انجام ماموریت و جذب منابع کدام فعالیت را باید</a:t>
                      </a: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 بهتر انجام دهیم</a:t>
                      </a: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چگونگی چیدمان اموال غیر مشهود برای بهبود فرایند های مهم</a:t>
                      </a: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FF66"/>
                          </a:solidFill>
                          <a:effectLst>
                            <a:outerShdw blurRad="38100" dist="38100" dir="2700000" algn="tl">
                              <a:srgbClr val="000000"/>
                            </a:outerShdw>
                          </a:effectLst>
                          <a:latin typeface="Tahoma" panose="020B0604030504040204" pitchFamily="34" charset="0"/>
                          <a:cs typeface="Arial" panose="020B0604020202020204" pitchFamily="34" charset="0"/>
                        </a:rPr>
                        <a:t>چگونگی مدیریت و تخصیص منابع برای حداکثر کردن تاثیر اجتماعی خود</a:t>
                      </a:r>
                      <a:r>
                        <a:rPr kumimoji="0" lang="fa-IR"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 </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marT="45708" marB="45708"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2538" name="Rectangle 11"/>
          <p:cNvSpPr>
            <a:spLocks noChangeArrowheads="1"/>
          </p:cNvSpPr>
          <p:nvPr/>
        </p:nvSpPr>
        <p:spPr bwMode="auto">
          <a:xfrm>
            <a:off x="5435600" y="1125538"/>
            <a:ext cx="1728788" cy="503237"/>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2000" b="1">
                <a:solidFill>
                  <a:srgbClr val="000000"/>
                </a:solidFill>
                <a:latin typeface="Arial" panose="020B0604020202020204" pitchFamily="34" charset="0"/>
              </a:rPr>
              <a:t>ماموریت</a:t>
            </a:r>
            <a:endParaRPr lang="en-US" altLang="en-US" sz="2000" b="1">
              <a:solidFill>
                <a:srgbClr val="000000"/>
              </a:solidFill>
              <a:latin typeface="Arial" panose="020B0604020202020204" pitchFamily="34" charset="0"/>
            </a:endParaRPr>
          </a:p>
        </p:txBody>
      </p:sp>
      <p:sp>
        <p:nvSpPr>
          <p:cNvPr id="22539" name="Rectangle 17"/>
          <p:cNvSpPr>
            <a:spLocks noChangeArrowheads="1"/>
          </p:cNvSpPr>
          <p:nvPr/>
        </p:nvSpPr>
        <p:spPr bwMode="auto">
          <a:xfrm>
            <a:off x="3348038" y="2205038"/>
            <a:ext cx="1657350" cy="43180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2000" b="1">
                <a:solidFill>
                  <a:srgbClr val="000000"/>
                </a:solidFill>
                <a:latin typeface="Arial" panose="020B0604020202020204" pitchFamily="34" charset="0"/>
              </a:rPr>
              <a:t>حمایت</a:t>
            </a:r>
            <a:endParaRPr lang="en-US" altLang="en-US" sz="2000" b="1">
              <a:solidFill>
                <a:srgbClr val="000000"/>
              </a:solidFill>
              <a:latin typeface="Arial" panose="020B0604020202020204" pitchFamily="34" charset="0"/>
            </a:endParaRPr>
          </a:p>
        </p:txBody>
      </p:sp>
      <p:sp>
        <p:nvSpPr>
          <p:cNvPr id="22540" name="Rectangle 18"/>
          <p:cNvSpPr>
            <a:spLocks noChangeArrowheads="1"/>
          </p:cNvSpPr>
          <p:nvPr/>
        </p:nvSpPr>
        <p:spPr bwMode="auto">
          <a:xfrm>
            <a:off x="4284663" y="3213100"/>
            <a:ext cx="1366837" cy="360363"/>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2000" b="1">
                <a:solidFill>
                  <a:srgbClr val="000000"/>
                </a:solidFill>
                <a:latin typeface="Arial" panose="020B0604020202020204" pitchFamily="34" charset="0"/>
              </a:rPr>
              <a:t>فرایند</a:t>
            </a:r>
            <a:endParaRPr lang="en-US" altLang="en-US" sz="2000" b="1">
              <a:solidFill>
                <a:srgbClr val="000000"/>
              </a:solidFill>
              <a:latin typeface="Arial" panose="020B0604020202020204" pitchFamily="34" charset="0"/>
            </a:endParaRPr>
          </a:p>
        </p:txBody>
      </p:sp>
      <p:sp>
        <p:nvSpPr>
          <p:cNvPr id="22541" name="Rectangle 19"/>
          <p:cNvSpPr>
            <a:spLocks noChangeArrowheads="1"/>
          </p:cNvSpPr>
          <p:nvPr/>
        </p:nvSpPr>
        <p:spPr bwMode="auto">
          <a:xfrm>
            <a:off x="4140200" y="4437063"/>
            <a:ext cx="1657350" cy="36036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2000" b="1">
                <a:solidFill>
                  <a:srgbClr val="000000"/>
                </a:solidFill>
                <a:latin typeface="Arial" panose="020B0604020202020204" pitchFamily="34" charset="0"/>
              </a:rPr>
              <a:t>آموزش و رشد</a:t>
            </a:r>
            <a:endParaRPr lang="en-US" altLang="en-US" sz="2000" b="1">
              <a:solidFill>
                <a:srgbClr val="000000"/>
              </a:solidFill>
              <a:latin typeface="Arial" panose="020B0604020202020204" pitchFamily="34" charset="0"/>
            </a:endParaRPr>
          </a:p>
        </p:txBody>
      </p:sp>
      <p:sp>
        <p:nvSpPr>
          <p:cNvPr id="22542" name="Rectangle 20"/>
          <p:cNvSpPr>
            <a:spLocks noChangeArrowheads="1"/>
          </p:cNvSpPr>
          <p:nvPr/>
        </p:nvSpPr>
        <p:spPr bwMode="auto">
          <a:xfrm>
            <a:off x="4211638" y="5445125"/>
            <a:ext cx="1512887" cy="288925"/>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fa-IR" altLang="en-US" sz="2000" b="1">
                <a:solidFill>
                  <a:srgbClr val="000000"/>
                </a:solidFill>
                <a:latin typeface="Arial" panose="020B0604020202020204" pitchFamily="34" charset="0"/>
              </a:rPr>
              <a:t>مالی</a:t>
            </a:r>
            <a:endParaRPr lang="en-US" altLang="en-US" sz="2000" b="1">
              <a:solidFill>
                <a:srgbClr val="000000"/>
              </a:solidFill>
              <a:latin typeface="Arial" panose="020B0604020202020204" pitchFamily="34" charset="0"/>
            </a:endParaRPr>
          </a:p>
        </p:txBody>
      </p:sp>
      <p:sp>
        <p:nvSpPr>
          <p:cNvPr id="22543" name="Line 32"/>
          <p:cNvSpPr>
            <a:spLocks noChangeShapeType="1"/>
          </p:cNvSpPr>
          <p:nvPr/>
        </p:nvSpPr>
        <p:spPr bwMode="auto">
          <a:xfrm flipV="1">
            <a:off x="5003800" y="5229225"/>
            <a:ext cx="0" cy="215900"/>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44" name="Line 36"/>
          <p:cNvSpPr>
            <a:spLocks noChangeShapeType="1"/>
          </p:cNvSpPr>
          <p:nvPr/>
        </p:nvSpPr>
        <p:spPr bwMode="auto">
          <a:xfrm flipV="1">
            <a:off x="5003800" y="4221163"/>
            <a:ext cx="0" cy="215900"/>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45" name="Line 37"/>
          <p:cNvSpPr>
            <a:spLocks noChangeShapeType="1"/>
          </p:cNvSpPr>
          <p:nvPr/>
        </p:nvSpPr>
        <p:spPr bwMode="auto">
          <a:xfrm>
            <a:off x="5651500" y="3429000"/>
            <a:ext cx="1512888" cy="0"/>
          </a:xfrm>
          <a:prstGeom prst="line">
            <a:avLst/>
          </a:prstGeom>
          <a:noFill/>
          <a:ln w="381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46" name="Line 38"/>
          <p:cNvSpPr>
            <a:spLocks noChangeShapeType="1"/>
          </p:cNvSpPr>
          <p:nvPr/>
        </p:nvSpPr>
        <p:spPr bwMode="auto">
          <a:xfrm flipV="1">
            <a:off x="7164388" y="1628775"/>
            <a:ext cx="0" cy="1800225"/>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47" name="Line 40"/>
          <p:cNvSpPr>
            <a:spLocks noChangeShapeType="1"/>
          </p:cNvSpPr>
          <p:nvPr/>
        </p:nvSpPr>
        <p:spPr bwMode="auto">
          <a:xfrm flipV="1">
            <a:off x="5651500" y="2852738"/>
            <a:ext cx="1441450" cy="431800"/>
          </a:xfrm>
          <a:prstGeom prst="line">
            <a:avLst/>
          </a:prstGeom>
          <a:noFill/>
          <a:ln w="381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48" name="Line 41"/>
          <p:cNvSpPr>
            <a:spLocks noChangeShapeType="1"/>
          </p:cNvSpPr>
          <p:nvPr/>
        </p:nvSpPr>
        <p:spPr bwMode="auto">
          <a:xfrm flipH="1" flipV="1">
            <a:off x="5003800" y="2420938"/>
            <a:ext cx="2087563" cy="431800"/>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49" name="Line 42"/>
          <p:cNvSpPr>
            <a:spLocks noChangeShapeType="1"/>
          </p:cNvSpPr>
          <p:nvPr/>
        </p:nvSpPr>
        <p:spPr bwMode="auto">
          <a:xfrm flipH="1">
            <a:off x="3132138" y="1989138"/>
            <a:ext cx="71437" cy="792162"/>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50" name="Line 44"/>
          <p:cNvSpPr>
            <a:spLocks noChangeShapeType="1"/>
          </p:cNvSpPr>
          <p:nvPr/>
        </p:nvSpPr>
        <p:spPr bwMode="auto">
          <a:xfrm flipH="1">
            <a:off x="2843213" y="2997200"/>
            <a:ext cx="215900" cy="2447925"/>
          </a:xfrm>
          <a:prstGeom prst="line">
            <a:avLst/>
          </a:prstGeom>
          <a:noFill/>
          <a:ln w="381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51" name="Line 45"/>
          <p:cNvSpPr>
            <a:spLocks noChangeShapeType="1"/>
          </p:cNvSpPr>
          <p:nvPr/>
        </p:nvSpPr>
        <p:spPr bwMode="auto">
          <a:xfrm>
            <a:off x="2843213" y="5373688"/>
            <a:ext cx="288925" cy="647700"/>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fade">
                                      <p:cBhvr>
                                        <p:cTn id="7" dur="770" decel="100000"/>
                                        <p:tgtEl>
                                          <p:spTgt spid="77826"/>
                                        </p:tgtEl>
                                      </p:cBhvr>
                                    </p:animEffect>
                                    <p:animScale>
                                      <p:cBhvr>
                                        <p:cTn id="8" dur="770" decel="100000"/>
                                        <p:tgtEl>
                                          <p:spTgt spid="77826"/>
                                        </p:tgtEl>
                                      </p:cBhvr>
                                      <p:from x="10000" y="10000"/>
                                      <p:to x="200000" y="450000"/>
                                    </p:animScale>
                                    <p:animScale>
                                      <p:cBhvr>
                                        <p:cTn id="9" dur="1230" accel="100000" fill="hold">
                                          <p:stCondLst>
                                            <p:cond delay="770"/>
                                          </p:stCondLst>
                                        </p:cTn>
                                        <p:tgtEl>
                                          <p:spTgt spid="77826"/>
                                        </p:tgtEl>
                                      </p:cBhvr>
                                      <p:from x="200000" y="450000"/>
                                      <p:to x="100000" y="100000"/>
                                    </p:animScale>
                                    <p:set>
                                      <p:cBhvr>
                                        <p:cTn id="10" dur="770" fill="hold"/>
                                        <p:tgtEl>
                                          <p:spTgt spid="77826"/>
                                        </p:tgtEl>
                                        <p:attrNameLst>
                                          <p:attrName>ppt_x</p:attrName>
                                        </p:attrNameLst>
                                      </p:cBhvr>
                                      <p:to>
                                        <p:strVal val="(0.5)"/>
                                      </p:to>
                                    </p:set>
                                    <p:anim from="(0.5)" to="(#ppt_x)" calcmode="lin" valueType="num">
                                      <p:cBhvr>
                                        <p:cTn id="11" dur="1230" accel="100000" fill="hold">
                                          <p:stCondLst>
                                            <p:cond delay="770"/>
                                          </p:stCondLst>
                                        </p:cTn>
                                        <p:tgtEl>
                                          <p:spTgt spid="77826"/>
                                        </p:tgtEl>
                                        <p:attrNameLst>
                                          <p:attrName>ppt_x</p:attrName>
                                        </p:attrNameLst>
                                      </p:cBhvr>
                                    </p:anim>
                                    <p:set>
                                      <p:cBhvr>
                                        <p:cTn id="12" dur="770" fill="hold"/>
                                        <p:tgtEl>
                                          <p:spTgt spid="77826"/>
                                        </p:tgtEl>
                                        <p:attrNameLst>
                                          <p:attrName>ppt_y</p:attrName>
                                        </p:attrNameLst>
                                      </p:cBhvr>
                                      <p:to>
                                        <p:strVal val="(#ppt_y+0.4)"/>
                                      </p:to>
                                    </p:set>
                                    <p:anim from="(#ppt_y+0.4)" to="(#ppt_y)" calcmode="lin" valueType="num">
                                      <p:cBhvr>
                                        <p:cTn id="13" dur="1230" accel="100000" fill="hold">
                                          <p:stCondLst>
                                            <p:cond delay="770"/>
                                          </p:stCondLst>
                                        </p:cTn>
                                        <p:tgtEl>
                                          <p:spTgt spid="7782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8229600" cy="1052513"/>
          </a:xfrm>
        </p:spPr>
        <p:txBody>
          <a:bodyPr/>
          <a:lstStyle/>
          <a:p>
            <a:pPr algn="ctr" eaLnBrk="1" hangingPunct="1">
              <a:defRPr/>
            </a:pPr>
            <a:r>
              <a:rPr lang="fa-IR" sz="3600" smtClean="0">
                <a:solidFill>
                  <a:srgbClr val="FFFF66"/>
                </a:solidFill>
              </a:rPr>
              <a:t>معضلات </a:t>
            </a:r>
            <a:r>
              <a:rPr lang="en-US" sz="3600" smtClean="0">
                <a:solidFill>
                  <a:srgbClr val="FFFF66"/>
                </a:solidFill>
              </a:rPr>
              <a:t>BSC</a:t>
            </a:r>
          </a:p>
        </p:txBody>
      </p:sp>
      <p:sp>
        <p:nvSpPr>
          <p:cNvPr id="81923" name="Rectangle 3"/>
          <p:cNvSpPr>
            <a:spLocks noGrp="1" noChangeArrowheads="1"/>
          </p:cNvSpPr>
          <p:nvPr>
            <p:ph type="body" idx="1"/>
          </p:nvPr>
        </p:nvSpPr>
        <p:spPr>
          <a:xfrm>
            <a:off x="0" y="1484313"/>
            <a:ext cx="8686800" cy="5038725"/>
          </a:xfrm>
        </p:spPr>
        <p:txBody>
          <a:bodyPr/>
          <a:lstStyle/>
          <a:p>
            <a:pPr eaLnBrk="1" hangingPunct="1">
              <a:buFontTx/>
              <a:buNone/>
              <a:defRPr/>
            </a:pPr>
            <a:r>
              <a:rPr lang="fa-IR" sz="2800" b="1" smtClean="0"/>
              <a:t>1 ) عدم تعهد مدیریت ارشد</a:t>
            </a:r>
            <a:r>
              <a:rPr lang="fa-IR" smtClean="0"/>
              <a:t> </a:t>
            </a:r>
          </a:p>
          <a:p>
            <a:pPr eaLnBrk="1" hangingPunct="1">
              <a:buFontTx/>
              <a:buNone/>
              <a:defRPr/>
            </a:pPr>
            <a:r>
              <a:rPr lang="fa-IR" sz="2800" b="1" smtClean="0"/>
              <a:t>2 )مسئولیتهای </a:t>
            </a:r>
            <a:r>
              <a:rPr lang="en-US" sz="2800" b="1" smtClean="0"/>
              <a:t>BSC</a:t>
            </a:r>
            <a:r>
              <a:rPr lang="fa-IR" sz="2800" b="1" smtClean="0"/>
              <a:t> به سطوح پایین تر منتقل نمی شود</a:t>
            </a:r>
            <a:r>
              <a:rPr lang="fa-IR" sz="2800" smtClean="0"/>
              <a:t> </a:t>
            </a:r>
          </a:p>
          <a:p>
            <a:pPr eaLnBrk="1" hangingPunct="1">
              <a:buFontTx/>
              <a:buNone/>
              <a:defRPr/>
            </a:pPr>
            <a:r>
              <a:rPr lang="fa-IR" sz="2800" smtClean="0"/>
              <a:t>3</a:t>
            </a:r>
            <a:r>
              <a:rPr lang="fa-IR" i="1" smtClean="0"/>
              <a:t> </a:t>
            </a:r>
            <a:r>
              <a:rPr lang="fa-IR" sz="2800" b="1" smtClean="0"/>
              <a:t>) طراحی اضافه راه حل یا برخورد با </a:t>
            </a:r>
            <a:r>
              <a:rPr lang="en-US" sz="2800" b="1" smtClean="0"/>
              <a:t>BSC</a:t>
            </a:r>
            <a:r>
              <a:rPr lang="fa-IR" sz="2800" b="1" smtClean="0"/>
              <a:t> به عنوان یک موضوع ایستا</a:t>
            </a:r>
          </a:p>
          <a:p>
            <a:pPr eaLnBrk="1" hangingPunct="1">
              <a:buFontTx/>
              <a:buNone/>
              <a:defRPr/>
            </a:pPr>
            <a:r>
              <a:rPr lang="fa-IR" sz="2800" b="1" smtClean="0"/>
              <a:t>4</a:t>
            </a:r>
            <a:r>
              <a:rPr lang="fa-IR" sz="2800" b="1" i="1" smtClean="0"/>
              <a:t> </a:t>
            </a:r>
            <a:r>
              <a:rPr lang="fa-IR" sz="2800" b="1" smtClean="0"/>
              <a:t>) به </a:t>
            </a:r>
            <a:r>
              <a:rPr lang="en-US" sz="2800" b="1" smtClean="0"/>
              <a:t>BSC</a:t>
            </a:r>
            <a:r>
              <a:rPr lang="fa-IR" sz="2800" b="1" smtClean="0"/>
              <a:t> به عنوان یک پروژه سیستمی یا مشاوره ای نگاه می شود</a:t>
            </a:r>
            <a:r>
              <a:rPr lang="fa-IR" sz="2800" smtClean="0"/>
              <a:t> </a:t>
            </a:r>
            <a:r>
              <a:rPr lang="fa-IR" sz="2800" b="1" smtClean="0"/>
              <a:t> </a:t>
            </a:r>
            <a:endParaRPr lang="en-US" sz="2800" b="1" smtClean="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fade">
                                      <p:cBhvr>
                                        <p:cTn id="7" dur="768" decel="100000"/>
                                        <p:tgtEl>
                                          <p:spTgt spid="81922"/>
                                        </p:tgtEl>
                                      </p:cBhvr>
                                    </p:animEffect>
                                    <p:animScale>
                                      <p:cBhvr>
                                        <p:cTn id="8" dur="768" decel="100000"/>
                                        <p:tgtEl>
                                          <p:spTgt spid="81922"/>
                                        </p:tgtEl>
                                      </p:cBhvr>
                                      <p:from x="10000" y="10000"/>
                                      <p:to x="200000" y="450000"/>
                                    </p:animScale>
                                    <p:animScale>
                                      <p:cBhvr>
                                        <p:cTn id="9" dur="1230" accel="100000" fill="hold">
                                          <p:stCondLst>
                                            <p:cond delay="768"/>
                                          </p:stCondLst>
                                        </p:cTn>
                                        <p:tgtEl>
                                          <p:spTgt spid="81922"/>
                                        </p:tgtEl>
                                      </p:cBhvr>
                                      <p:from x="200000" y="450000"/>
                                      <p:to x="100000" y="100000"/>
                                    </p:animScale>
                                    <p:set>
                                      <p:cBhvr>
                                        <p:cTn id="10" dur="768" fill="hold"/>
                                        <p:tgtEl>
                                          <p:spTgt spid="81922"/>
                                        </p:tgtEl>
                                        <p:attrNameLst>
                                          <p:attrName>ppt_x</p:attrName>
                                        </p:attrNameLst>
                                      </p:cBhvr>
                                      <p:to>
                                        <p:strVal val="(0.5)"/>
                                      </p:to>
                                    </p:set>
                                    <p:anim from="(0.5)" to="(#ppt_x)" calcmode="lin" valueType="num">
                                      <p:cBhvr>
                                        <p:cTn id="11" dur="1230" accel="100000" fill="hold">
                                          <p:stCondLst>
                                            <p:cond delay="768"/>
                                          </p:stCondLst>
                                        </p:cTn>
                                        <p:tgtEl>
                                          <p:spTgt spid="81922"/>
                                        </p:tgtEl>
                                        <p:attrNameLst>
                                          <p:attrName>ppt_x</p:attrName>
                                        </p:attrNameLst>
                                      </p:cBhvr>
                                    </p:anim>
                                    <p:set>
                                      <p:cBhvr>
                                        <p:cTn id="12" dur="768" fill="hold"/>
                                        <p:tgtEl>
                                          <p:spTgt spid="81922"/>
                                        </p:tgtEl>
                                        <p:attrNameLst>
                                          <p:attrName>ppt_y</p:attrName>
                                        </p:attrNameLst>
                                      </p:cBhvr>
                                      <p:to>
                                        <p:strVal val="(#ppt_y+0.4)"/>
                                      </p:to>
                                    </p:set>
                                    <p:anim from="(#ppt_y+0.4)" to="(#ppt_y)" calcmode="lin" valueType="num">
                                      <p:cBhvr>
                                        <p:cTn id="13" dur="1230" accel="100000" fill="hold">
                                          <p:stCondLst>
                                            <p:cond delay="768"/>
                                          </p:stCondLst>
                                        </p:cTn>
                                        <p:tgtEl>
                                          <p:spTgt spid="8192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9563" y="0"/>
            <a:ext cx="2027237" cy="836613"/>
          </a:xfrm>
        </p:spPr>
        <p:txBody>
          <a:bodyPr/>
          <a:lstStyle/>
          <a:p>
            <a:pPr algn="r" eaLnBrk="1" hangingPunct="1">
              <a:defRPr/>
            </a:pPr>
            <a:r>
              <a:rPr lang="fa-IR" sz="2800" dirty="0"/>
              <a:t>نتيجه گيري</a:t>
            </a:r>
            <a:endParaRPr lang="en-US" sz="2800" dirty="0"/>
          </a:p>
        </p:txBody>
      </p:sp>
      <p:sp>
        <p:nvSpPr>
          <p:cNvPr id="3" name="Content Placeholder 2"/>
          <p:cNvSpPr>
            <a:spLocks noGrp="1"/>
          </p:cNvSpPr>
          <p:nvPr>
            <p:ph idx="1"/>
          </p:nvPr>
        </p:nvSpPr>
        <p:spPr>
          <a:xfrm>
            <a:off x="0" y="692150"/>
            <a:ext cx="9144000" cy="6165850"/>
          </a:xfrm>
        </p:spPr>
        <p:txBody>
          <a:bodyPr>
            <a:noAutofit/>
          </a:bodyPr>
          <a:lstStyle/>
          <a:p>
            <a:pPr eaLnBrk="1" hangingPunct="1">
              <a:defRPr/>
            </a:pPr>
            <a:r>
              <a:rPr lang="fa-IR" sz="2400" dirty="0"/>
              <a:t>در دنياي امروز ، سازمانهايي در مسير رقابت تجاري موفق خواهند بود كه بتوانند براي خود يك برنامه ريزي استراتژيك تعيين كرده و از طرفي به طور دقيق اهداف سازمان را شناسايي كرده و تك تك كاركنان را نيز به اين امر تشويق كنند كه اهداف خود را در مسير رشد سازمان تنظيم كنند .</a:t>
            </a:r>
          </a:p>
          <a:p>
            <a:pPr eaLnBrk="1" hangingPunct="1">
              <a:defRPr/>
            </a:pPr>
            <a:r>
              <a:rPr lang="fa-IR" sz="2400" dirty="0"/>
              <a:t>كاپلان و نورتون در طي مطالعات و تحقيقاتي كه انجام دادند به مطرح نمودن كارت ارزيابي متوازن به عنوان ابزاري براي رسيدن مديريت به اهداف استراتژيك سازمان اقدام كردند .</a:t>
            </a:r>
          </a:p>
          <a:p>
            <a:pPr eaLnBrk="1" hangingPunct="1">
              <a:defRPr/>
            </a:pPr>
            <a:r>
              <a:rPr lang="fa-IR" sz="2400" dirty="0"/>
              <a:t>از اين رو كارت ارزيابي متوازن به عنوان ابزاري براي اندازه گيري عملكرد سازمان و در راس آن مديريت سازمان به كار گرفته شد كه در شكل سنتي فقط از ديد مالي اين امر در نظر گرفته مي شد ولي در اين روش در منظر هاي آموزش و رشد و مشتريان و فرآيند داخلي نيز بايستي در نظر گرفته شود تا بتوان ارزيابي بهتري را نمود </a:t>
            </a:r>
            <a:r>
              <a:rPr lang="fa-IR" sz="2400" dirty="0" smtClean="0"/>
              <a:t>.</a:t>
            </a:r>
            <a:endParaRPr lang="en-US"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nvSpPr>
        <p:spPr bwMode="auto">
          <a:xfrm>
            <a:off x="250825" y="0"/>
            <a:ext cx="88931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120000"/>
              <a:buChar char="•"/>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Font typeface="Tahoma" panose="020B0604030504040204" pitchFamily="34" charset="0"/>
              <a:buChar char="–"/>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120000"/>
              <a:buChar char="•"/>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Font typeface="Tahoma" panose="020B0604030504040204" pitchFamily="34" charset="0"/>
              <a:buChar char="–"/>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ClrTx/>
              <a:buSzTx/>
              <a:buFontTx/>
              <a:buNone/>
            </a:pPr>
            <a:endParaRPr lang="fa-IR" altLang="en-US" sz="2400">
              <a:latin typeface="Arial" panose="020B0604020202020204" pitchFamily="34" charset="0"/>
            </a:endParaRPr>
          </a:p>
          <a:p>
            <a:pPr eaLnBrk="1" hangingPunct="1">
              <a:spcBef>
                <a:spcPct val="0"/>
              </a:spcBef>
              <a:buClrTx/>
              <a:buSzTx/>
              <a:buFontTx/>
              <a:buNone/>
            </a:pPr>
            <a:r>
              <a:rPr lang="fa-IR" altLang="en-US" sz="2400">
                <a:latin typeface="Arial" panose="020B0604020202020204" pitchFamily="34" charset="0"/>
              </a:rPr>
              <a:t>از طرفي داراييهاي نا مشهود نيز در اين ميان بايستي در نظر گرفته شود كه در كارت ارزيابي متوازن اين امر وارزش داراييهاي نا مشهود سازمان نيز در نظر گرفته مي شود .</a:t>
            </a:r>
          </a:p>
          <a:p>
            <a:pPr eaLnBrk="1" hangingPunct="1">
              <a:spcBef>
                <a:spcPct val="0"/>
              </a:spcBef>
              <a:buClrTx/>
              <a:buSzTx/>
              <a:buFontTx/>
              <a:buNone/>
            </a:pPr>
            <a:r>
              <a:rPr lang="fa-IR" altLang="en-US" sz="2400">
                <a:latin typeface="Arial" panose="020B0604020202020204" pitchFamily="34" charset="0"/>
              </a:rPr>
              <a:t>در نهايت اينكه كارت ارزيابي متوازن ارزيابي عملكرد مديريت را از ديد سنتي خارج كرده و از منظر جديدي عملكرد مديريت را مورد آزمون قرار مي دهد ، به عبارتي اين روش ارزيابي عملكرد دقيقتري را باعث مي شود .</a:t>
            </a:r>
          </a:p>
          <a:p>
            <a:pPr eaLnBrk="1" hangingPunct="1">
              <a:spcBef>
                <a:spcPct val="0"/>
              </a:spcBef>
              <a:buClrTx/>
              <a:buSzTx/>
              <a:buFontTx/>
              <a:buNone/>
            </a:pPr>
            <a:r>
              <a:rPr lang="fa-IR" altLang="en-US" sz="2400">
                <a:latin typeface="Arial" panose="020B0604020202020204" pitchFamily="34" charset="0"/>
              </a:rPr>
              <a:t>اميد است مديران كشور بتوانند با مطالعاتي كه در اين زمينه انجام خواهند داد اين روش را بهتر درك كرده و بتوانند اين روش را در كشور پياده كنند .</a:t>
            </a:r>
          </a:p>
          <a:p>
            <a:pPr eaLnBrk="1" hangingPunct="1">
              <a:spcBef>
                <a:spcPct val="0"/>
              </a:spcBef>
              <a:buClrTx/>
              <a:buSzTx/>
              <a:buFontTx/>
              <a:buNone/>
            </a:pPr>
            <a:endParaRPr lang="fa-IR" altLang="en-US" sz="2400">
              <a:latin typeface="Arial" panose="020B0604020202020204" pitchFamily="34" charset="0"/>
            </a:endParaRPr>
          </a:p>
        </p:txBody>
      </p:sp>
    </p:spTree>
  </p:cSld>
  <p:clrMapOvr>
    <a:masterClrMapping/>
  </p:clrMapOvr>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1731</TotalTime>
  <Words>2005</Words>
  <Application>Microsoft Office PowerPoint</Application>
  <PresentationFormat>On-screen Show (4:3)</PresentationFormat>
  <Paragraphs>201</Paragraphs>
  <Slides>21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 Black</vt:lpstr>
      <vt:lpstr>Calibri</vt:lpstr>
      <vt:lpstr>Tahoma</vt:lpstr>
      <vt:lpstr>Times New Roman</vt:lpstr>
      <vt:lpstr>Wingdings</vt:lpstr>
      <vt:lpstr>Ocean</vt:lpstr>
      <vt:lpstr>PowerPoint Presentation</vt:lpstr>
      <vt:lpstr> </vt:lpstr>
      <vt:lpstr>PowerPoint Presentation</vt:lpstr>
      <vt:lpstr>The Balanced Scorecard (BSC )</vt:lpstr>
      <vt:lpstr>PowerPoint Presentation</vt:lpstr>
      <vt:lpstr>PowerPoint Presentation</vt:lpstr>
      <vt:lpstr>اهداف(objective ) ، شاخص ها، و اهداف(targets )</vt:lpstr>
      <vt:lpstr>نقشه راهبرد و BSC </vt:lpstr>
      <vt:lpstr>1)منظر مالی  </vt:lpstr>
      <vt:lpstr>زیرهدف مالی درباره عملکرد مالی شرکت </vt:lpstr>
      <vt:lpstr>PowerPoint Presentation</vt:lpstr>
      <vt:lpstr>PowerPoint Presentation</vt:lpstr>
      <vt:lpstr>PowerPoint Presentation</vt:lpstr>
      <vt:lpstr> </vt:lpstr>
      <vt:lpstr>عوامل لازم برای بهبود فرایندها</vt:lpstr>
      <vt:lpstr>PowerPoint Presentation</vt:lpstr>
      <vt:lpstr>بکارگیری BSC ها در سازمانهای دولتی و غیر انتفاعی </vt:lpstr>
      <vt:lpstr>جدول 9-9 )         مدل BSC برای موسسات غیر انتفاعی و دولتی</vt:lpstr>
      <vt:lpstr>معضلات BSC</vt:lpstr>
      <vt:lpstr>نتيجه گيري</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q</dc:creator>
  <cp:lastModifiedBy>DadeFam-43262657</cp:lastModifiedBy>
  <cp:revision>15</cp:revision>
  <dcterms:created xsi:type="dcterms:W3CDTF">2009-11-29T13:04:12Z</dcterms:created>
  <dcterms:modified xsi:type="dcterms:W3CDTF">2023-07-29T23:27:27Z</dcterms:modified>
</cp:coreProperties>
</file>