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72" r:id="rId2"/>
    <p:sldId id="257" r:id="rId3"/>
    <p:sldId id="262" r:id="rId4"/>
    <p:sldId id="261" r:id="rId5"/>
    <p:sldId id="271" r:id="rId6"/>
    <p:sldId id="258" r:id="rId7"/>
    <p:sldId id="263" r:id="rId8"/>
    <p:sldId id="264" r:id="rId9"/>
    <p:sldId id="269" r:id="rId10"/>
    <p:sldId id="270" r:id="rId11"/>
    <p:sldId id="265" r:id="rId12"/>
    <p:sldId id="266" r:id="rId13"/>
    <p:sldId id="267" r:id="rId14"/>
    <p:sldId id="268" r:id="rId15"/>
    <p:sldId id="259" r:id="rId16"/>
    <p:sldId id="26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77CACF-0C16-42C6-AEED-C98A420A8995}" type="datetimeFigureOut">
              <a:rPr lang="en-GB" smtClean="0"/>
              <a:pPr/>
              <a:t>25/02/2020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D89553-C399-4D3B-BB78-97EA5033338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52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D89553-C399-4D3B-BB78-97EA5033338E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11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C9981-628B-4A67-B49A-0D743E6D9FA5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06380B-1B1E-450F-A195-3F5EE2699EE2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CA2061-CD05-43A8-9143-593BCF972100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17321D-A679-4045-BBD9-D9EA02B4C084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693E55-EB67-4B81-BB46-0F3FC7293CBC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ECD85B-FA4B-412E-8147-FEA787DA612D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CCB96F-B96B-4986-A46B-8E800F69C2F9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372A90-B9D7-4587-8BC9-BD4B4D47A239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0CFE33-4179-41A9-BA68-3C9578450920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184BB1-2EBC-47E4-80A6-BFD73484C8FB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C98C40-6C56-4BE3-9C22-2F485D367D44}" type="slidenum">
              <a:rPr lang="ar-S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CF02189F-9ADC-4657-84A9-A544B91A37FC}" type="slidenum">
              <a:rPr lang="ar-SA" smtClean="0">
                <a:solidFill>
                  <a:srgbClr val="000000"/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443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476672"/>
            <a:ext cx="8001000" cy="5040560"/>
          </a:xfrm>
        </p:spPr>
        <p:txBody>
          <a:bodyPr>
            <a:noAutofit/>
          </a:bodyPr>
          <a:lstStyle/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2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رُوِيَ </a:t>
            </a:r>
            <a:r>
              <a:rPr lang="fa-IR" sz="2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عَنْ أَبِي مُحَمَّدٍ الْحَسَنِ الْعَسْكَرِيِّ </a:t>
            </a:r>
            <a:r>
              <a:rPr lang="fa-IR" sz="2000" b="1" spc="-150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( عليه السلام ) </a:t>
            </a:r>
            <a:r>
              <a:rPr lang="fa-IR" sz="2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أَنَّهُ قَالَ :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عَلَامَاتُ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الْمُؤْمِنِ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خَمْسٌ: </a:t>
            </a:r>
          </a:p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صَلَاةُ إحدى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وْخَمْسِينَ ، </a:t>
            </a:r>
          </a:p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وَ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زِيَارَةُ الْأَرْبَعِينَ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، </a:t>
            </a:r>
          </a:p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وَ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التَّخَتُّمُ فِي الْيَمِينِ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،</a:t>
            </a:r>
          </a:p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وَ تَعْفِيرُ الْجَبِينِ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،</a:t>
            </a:r>
          </a:p>
          <a:p>
            <a:pPr marL="0" indent="274638" algn="just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وَ الْجَهْرُ بِبِسْمِ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اللهِ </a:t>
            </a: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الرَّحْمَنِ الرَّحِيمِ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.</a:t>
            </a:r>
            <a:endParaRPr lang="fa-IR" sz="40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rtl="1">
              <a:lnSpc>
                <a:spcPts val="5500"/>
              </a:lnSpc>
              <a:spcBef>
                <a:spcPct val="15000"/>
              </a:spcBef>
              <a:buNone/>
            </a:pPr>
            <a:r>
              <a:rPr lang="fa-IR" sz="1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تهذيب </a:t>
            </a:r>
            <a:r>
              <a:rPr lang="fa-IR" sz="1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الأحكام : 6 / 52 ، </a:t>
            </a:r>
            <a:r>
              <a:rPr lang="fa-IR" sz="1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شيخ طوسي </a:t>
            </a:r>
            <a:r>
              <a:rPr lang="fa-IR" sz="1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، </a:t>
            </a:r>
          </a:p>
        </p:txBody>
      </p:sp>
    </p:spTree>
    <p:extLst>
      <p:ext uri="{BB962C8B-B14F-4D97-AF65-F5344CB8AC3E}">
        <p14:creationId xmlns:p14="http://schemas.microsoft.com/office/powerpoint/2010/main" val="22742985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60419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332656"/>
            <a:ext cx="8001000" cy="5040560"/>
          </a:xfrm>
        </p:spPr>
        <p:txBody>
          <a:bodyPr>
            <a:noAutofit/>
          </a:bodyPr>
          <a:lstStyle/>
          <a:p>
            <a:pPr marL="0" indent="274638" algn="r" rtl="1">
              <a:lnSpc>
                <a:spcPct val="150000"/>
              </a:lnSpc>
              <a:spcBef>
                <a:spcPct val="15000"/>
              </a:spcBef>
              <a:buNone/>
            </a:pPr>
            <a:r>
              <a:rPr lang="fa-IR" sz="2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رُوِيَ </a:t>
            </a:r>
            <a:r>
              <a:rPr lang="fa-IR" sz="2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عَنْ أَبِي مُحَمَّدٍ الْحَسَنِ الْعَسْكَرِيِّ ( عليه السلام ) أَنَّهُ قَالَ : </a:t>
            </a:r>
            <a:r>
              <a:rPr lang="fa-IR" sz="2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" </a:t>
            </a:r>
            <a:r>
              <a:rPr lang="fa-IR" sz="2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عَلَامَاتُ الْمُؤْمِنِ خَمْسٌ : </a:t>
            </a:r>
            <a:endParaRPr lang="fa-IR" sz="20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algn="r" rtl="1">
              <a:lnSpc>
                <a:spcPts val="5100"/>
              </a:lnSpc>
              <a:spcBef>
                <a:spcPct val="15000"/>
              </a:spcBef>
              <a:buNone/>
            </a:pPr>
            <a:r>
              <a:rPr lang="fa-IR" sz="40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صَلَاةُ إحدى </a:t>
            </a:r>
            <a:r>
              <a:rPr lang="fa-IR" sz="40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وْخَمْسِينَ ، </a:t>
            </a:r>
            <a:endParaRPr lang="en-US" sz="19900" b="1" dirty="0">
              <a:solidFill>
                <a:schemeClr val="hlink"/>
              </a:solidFill>
              <a:latin typeface="Mosawi" pitchFamily="2" charset="-78"/>
              <a:cs typeface="B Nazanin" pitchFamily="2" charset="-78"/>
            </a:endParaRPr>
          </a:p>
          <a:p>
            <a:pPr marL="0" indent="274638">
              <a:lnSpc>
                <a:spcPts val="5100"/>
              </a:lnSpc>
              <a:spcBef>
                <a:spcPct val="15000"/>
              </a:spcBef>
              <a:buNone/>
            </a:pPr>
            <a:r>
              <a:rPr lang="fa-IR" sz="5400" b="1" dirty="0" smtClean="0">
                <a:solidFill>
                  <a:srgbClr val="00B0F0"/>
                </a:solidFill>
                <a:latin typeface="Mosawi" pitchFamily="2" charset="-78"/>
                <a:cs typeface="B Nazanin" pitchFamily="2" charset="-78"/>
              </a:rPr>
              <a:t>نمازهای یومیه</a:t>
            </a:r>
            <a:r>
              <a:rPr lang="fa-IR" sz="54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 </a:t>
            </a:r>
            <a:r>
              <a:rPr lang="fa-IR" sz="115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17</a:t>
            </a:r>
          </a:p>
          <a:p>
            <a:pPr marL="0" indent="274638">
              <a:lnSpc>
                <a:spcPts val="4000"/>
              </a:lnSpc>
              <a:spcBef>
                <a:spcPct val="15000"/>
              </a:spcBef>
              <a:buNone/>
            </a:pPr>
            <a:r>
              <a:rPr lang="fa-IR" sz="115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 + </a:t>
            </a:r>
          </a:p>
          <a:p>
            <a:pPr marL="0" indent="274638">
              <a:lnSpc>
                <a:spcPts val="5900"/>
              </a:lnSpc>
              <a:spcBef>
                <a:spcPct val="15000"/>
              </a:spcBef>
              <a:buNone/>
            </a:pPr>
            <a:r>
              <a:rPr lang="fa-IR" sz="5400" b="1" dirty="0" smtClean="0">
                <a:solidFill>
                  <a:srgbClr val="00B0F0"/>
                </a:solidFill>
                <a:latin typeface="Mosawi" pitchFamily="2" charset="-78"/>
                <a:cs typeface="B Nazanin" pitchFamily="2" charset="-78"/>
              </a:rPr>
              <a:t>نافله های یومیه </a:t>
            </a:r>
            <a:r>
              <a:rPr lang="fa-IR" sz="115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34</a:t>
            </a:r>
          </a:p>
          <a:p>
            <a:pPr marL="0" indent="274638">
              <a:lnSpc>
                <a:spcPts val="3700"/>
              </a:lnSpc>
              <a:spcBef>
                <a:spcPct val="15000"/>
              </a:spcBef>
              <a:buNone/>
            </a:pPr>
            <a:r>
              <a:rPr lang="fa-IR" sz="115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= </a:t>
            </a:r>
          </a:p>
          <a:p>
            <a:pPr marL="0" indent="274638">
              <a:lnSpc>
                <a:spcPts val="5100"/>
              </a:lnSpc>
              <a:spcBef>
                <a:spcPct val="15000"/>
              </a:spcBef>
              <a:buNone/>
            </a:pPr>
            <a:r>
              <a:rPr lang="fa-IR" sz="11500" b="1" dirty="0" smtClean="0">
                <a:solidFill>
                  <a:schemeClr val="hlink"/>
                </a:solidFill>
                <a:latin typeface="Mosawi" pitchFamily="2" charset="-78"/>
                <a:cs typeface="B Nazanin" pitchFamily="2" charset="-78"/>
              </a:rPr>
              <a:t>51</a:t>
            </a:r>
            <a:endParaRPr lang="en-US" sz="11500" b="1" dirty="0" smtClean="0">
              <a:solidFill>
                <a:schemeClr val="hlink"/>
              </a:solidFill>
              <a:latin typeface="Mosawi" pitchFamily="2" charset="-78"/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275663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5481389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595323" y="908720"/>
            <a:ext cx="7937117" cy="4896544"/>
          </a:xfrm>
        </p:spPr>
        <p:txBody>
          <a:bodyPr>
            <a:noAutofit/>
          </a:bodyPr>
          <a:lstStyle/>
          <a:p>
            <a:pPr marL="0" indent="274638" algn="ctr" rtl="1" eaLnBrk="1" hangingPunct="1">
              <a:lnSpc>
                <a:spcPct val="90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نمازهای مستحبی زیاد است و آنها را نافله گویند.</a:t>
            </a:r>
          </a:p>
          <a:p>
            <a:pPr marL="0" indent="274638" algn="ctr" rtl="1" eaLnBrk="1" hangingPunct="1">
              <a:lnSpc>
                <a:spcPct val="90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fa-IR" sz="24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 بین نمازهای مستحبی به خواندن نافله‌های شبانه‌روز بیشتر سفارش شده است</a:t>
            </a:r>
          </a:p>
          <a:p>
            <a:pPr marL="0" indent="274638" algn="ctr" rtl="1" eaLnBrk="1" hangingPunct="1">
              <a:lnSpc>
                <a:spcPct val="90000"/>
              </a:lnSpc>
              <a:spcBef>
                <a:spcPct val="15000"/>
              </a:spcBef>
              <a:buFont typeface="Wingdings" pitchFamily="2" charset="2"/>
              <a:buNone/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و آنها در غیر روز جمعه سی و چهار رکعتند: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8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ظهر 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قبل از نماز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	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8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عصر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قبل از نماز</a:t>
            </a:r>
            <a:endParaRPr lang="fa-IR" sz="32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4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مغرب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بعد از نماز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2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عشا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بعد از </a:t>
            </a:r>
            <a:r>
              <a:rPr lang="fa-IR" sz="3200" b="1" dirty="0">
                <a:solidFill>
                  <a:srgbClr val="00CC00"/>
                </a:solidFill>
                <a:latin typeface="Mosawi" pitchFamily="2" charset="-78"/>
                <a:cs typeface="Mosawi" pitchFamily="2" charset="-78"/>
              </a:rPr>
              <a:t>نماز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11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شب	</a:t>
            </a:r>
            <a:r>
              <a:rPr lang="fa-IR" sz="3200" b="1" dirty="0">
                <a:solidFill>
                  <a:srgbClr val="00CC00"/>
                </a:solidFill>
                <a:latin typeface="Mosawi" pitchFamily="2" charset="-78"/>
                <a:cs typeface="Mosawi" pitchFamily="2" charset="-78"/>
              </a:rPr>
              <a:t>بعد از نصف شب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2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صبح 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قبل از </a:t>
            </a:r>
            <a:r>
              <a:rPr lang="fa-IR" sz="3200" b="1" dirty="0" smtClean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نماز</a:t>
            </a:r>
            <a:endParaRPr lang="fa-IR" sz="32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-36512" y="764704"/>
            <a:ext cx="8568952" cy="4752528"/>
          </a:xfrm>
          <a:prstGeom prst="rect">
            <a:avLst/>
          </a:prstGeom>
        </p:spPr>
        <p:txBody>
          <a:bodyPr vert="horz" lIns="182880" tIns="91440">
            <a:noAutofit/>
          </a:bodyPr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" pitchFamily="2" charset="2"/>
              <a:buNone/>
            </a:pPr>
            <a:endParaRPr lang="fa-IR" sz="32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endParaRPr lang="fa-IR" sz="32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endParaRPr lang="fa-IR" sz="32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B Nazanin" pitchFamily="2" charset="-78"/>
              </a:rPr>
              <a:t>8</a:t>
            </a: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Mosawi" pitchFamily="2" charset="-78"/>
              </a:rPr>
              <a:t> رکعت = نافلة ظهر 	قبل از نماز	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B Nazanin" pitchFamily="2" charset="-78"/>
              </a:rPr>
              <a:t>8</a:t>
            </a: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Mosawi" pitchFamily="2" charset="-78"/>
              </a:rPr>
              <a:t> رکعت = نافلة عصر	قبل از نماز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r>
              <a:rPr lang="fa-IR" sz="3200" b="1" dirty="0" smtClean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4</a:t>
            </a: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مغرب	</a:t>
            </a:r>
            <a:r>
              <a:rPr lang="fa-IR" sz="3200" b="1" dirty="0" smtClean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بعد از نماز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B Nazanin" pitchFamily="2" charset="-78"/>
              </a:rPr>
              <a:t>2</a:t>
            </a:r>
            <a:r>
              <a:rPr lang="fa-IR" sz="3200" b="1" dirty="0" smtClean="0">
                <a:solidFill>
                  <a:srgbClr val="FFFF00"/>
                </a:solidFill>
                <a:latin typeface="Mosawi" pitchFamily="2" charset="-78"/>
                <a:cs typeface="Mosawi" pitchFamily="2" charset="-78"/>
              </a:rPr>
              <a:t> رکعت = نافلة عشا	بعد از نماز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r>
              <a:rPr lang="fa-IR" sz="3200" b="1" dirty="0" smtClean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11</a:t>
            </a: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شب	</a:t>
            </a:r>
            <a:r>
              <a:rPr lang="fa-IR" sz="3200" b="1" dirty="0" smtClean="0">
                <a:solidFill>
                  <a:srgbClr val="00CC00"/>
                </a:solidFill>
                <a:latin typeface="Mosawi" pitchFamily="2" charset="-78"/>
                <a:cs typeface="Mosawi" pitchFamily="2" charset="-78"/>
              </a:rPr>
              <a:t>بعد از نصف شب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None/>
            </a:pPr>
            <a:r>
              <a:rPr lang="fa-IR" sz="3200" b="1" dirty="0">
                <a:solidFill>
                  <a:srgbClr val="FF0000"/>
                </a:solidFill>
                <a:latin typeface="Mosawi" pitchFamily="2" charset="-78"/>
                <a:cs typeface="B Nazanin" pitchFamily="2" charset="-78"/>
              </a:rPr>
              <a:t>2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رکعت = نافلة صبح 	</a:t>
            </a:r>
            <a:r>
              <a:rPr lang="fa-IR" sz="3200" b="1" dirty="0">
                <a:solidFill>
                  <a:srgbClr val="33CC33"/>
                </a:solidFill>
                <a:latin typeface="Mosawi" pitchFamily="2" charset="-78"/>
                <a:cs typeface="Mosawi" pitchFamily="2" charset="-78"/>
              </a:rPr>
              <a:t>قبل از نماز</a:t>
            </a:r>
            <a:r>
              <a:rPr lang="fa-IR" sz="32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	</a:t>
            </a:r>
          </a:p>
          <a:p>
            <a:pPr marL="0" indent="274638" algn="just" rtl="1">
              <a:lnSpc>
                <a:spcPct val="90000"/>
              </a:lnSpc>
              <a:spcBef>
                <a:spcPct val="15000"/>
              </a:spcBef>
              <a:buFont typeface="Wingdings 2"/>
              <a:buNone/>
            </a:pPr>
            <a:endParaRPr lang="fa-IR" sz="3200" b="1" dirty="0" smtClean="0">
              <a:solidFill>
                <a:srgbClr val="00CC00"/>
              </a:solidFill>
              <a:latin typeface="Mosawi" pitchFamily="2" charset="-78"/>
              <a:cs typeface="Mosawi" pitchFamily="2" charset="-7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564904"/>
            <a:ext cx="3316287" cy="307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12382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604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604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604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uiExpand="1" build="p"/>
      <p:bldP spid="6" grpId="0" uiExpand="1" build="p"/>
      <p:bldP spid="6" grpId="1" uiExpand="1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332656"/>
            <a:ext cx="8183880" cy="5562944"/>
          </a:xfrm>
        </p:spPr>
        <p:txBody>
          <a:bodyPr>
            <a:noAutofit/>
          </a:bodyPr>
          <a:lstStyle/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1317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سُئِلَ الصَّادِقُ ع‏ لِمَ صَارَتِ الْمَغْرِبُ ثَلَاثَ رَكَعَاتٍ وَ أَرْبَعاً بَعْدَهَا لَيْسَ فِيهَا تَقْصِيرٌ فِي حَضَرٍ وَ لَا سَفَرٍ فَقَالَ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:</a:t>
            </a: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إِنَّ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اللَّهَ تَبَارَكَ وَ تَعَالَى أَنْزَلَ عَلَى نَبِيِّهِ ص كُلَّ صَلَاةٍ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رَكْعَتَيْنِ</a:t>
            </a: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فَأَضَافَ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إِلَيْهَا رَسُولُ اللَّهِ ص لِكُلِّ صَلَاةٍ رَكْعَتَيْنِ فِي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الْحَضَرِ</a:t>
            </a:r>
          </a:p>
          <a:p>
            <a:pPr marL="0" indent="0" algn="r" rtl="1">
              <a:lnSpc>
                <a:spcPts val="4300"/>
              </a:lnSpc>
              <a:buNone/>
            </a:pPr>
            <a:r>
              <a:rPr lang="fa-IR" b="1" dirty="0">
                <a:latin typeface="Mosawi" pitchFamily="2" charset="-78"/>
                <a:cs typeface="Mosawi" pitchFamily="2" charset="-78"/>
              </a:rPr>
              <a:t>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   وَ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قَصَّرَ فِيهَا فِي السَّفَرِ إِلَّا الْمَغْرِبَ وَ الْغَدَاةَ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.</a:t>
            </a: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فَلَمَّا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صَلَّى ع الْمَغْرِبَ بَلَغَهُ مَوْلِدُ فَاطِمَةَ ع فَأَضَافَ إِلَيْهَا رَكْعَةً شُكْراً لِلَّهِ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عَزَّوَجَلَّ </a:t>
            </a: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فَلَمَّا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أَنْ وُلِدَ الْحَسَنُ‏ ع أَضَافَ‏ إِلَيْهَا رَكْعَتَيْنِ شُكْراً لِلَّهِ عَزَّ وَ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جَلَّ</a:t>
            </a: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فَلَمَّا 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أَنْ وُلِدَ الْحُسَيْنُ ع أَضَافَ إِلَيْهَا رَكْعَتَيْنِ شُكْراً لِلَّهِ عَزَّ وَ جَلَّ </a:t>
            </a:r>
            <a:endParaRPr lang="fa-IR" b="1" dirty="0" smtClean="0">
              <a:latin typeface="Mosawi" pitchFamily="2" charset="-78"/>
              <a:cs typeface="Mosawi" pitchFamily="2" charset="-78"/>
            </a:endParaRPr>
          </a:p>
          <a:p>
            <a:pPr algn="r" rtl="1">
              <a:lnSpc>
                <a:spcPts val="4300"/>
              </a:lnSpc>
            </a:pPr>
            <a:r>
              <a:rPr lang="fa-IR" b="1" dirty="0" smtClean="0">
                <a:latin typeface="Mosawi" pitchFamily="2" charset="-78"/>
                <a:cs typeface="Mosawi" pitchFamily="2" charset="-78"/>
              </a:rPr>
              <a:t>فَقَالَ</a:t>
            </a:r>
            <a:r>
              <a:rPr lang="fa-IR" b="1" dirty="0">
                <a:latin typeface="Mosawi" pitchFamily="2" charset="-78"/>
                <a:cs typeface="Mosawi" pitchFamily="2" charset="-78"/>
              </a:rPr>
              <a:t>‏ لِلذَّكَرِ مِثْلُ حَظِّ الْأُنْثَيَيْنِ‏ فَتَرَكَهَا عَلَى حَالِهَا فِي الْحَضَرِ وَ </a:t>
            </a:r>
            <a:r>
              <a:rPr lang="fa-IR" b="1" dirty="0" smtClean="0">
                <a:latin typeface="Mosawi" pitchFamily="2" charset="-78"/>
                <a:cs typeface="Mosawi" pitchFamily="2" charset="-78"/>
              </a:rPr>
              <a:t>السَّفَرِ.</a:t>
            </a:r>
            <a:endParaRPr lang="fa-IR" b="1" dirty="0">
              <a:latin typeface="Mosawi" pitchFamily="2" charset="-78"/>
              <a:cs typeface="Mosawi" pitchFamily="2" charset="-78"/>
            </a:endParaRPr>
          </a:p>
          <a:p>
            <a:pPr algn="r" rtl="1"/>
            <a:r>
              <a:rPr lang="fa-IR" sz="2400" b="1" dirty="0">
                <a:solidFill>
                  <a:srgbClr val="0070C0"/>
                </a:solidFill>
                <a:latin typeface="Mosawi" pitchFamily="2" charset="-78"/>
                <a:cs typeface="Mosawi" pitchFamily="2" charset="-78"/>
              </a:rPr>
              <a:t>من لا يحضره الفقيه ج‏1 ص : 454</a:t>
            </a:r>
          </a:p>
          <a:p>
            <a:pPr algn="r" rtl="1"/>
            <a:r>
              <a:rPr lang="fa-IR" sz="2400" b="1" dirty="0">
                <a:solidFill>
                  <a:srgbClr val="0070C0"/>
                </a:solidFill>
                <a:latin typeface="Mosawi" pitchFamily="2" charset="-78"/>
                <a:cs typeface="Mosawi" pitchFamily="2" charset="-78"/>
              </a:rPr>
              <a:t>بَابُ الْعِلَّةِ الَّتِي مِنْ أَجْلِهَا لَا يُقَصِّرُ الْمُصَلِّي فِي صَلَاةِ الْمَغْرِبِ وَ نَوَافِلِهَا فِي السَّفَرِ وَ الْحَضَرِ</a:t>
            </a:r>
          </a:p>
          <a:p>
            <a:pPr algn="r" rtl="1"/>
            <a:endParaRPr lang="en-GB" b="1" dirty="0"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1373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530352"/>
            <a:ext cx="8424936" cy="4842864"/>
          </a:xfrm>
        </p:spPr>
        <p:txBody>
          <a:bodyPr>
            <a:normAutofit fontScale="55000" lnSpcReduction="20000"/>
          </a:bodyPr>
          <a:lstStyle/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67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 چون دو رکعت نافله عشا را بنا بر احتياط واجب بايد نشسته خواند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67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يک رکعت حساب می‌شود.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67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ولی در روز جمعه 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67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بر شانزده رکعت نافلة ظهر و عصر،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67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چهار رکعت اضافه می‌شود.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3400" b="1" dirty="0" smtClean="0">
                <a:latin typeface="Mosawi" pitchFamily="2" charset="-78"/>
                <a:cs typeface="Mosawi" pitchFamily="2" charset="-78"/>
              </a:rPr>
              <a:t>توضيح المسائل، م 764.</a:t>
            </a:r>
            <a:endParaRPr lang="en-US" sz="4200" b="1" dirty="0" smtClean="0"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052552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3402704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17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نمازهای واجب يوميه</a:t>
            </a:r>
          </a:p>
          <a:p>
            <a:pPr algn="ctr" rtl="1">
              <a:lnSpc>
                <a:spcPct val="150000"/>
              </a:lnSpc>
              <a:buNone/>
            </a:pP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نمازهای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نافله مسافر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625339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3402704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11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 شب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نمازهای واجب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يوميه مسافر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769200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3402704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55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نمازهای واجب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يوميه و نافله 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در روز جمعه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888901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3402704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53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نمازهای واجب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يوميه و نافله 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در روز جمعه برای شرکت کننده در نماز جمعه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326446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3868482"/>
          </a:xfrm>
        </p:spPr>
        <p:txBody>
          <a:bodyPr>
            <a:normAutofit fontScale="92500" lnSpcReduction="10000"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6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رکعاتی که از مسافر قصر می شود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نمازهای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نافله مغرب و عشا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>
              <a:lnSpc>
                <a:spcPts val="0"/>
              </a:lnSpc>
              <a:buNone/>
            </a:pP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نماز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نافله مغرب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 غفيله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832292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4104456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5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نمازهای مغرب وعشای مسافر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نماز عشای حاضر و نافله آن</a:t>
            </a:r>
          </a:p>
          <a:p>
            <a:pPr algn="ctr" rtl="1">
              <a:lnSpc>
                <a:spcPts val="0"/>
              </a:lnSpc>
              <a:buNone/>
            </a:pP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نماز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مغرب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و غفیله</a:t>
            </a: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093853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4104456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7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 مغرب و عشای حاضر</a:t>
            </a:r>
          </a:p>
          <a:p>
            <a:pPr algn="ctr" rtl="1">
              <a:lnSpc>
                <a:spcPct val="110000"/>
              </a:lnSpc>
              <a:buNone/>
            </a:pP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 مغرب و نافله های آن</a:t>
            </a:r>
          </a:p>
          <a:p>
            <a:pPr algn="ctr" rtl="1"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</a:t>
            </a:r>
            <a:r>
              <a:rPr lang="fa-IR" sz="4800" b="1" dirty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رکعات </a:t>
            </a: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نمازهای جهريه مسافر</a:t>
            </a: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4800" b="1" dirty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4875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نمازهای مستحب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2060848"/>
            <a:ext cx="8424936" cy="4104456"/>
          </a:xfrm>
        </p:spPr>
        <p:txBody>
          <a:bodyPr>
            <a:normAutofit/>
          </a:bodyPr>
          <a:lstStyle/>
          <a:p>
            <a:pPr marL="0" lvl="0" indent="274638" algn="ctr">
              <a:lnSpc>
                <a:spcPts val="5100"/>
              </a:lnSpc>
              <a:spcBef>
                <a:spcPct val="15000"/>
              </a:spcBef>
              <a:buClr>
                <a:srgbClr val="CEB966"/>
              </a:buClr>
              <a:buNone/>
            </a:pPr>
            <a:r>
              <a:rPr lang="fa-IR" sz="20000" b="1" dirty="0" smtClean="0">
                <a:solidFill>
                  <a:srgbClr val="410082"/>
                </a:solidFill>
                <a:latin typeface="Mosawi" pitchFamily="2" charset="-78"/>
                <a:cs typeface="B Nazanin" pitchFamily="2" charset="-78"/>
              </a:rPr>
              <a:t>9</a:t>
            </a:r>
            <a:endParaRPr lang="fa-IR" sz="20000" b="1" dirty="0">
              <a:solidFill>
                <a:srgbClr val="410082"/>
              </a:solidFill>
              <a:latin typeface="Mosawi" pitchFamily="2" charset="-78"/>
              <a:cs typeface="B Nazanin" pitchFamily="2" charset="-78"/>
            </a:endParaRPr>
          </a:p>
          <a:p>
            <a:pPr algn="ctr" rtl="1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fa-IR" sz="48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تعداد رکعات نمازهای جهريه حاضر </a:t>
            </a:r>
          </a:p>
          <a:p>
            <a:pPr algn="just" rtl="1" eaLnBrk="1" hangingPunct="1">
              <a:lnSpc>
                <a:spcPct val="150000"/>
              </a:lnSpc>
              <a:buFont typeface="Wingdings" pitchFamily="2" charset="2"/>
              <a:buNone/>
            </a:pPr>
            <a:endParaRPr lang="fa-IR" sz="1800" b="1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679779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احکام نمازهای مستحبی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548680"/>
            <a:ext cx="8352928" cy="5256584"/>
          </a:xfrm>
        </p:spPr>
        <p:txBody>
          <a:bodyPr>
            <a:noAutofit/>
          </a:bodyPr>
          <a:lstStyle/>
          <a:p>
            <a:pPr algn="just" rtl="1" eaLnBrk="1" hangingPunct="1">
              <a:lnSpc>
                <a:spcPct val="150000"/>
              </a:lnSpc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1. تمام نمازهای مستحبی </a:t>
            </a:r>
            <a:r>
              <a:rPr lang="fa-IR" sz="3200" b="1" spc="-15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به صورت دو رکعتی </a:t>
            </a: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خوانده می‌شوند مگر</a:t>
            </a:r>
          </a:p>
          <a:p>
            <a:pPr algn="just" rtl="1" eaLnBrk="1" hangingPunct="1">
              <a:lnSpc>
                <a:spcPct val="150000"/>
              </a:lnSpc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نماز وتر در نافلة شب که یک رکعت است</a:t>
            </a:r>
          </a:p>
          <a:p>
            <a:pPr algn="just" rtl="1" eaLnBrk="1" hangingPunct="1">
              <a:lnSpc>
                <a:spcPct val="150000"/>
              </a:lnSpc>
            </a:pPr>
            <a:r>
              <a:rPr lang="fa-IR" sz="3200" b="1" spc="-15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ونماز اعرابي که به صورت یک دورکعتی و دوچهار رکعتی خوانده می‌شود.</a:t>
            </a:r>
            <a:r>
              <a:rPr lang="fa-IR" sz="3200" b="1" spc="-150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1</a:t>
            </a:r>
          </a:p>
          <a:p>
            <a:pPr algn="just" rtl="1" eaLnBrk="1" hangingPunct="1">
              <a:lnSpc>
                <a:spcPct val="150000"/>
              </a:lnSpc>
            </a:pPr>
            <a:r>
              <a:rPr lang="fa-IR" sz="3200" b="1" spc="-15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2. درنمازهای مستحبی غير ازچند نماز، خواندن سوره واجب نیست.</a:t>
            </a:r>
            <a:r>
              <a:rPr lang="fa-IR" sz="3200" b="1" spc="-150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2</a:t>
            </a:r>
          </a:p>
          <a:p>
            <a:pPr algn="just" rtl="1" eaLnBrk="1" hangingPunct="1">
              <a:lnSpc>
                <a:spcPct val="150000"/>
              </a:lnSpc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3. شکستن نمازهای مستحبی حتی از روی اختيار جايز است.</a:t>
            </a:r>
            <a:r>
              <a:rPr lang="fa-IR" sz="3200" b="1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3</a:t>
            </a:r>
          </a:p>
          <a:p>
            <a:pPr algn="just" rtl="1" eaLnBrk="1" hangingPunct="1">
              <a:lnSpc>
                <a:spcPct val="120000"/>
              </a:lnSpc>
            </a:pPr>
            <a:endParaRPr lang="fa-IR" b="1" baseline="30000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r" rtl="1" eaLnBrk="1" hangingPunct="1"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1. العروة الوثقی، ج 2، ص 111، م 6 – مفاتیح الجنان (نماز اعرابی).</a:t>
            </a:r>
          </a:p>
          <a:p>
            <a:pPr algn="r" rtl="1" eaLnBrk="1" hangingPunct="1"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2. العروة الوثقی، ج 2، ص 111، م 7.</a:t>
            </a:r>
          </a:p>
          <a:p>
            <a:pPr algn="r" rtl="1" eaLnBrk="1" hangingPunct="1"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3. العروة الوثقی، ج 2، ص 111، م 7.</a:t>
            </a:r>
            <a:endParaRPr lang="en-US" sz="2000" b="1" dirty="0" smtClean="0"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523331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withGroup">
                            <p:stCondLst>
                              <p:cond delay="1760"/>
                            </p:stCondLst>
                            <p:childTnLst>
                              <p:par>
                                <p:cTn id="3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84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withGroup">
                            <p:stCondLst>
                              <p:cond delay="4920"/>
                            </p:stCondLst>
                            <p:childTnLst>
                              <p:par>
                                <p:cTn id="5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" y="5473784"/>
            <a:ext cx="8183880" cy="1051560"/>
          </a:xfrm>
        </p:spPr>
        <p:txBody>
          <a:bodyPr/>
          <a:lstStyle/>
          <a:p>
            <a:pPr eaLnBrk="1" hangingPunct="1"/>
            <a:r>
              <a:rPr lang="fa-IR" sz="3600" b="1" dirty="0" smtClean="0">
                <a:solidFill>
                  <a:srgbClr val="800000"/>
                </a:solidFill>
                <a:cs typeface="B Yagut" pitchFamily="2" charset="-78"/>
              </a:rPr>
              <a:t>احکام نمازهای مستحبی</a:t>
            </a:r>
            <a:endParaRPr lang="en-US" sz="3600" b="1" dirty="0" smtClean="0">
              <a:solidFill>
                <a:srgbClr val="800000"/>
              </a:solidFill>
              <a:cs typeface="B Yagut" pitchFamily="2" charset="-78"/>
            </a:endParaRP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530352"/>
            <a:ext cx="8291264" cy="4187952"/>
          </a:xfrm>
        </p:spPr>
        <p:txBody>
          <a:bodyPr>
            <a:noAutofit/>
          </a:bodyPr>
          <a:lstStyle/>
          <a:p>
            <a:pPr algn="r" rtl="1" eaLnBrk="1" hangingPunct="1">
              <a:lnSpc>
                <a:spcPct val="120000"/>
              </a:lnSpc>
              <a:spcBef>
                <a:spcPct val="10000"/>
              </a:spcBef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4. زياد کردن رکن [مانند رکوع] از روی سهو، نمازهای مستحبی  را باطل نمی‌کند. </a:t>
            </a:r>
            <a:r>
              <a:rPr lang="fa-IR" sz="3200" b="1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1</a:t>
            </a:r>
          </a:p>
          <a:p>
            <a:pPr algn="just" rtl="1" eaLnBrk="1" hangingPunct="1">
              <a:lnSpc>
                <a:spcPct val="120000"/>
              </a:lnSpc>
              <a:spcBef>
                <a:spcPct val="10000"/>
              </a:spcBef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5. نمازهای نافله را می‌شود نشسته خواند ، ولی بهتر است</a:t>
            </a:r>
            <a:r>
              <a:rPr lang="en-US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 </a:t>
            </a: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دو رکعت نماز نافله نشسته را يک رکعت حساب کند... .</a:t>
            </a:r>
            <a:r>
              <a:rPr lang="fa-IR" sz="3200" b="1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2</a:t>
            </a:r>
          </a:p>
          <a:p>
            <a:pPr algn="r" rtl="1" eaLnBrk="1" hangingPunct="1">
              <a:lnSpc>
                <a:spcPct val="120000"/>
              </a:lnSpc>
              <a:spcBef>
                <a:spcPct val="10000"/>
              </a:spcBef>
            </a:pPr>
            <a:r>
              <a:rPr lang="fa-IR" sz="3200" b="1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6. نافله ظهر و عصر را در سفر نبايد خواند، ولی نافله عشاء را به نيت اينکه شايد مطلوب باشد می‌تواند به جا آورد.</a:t>
            </a:r>
            <a:r>
              <a:rPr lang="fa-IR" sz="3200" b="1" baseline="30000" dirty="0" smtClean="0">
                <a:solidFill>
                  <a:schemeClr val="hlink"/>
                </a:solidFill>
                <a:latin typeface="Mosawi" pitchFamily="2" charset="-78"/>
                <a:cs typeface="Mosawi" pitchFamily="2" charset="-78"/>
              </a:rPr>
              <a:t>3</a:t>
            </a:r>
          </a:p>
          <a:p>
            <a:pPr algn="r" rtl="1" eaLnBrk="1" hangingPunct="1">
              <a:lnSpc>
                <a:spcPct val="120000"/>
              </a:lnSpc>
              <a:spcBef>
                <a:spcPct val="10000"/>
              </a:spcBef>
            </a:pPr>
            <a:endParaRPr lang="fa-IR" b="1" baseline="30000" dirty="0" smtClean="0">
              <a:solidFill>
                <a:schemeClr val="hlink"/>
              </a:solidFill>
              <a:latin typeface="Mosawi" pitchFamily="2" charset="-78"/>
              <a:cs typeface="Mosawi" pitchFamily="2" charset="-78"/>
            </a:endParaRPr>
          </a:p>
          <a:p>
            <a:pPr algn="r" rt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1. العروة الوثقی، ج 2، ص 111، م 7.</a:t>
            </a:r>
          </a:p>
          <a:p>
            <a:pPr algn="r" rt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2. توضيح المسائل، م 766.</a:t>
            </a:r>
          </a:p>
          <a:p>
            <a:pPr algn="r" rt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fa-IR" sz="2000" b="1" dirty="0" smtClean="0">
                <a:latin typeface="Mosawi" pitchFamily="2" charset="-78"/>
                <a:cs typeface="Mosawi" pitchFamily="2" charset="-78"/>
              </a:rPr>
              <a:t>3. توضيح المسائل، م 767. </a:t>
            </a:r>
            <a:endParaRPr lang="en-US" sz="2000" b="1" dirty="0" smtClean="0"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867317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20"/>
                            </p:stCondLst>
                            <p:childTnLst>
                              <p:par>
                                <p:cTn id="2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600"/>
                            </p:stCondLst>
                            <p:childTnLst>
                              <p:par>
                                <p:cTn id="3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5440"/>
                            </p:stCondLst>
                            <p:childTnLst>
                              <p:par>
                                <p:cTn id="3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959</TotalTime>
  <Words>779</Words>
  <Application>Microsoft Office PowerPoint</Application>
  <PresentationFormat>On-screen Show (4:3)</PresentationFormat>
  <Paragraphs>111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B Nazanin</vt:lpstr>
      <vt:lpstr>B Yagut</vt:lpstr>
      <vt:lpstr>Calibri</vt:lpstr>
      <vt:lpstr>Mosawi</vt:lpstr>
      <vt:lpstr>Tahoma</vt:lpstr>
      <vt:lpstr>Verdana</vt:lpstr>
      <vt:lpstr>Wingdings</vt:lpstr>
      <vt:lpstr>Wingdings 2</vt:lpstr>
      <vt:lpstr>Aspect</vt:lpstr>
      <vt:lpstr>بنام خدا</vt:lpstr>
      <vt:lpstr>نمازهای مستحب</vt:lpstr>
      <vt:lpstr>نمازهای مستحب</vt:lpstr>
      <vt:lpstr>نمازهای مستحب</vt:lpstr>
      <vt:lpstr>PowerPoint Presentation</vt:lpstr>
      <vt:lpstr>نمازهای مستحب</vt:lpstr>
      <vt:lpstr>نمازهای مستحب</vt:lpstr>
      <vt:lpstr>نمازهای مستحب</vt:lpstr>
      <vt:lpstr>نمازهای مستحب</vt:lpstr>
      <vt:lpstr>نمازهای مستحب</vt:lpstr>
      <vt:lpstr>نمازهای مستحب</vt:lpstr>
      <vt:lpstr>نمازهای مستحب</vt:lpstr>
      <vt:lpstr>نمازهای مستحب</vt:lpstr>
      <vt:lpstr>نمازهای مستحب</vt:lpstr>
      <vt:lpstr>احکام نمازهای مستحبی</vt:lpstr>
      <vt:lpstr>احکام نمازهای مستحبی</vt:lpstr>
    </vt:vector>
  </TitlesOfParts>
  <Company>MRT www.Win2Farsi.com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نمازهای مستحب</dc:title>
  <dc:creator>MRT</dc:creator>
  <cp:lastModifiedBy>Windows User</cp:lastModifiedBy>
  <cp:revision>37</cp:revision>
  <dcterms:created xsi:type="dcterms:W3CDTF">2013-09-09T07:03:33Z</dcterms:created>
  <dcterms:modified xsi:type="dcterms:W3CDTF">2020-02-25T14:59:17Z</dcterms:modified>
</cp:coreProperties>
</file>