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7" r:id="rId2"/>
    <p:sldId id="262" r:id="rId3"/>
    <p:sldId id="261" r:id="rId4"/>
    <p:sldId id="271" r:id="rId5"/>
    <p:sldId id="258" r:id="rId6"/>
    <p:sldId id="263" r:id="rId7"/>
    <p:sldId id="264" r:id="rId8"/>
    <p:sldId id="269" r:id="rId9"/>
    <p:sldId id="270" r:id="rId10"/>
    <p:sldId id="265" r:id="rId11"/>
    <p:sldId id="266" r:id="rId12"/>
    <p:sldId id="267" r:id="rId13"/>
    <p:sldId id="268" r:id="rId14"/>
    <p:sldId id="259" r:id="rId15"/>
    <p:sldId id="260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82" d="100"/>
          <a:sy n="82" d="100"/>
        </p:scale>
        <p:origin x="-156" y="5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77CACF-0C16-42C6-AEED-C98A420A8995}" type="datetimeFigureOut">
              <a:rPr lang="en-GB" smtClean="0"/>
              <a:pPr/>
              <a:t>17/04/2016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D89553-C399-4D3B-BB78-97EA5033338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33255265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D89553-C399-4D3B-BB78-97EA5033338E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4993116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ounded Rectangle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0" name="Subtitle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22C9981-628B-4A67-B49A-0D743E6D9FA5}" type="slidenum">
              <a:rPr lang="ar-SA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106380B-1B1E-450F-A195-3F5EE2699EE2}" type="slidenum">
              <a:rPr lang="ar-SA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ed Rectangle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FCA2061-CD05-43A8-9143-593BCF972100}" type="slidenum">
              <a:rPr lang="ar-SA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217321D-A679-4045-BBD9-D9EA02B4C084}" type="slidenum">
              <a:rPr lang="ar-SA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1693E55-EB67-4B81-BB46-0F3FC7293CBC}" type="slidenum">
              <a:rPr lang="ar-SA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0ECD85B-FA4B-412E-8147-FEA787DA612D}" type="slidenum">
              <a:rPr lang="ar-SA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9CCB96F-B96B-4986-A46B-8E800F69C2F9}" type="slidenum">
              <a:rPr lang="ar-SA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8372A90-B9D7-4587-8BC9-BD4B4D47A239}" type="slidenum">
              <a:rPr lang="ar-SA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 Single Corner Rectangle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00CFE33-4179-41A9-BA68-3C9578450920}" type="slidenum">
              <a:rPr lang="ar-SA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3184BB1-2EBC-47E4-80A6-BFD73484C8FB}" type="slidenum">
              <a:rPr lang="ar-SA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1C98C40-6C56-4BE3-9C22-2F485D367D44}" type="slidenum">
              <a:rPr lang="ar-SA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ounded Rectangle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fld id="{CF02189F-9ADC-4657-84A9-A544B91A37FC}" type="slidenum">
              <a:rPr lang="ar-SA" smtClean="0">
                <a:solidFill>
                  <a:srgbClr val="000000"/>
                </a:solidFill>
              </a:rPr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502920" y="5473784"/>
            <a:ext cx="8183880" cy="1051560"/>
          </a:xfrm>
        </p:spPr>
        <p:txBody>
          <a:bodyPr/>
          <a:lstStyle/>
          <a:p>
            <a:pPr eaLnBrk="1" hangingPunct="1"/>
            <a:r>
              <a:rPr lang="fa-IR" sz="3600" b="1" dirty="0" smtClean="0">
                <a:solidFill>
                  <a:srgbClr val="800000"/>
                </a:solidFill>
                <a:cs typeface="B Yagut" pitchFamily="2" charset="-78"/>
              </a:rPr>
              <a:t>نمازهای مستحب</a:t>
            </a:r>
            <a:endParaRPr lang="en-US" sz="3600" b="1" dirty="0" smtClean="0">
              <a:solidFill>
                <a:srgbClr val="800000"/>
              </a:solidFill>
              <a:cs typeface="B Yagut" pitchFamily="2" charset="-78"/>
            </a:endParaRPr>
          </a:p>
        </p:txBody>
      </p:sp>
      <p:sp>
        <p:nvSpPr>
          <p:cNvPr id="60419" name="Rectangle 3"/>
          <p:cNvSpPr>
            <a:spLocks noGrp="1" noChangeArrowheads="1"/>
          </p:cNvSpPr>
          <p:nvPr>
            <p:ph idx="1"/>
          </p:nvPr>
        </p:nvSpPr>
        <p:spPr>
          <a:xfrm>
            <a:off x="539552" y="476672"/>
            <a:ext cx="8001000" cy="5040560"/>
          </a:xfrm>
        </p:spPr>
        <p:txBody>
          <a:bodyPr>
            <a:noAutofit/>
          </a:bodyPr>
          <a:lstStyle/>
          <a:p>
            <a:pPr marL="0" indent="274638" algn="just" rtl="1">
              <a:lnSpc>
                <a:spcPts val="5500"/>
              </a:lnSpc>
              <a:spcBef>
                <a:spcPct val="15000"/>
              </a:spcBef>
              <a:buNone/>
            </a:pPr>
            <a:r>
              <a:rPr lang="fa-IR" sz="20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رُوِيَ </a:t>
            </a:r>
            <a:r>
              <a:rPr lang="fa-IR" sz="20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عَنْ أَبِي مُحَمَّدٍ الْحَسَنِ الْعَسْكَرِيِّ </a:t>
            </a:r>
            <a:r>
              <a:rPr lang="fa-IR" sz="2000" b="1" spc="-150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( عليه السلام ) </a:t>
            </a:r>
            <a:r>
              <a:rPr lang="fa-IR" sz="20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أَنَّهُ قَالَ : </a:t>
            </a:r>
            <a:r>
              <a:rPr lang="fa-IR" sz="40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عَلَامَاتُ </a:t>
            </a:r>
            <a:r>
              <a:rPr lang="fa-IR" sz="40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الْمُؤْمِنِ </a:t>
            </a:r>
            <a:r>
              <a:rPr lang="fa-IR" sz="40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خَمْسٌ: </a:t>
            </a:r>
          </a:p>
          <a:p>
            <a:pPr marL="0" indent="274638" algn="just" rtl="1">
              <a:lnSpc>
                <a:spcPts val="5500"/>
              </a:lnSpc>
              <a:spcBef>
                <a:spcPct val="15000"/>
              </a:spcBef>
              <a:buNone/>
            </a:pPr>
            <a:r>
              <a:rPr lang="fa-IR" sz="40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صَلَاةُ إحدى </a:t>
            </a:r>
            <a:r>
              <a:rPr lang="fa-IR" sz="40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وْخَمْسِينَ ، </a:t>
            </a:r>
          </a:p>
          <a:p>
            <a:pPr marL="0" indent="274638" algn="just" rtl="1">
              <a:lnSpc>
                <a:spcPts val="5500"/>
              </a:lnSpc>
              <a:spcBef>
                <a:spcPct val="15000"/>
              </a:spcBef>
              <a:buNone/>
            </a:pPr>
            <a:r>
              <a:rPr lang="fa-IR" sz="40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وَ </a:t>
            </a:r>
            <a:r>
              <a:rPr lang="fa-IR" sz="40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زِيَارَةُ الْأَرْبَعِينَ </a:t>
            </a:r>
            <a:r>
              <a:rPr lang="fa-IR" sz="40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، </a:t>
            </a:r>
          </a:p>
          <a:p>
            <a:pPr marL="0" indent="274638" algn="just" rtl="1">
              <a:lnSpc>
                <a:spcPts val="5500"/>
              </a:lnSpc>
              <a:spcBef>
                <a:spcPct val="15000"/>
              </a:spcBef>
              <a:buNone/>
            </a:pPr>
            <a:r>
              <a:rPr lang="fa-IR" sz="40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وَ </a:t>
            </a:r>
            <a:r>
              <a:rPr lang="fa-IR" sz="40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التَّخَتُّمُ فِي الْيَمِينِ </a:t>
            </a:r>
            <a:r>
              <a:rPr lang="fa-IR" sz="40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،</a:t>
            </a:r>
          </a:p>
          <a:p>
            <a:pPr marL="0" indent="274638" algn="just" rtl="1">
              <a:lnSpc>
                <a:spcPts val="5500"/>
              </a:lnSpc>
              <a:spcBef>
                <a:spcPct val="15000"/>
              </a:spcBef>
              <a:buNone/>
            </a:pPr>
            <a:r>
              <a:rPr lang="fa-IR" sz="40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</a:t>
            </a:r>
            <a:r>
              <a:rPr lang="fa-IR" sz="40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وَ تَعْفِيرُ الْجَبِينِ </a:t>
            </a:r>
            <a:r>
              <a:rPr lang="fa-IR" sz="40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،</a:t>
            </a:r>
          </a:p>
          <a:p>
            <a:pPr marL="0" indent="274638" algn="just" rtl="1">
              <a:lnSpc>
                <a:spcPts val="5500"/>
              </a:lnSpc>
              <a:spcBef>
                <a:spcPct val="15000"/>
              </a:spcBef>
              <a:buNone/>
            </a:pPr>
            <a:r>
              <a:rPr lang="fa-IR" sz="40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</a:t>
            </a:r>
            <a:r>
              <a:rPr lang="fa-IR" sz="40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وَ الْجَهْرُ بِبِسْمِ </a:t>
            </a:r>
            <a:r>
              <a:rPr lang="fa-IR" sz="40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اللهِ </a:t>
            </a:r>
            <a:r>
              <a:rPr lang="fa-IR" sz="40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الرَّحْمَنِ الرَّحِيمِ </a:t>
            </a:r>
            <a:r>
              <a:rPr lang="fa-IR" sz="40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.</a:t>
            </a:r>
            <a:endParaRPr lang="fa-IR" sz="4000" b="1" dirty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marL="0" indent="274638" rtl="1">
              <a:lnSpc>
                <a:spcPts val="5500"/>
              </a:lnSpc>
              <a:spcBef>
                <a:spcPct val="15000"/>
              </a:spcBef>
              <a:buNone/>
            </a:pPr>
            <a:r>
              <a:rPr lang="fa-IR" sz="1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تهذيب </a:t>
            </a:r>
            <a:r>
              <a:rPr lang="fa-IR" sz="18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الأحكام : 6 / 52 ، </a:t>
            </a:r>
            <a:r>
              <a:rPr lang="fa-IR" sz="1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شيخ طوسي </a:t>
            </a:r>
            <a:r>
              <a:rPr lang="fa-IR" sz="18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، </a:t>
            </a:r>
          </a:p>
        </p:txBody>
      </p:sp>
    </p:spTree>
    <p:extLst>
      <p:ext uri="{BB962C8B-B14F-4D97-AF65-F5344CB8AC3E}">
        <p14:creationId xmlns="" xmlns:p14="http://schemas.microsoft.com/office/powerpoint/2010/main" val="227429856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0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0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0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604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04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04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8" grpId="0"/>
      <p:bldP spid="60419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502920" y="5473784"/>
            <a:ext cx="8183880" cy="1051560"/>
          </a:xfrm>
        </p:spPr>
        <p:txBody>
          <a:bodyPr/>
          <a:lstStyle/>
          <a:p>
            <a:pPr eaLnBrk="1" hangingPunct="1"/>
            <a:r>
              <a:rPr lang="fa-IR" sz="3600" b="1" smtClean="0">
                <a:solidFill>
                  <a:srgbClr val="800000"/>
                </a:solidFill>
                <a:cs typeface="B Yagut" pitchFamily="2" charset="-78"/>
              </a:rPr>
              <a:t>نمازهای مستحب</a:t>
            </a:r>
            <a:endParaRPr lang="en-US" sz="3600" b="1" smtClean="0">
              <a:solidFill>
                <a:srgbClr val="800000"/>
              </a:solidFill>
              <a:cs typeface="B Yagut" pitchFamily="2" charset="-78"/>
            </a:endParaRPr>
          </a:p>
        </p:txBody>
      </p:sp>
      <p:sp>
        <p:nvSpPr>
          <p:cNvPr id="60419" name="Rectangle 3"/>
          <p:cNvSpPr>
            <a:spLocks noGrp="1" noChangeArrowheads="1"/>
          </p:cNvSpPr>
          <p:nvPr>
            <p:ph idx="1"/>
          </p:nvPr>
        </p:nvSpPr>
        <p:spPr>
          <a:xfrm>
            <a:off x="539552" y="332656"/>
            <a:ext cx="8001000" cy="5040560"/>
          </a:xfrm>
        </p:spPr>
        <p:txBody>
          <a:bodyPr>
            <a:noAutofit/>
          </a:bodyPr>
          <a:lstStyle/>
          <a:p>
            <a:pPr marL="0" indent="274638" algn="r" rtl="1">
              <a:lnSpc>
                <a:spcPct val="150000"/>
              </a:lnSpc>
              <a:spcBef>
                <a:spcPct val="15000"/>
              </a:spcBef>
              <a:buNone/>
            </a:pPr>
            <a:r>
              <a:rPr lang="fa-IR" sz="20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رُوِيَ </a:t>
            </a:r>
            <a:r>
              <a:rPr lang="fa-IR" sz="20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عَنْ أَبِي مُحَمَّدٍ الْحَسَنِ الْعَسْكَرِيِّ ( عليه السلام ) أَنَّهُ قَالَ : </a:t>
            </a:r>
            <a:r>
              <a:rPr lang="fa-IR" sz="20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" </a:t>
            </a:r>
            <a:r>
              <a:rPr lang="fa-IR" sz="20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عَلَامَاتُ الْمُؤْمِنِ خَمْسٌ : </a:t>
            </a:r>
            <a:endParaRPr lang="fa-IR" sz="2000" b="1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marL="0" indent="274638" algn="r" rtl="1">
              <a:lnSpc>
                <a:spcPts val="5100"/>
              </a:lnSpc>
              <a:spcBef>
                <a:spcPct val="15000"/>
              </a:spcBef>
              <a:buNone/>
            </a:pPr>
            <a:r>
              <a:rPr lang="fa-IR" sz="40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صَلَاةُ إحدى </a:t>
            </a:r>
            <a:r>
              <a:rPr lang="fa-IR" sz="40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وْخَمْسِينَ ، </a:t>
            </a:r>
            <a:endParaRPr lang="en-US" sz="19900" b="1" dirty="0">
              <a:solidFill>
                <a:schemeClr val="hlink"/>
              </a:solidFill>
              <a:latin typeface="Mosawi" pitchFamily="2" charset="-78"/>
              <a:cs typeface="B Nazanin" pitchFamily="2" charset="-78"/>
            </a:endParaRPr>
          </a:p>
          <a:p>
            <a:pPr marL="0" indent="274638">
              <a:lnSpc>
                <a:spcPts val="5100"/>
              </a:lnSpc>
              <a:spcBef>
                <a:spcPct val="15000"/>
              </a:spcBef>
              <a:buNone/>
            </a:pPr>
            <a:r>
              <a:rPr lang="fa-IR" sz="5400" b="1" dirty="0" smtClean="0">
                <a:solidFill>
                  <a:srgbClr val="00B0F0"/>
                </a:solidFill>
                <a:latin typeface="Mosawi" pitchFamily="2" charset="-78"/>
                <a:cs typeface="B Nazanin" pitchFamily="2" charset="-78"/>
              </a:rPr>
              <a:t>نمازهای یومیه</a:t>
            </a:r>
            <a:r>
              <a:rPr lang="fa-IR" sz="5400" b="1" dirty="0" smtClean="0">
                <a:solidFill>
                  <a:schemeClr val="hlink"/>
                </a:solidFill>
                <a:latin typeface="Mosawi" pitchFamily="2" charset="-78"/>
                <a:cs typeface="B Nazanin" pitchFamily="2" charset="-78"/>
              </a:rPr>
              <a:t> </a:t>
            </a:r>
            <a:r>
              <a:rPr lang="fa-IR" sz="11500" b="1" dirty="0" smtClean="0">
                <a:solidFill>
                  <a:schemeClr val="hlink"/>
                </a:solidFill>
                <a:latin typeface="Mosawi" pitchFamily="2" charset="-78"/>
                <a:cs typeface="B Nazanin" pitchFamily="2" charset="-78"/>
              </a:rPr>
              <a:t>17</a:t>
            </a:r>
          </a:p>
          <a:p>
            <a:pPr marL="0" indent="274638">
              <a:lnSpc>
                <a:spcPts val="4000"/>
              </a:lnSpc>
              <a:spcBef>
                <a:spcPct val="15000"/>
              </a:spcBef>
              <a:buNone/>
            </a:pPr>
            <a:r>
              <a:rPr lang="fa-IR" sz="11500" b="1" dirty="0" smtClean="0">
                <a:solidFill>
                  <a:schemeClr val="hlink"/>
                </a:solidFill>
                <a:latin typeface="Mosawi" pitchFamily="2" charset="-78"/>
                <a:cs typeface="B Nazanin" pitchFamily="2" charset="-78"/>
              </a:rPr>
              <a:t> + </a:t>
            </a:r>
          </a:p>
          <a:p>
            <a:pPr marL="0" indent="274638">
              <a:lnSpc>
                <a:spcPts val="5900"/>
              </a:lnSpc>
              <a:spcBef>
                <a:spcPct val="15000"/>
              </a:spcBef>
              <a:buNone/>
            </a:pPr>
            <a:r>
              <a:rPr lang="fa-IR" sz="5400" b="1" dirty="0" smtClean="0">
                <a:solidFill>
                  <a:srgbClr val="00B0F0"/>
                </a:solidFill>
                <a:latin typeface="Mosawi" pitchFamily="2" charset="-78"/>
                <a:cs typeface="B Nazanin" pitchFamily="2" charset="-78"/>
              </a:rPr>
              <a:t>نافله های یومیه </a:t>
            </a:r>
            <a:r>
              <a:rPr lang="fa-IR" sz="11500" b="1" dirty="0" smtClean="0">
                <a:solidFill>
                  <a:schemeClr val="hlink"/>
                </a:solidFill>
                <a:latin typeface="Mosawi" pitchFamily="2" charset="-78"/>
                <a:cs typeface="B Nazanin" pitchFamily="2" charset="-78"/>
              </a:rPr>
              <a:t>34</a:t>
            </a:r>
          </a:p>
          <a:p>
            <a:pPr marL="0" indent="274638">
              <a:lnSpc>
                <a:spcPts val="3700"/>
              </a:lnSpc>
              <a:spcBef>
                <a:spcPct val="15000"/>
              </a:spcBef>
              <a:buNone/>
            </a:pPr>
            <a:r>
              <a:rPr lang="fa-IR" sz="11500" b="1" dirty="0" smtClean="0">
                <a:solidFill>
                  <a:schemeClr val="hlink"/>
                </a:solidFill>
                <a:latin typeface="Mosawi" pitchFamily="2" charset="-78"/>
                <a:cs typeface="B Nazanin" pitchFamily="2" charset="-78"/>
              </a:rPr>
              <a:t>= </a:t>
            </a:r>
          </a:p>
          <a:p>
            <a:pPr marL="0" indent="274638">
              <a:lnSpc>
                <a:spcPts val="5100"/>
              </a:lnSpc>
              <a:spcBef>
                <a:spcPct val="15000"/>
              </a:spcBef>
              <a:buNone/>
            </a:pPr>
            <a:r>
              <a:rPr lang="fa-IR" sz="11500" b="1" dirty="0" smtClean="0">
                <a:solidFill>
                  <a:schemeClr val="hlink"/>
                </a:solidFill>
                <a:latin typeface="Mosawi" pitchFamily="2" charset="-78"/>
                <a:cs typeface="B Nazanin" pitchFamily="2" charset="-78"/>
              </a:rPr>
              <a:t>51</a:t>
            </a:r>
            <a:endParaRPr lang="en-US" sz="11500" b="1" dirty="0" smtClean="0">
              <a:solidFill>
                <a:schemeClr val="hlink"/>
              </a:solidFill>
              <a:latin typeface="Mosawi" pitchFamily="2" charset="-78"/>
              <a:cs typeface="B Nazanin" pitchFamily="2" charset="-7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2756634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5" dur="500"/>
                                        <p:tgtEl>
                                          <p:spTgt spid="60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0" dur="500"/>
                                        <p:tgtEl>
                                          <p:spTgt spid="604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9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5481389"/>
            <a:ext cx="8183880" cy="1051560"/>
          </a:xfrm>
        </p:spPr>
        <p:txBody>
          <a:bodyPr/>
          <a:lstStyle/>
          <a:p>
            <a:pPr eaLnBrk="1" hangingPunct="1"/>
            <a:r>
              <a:rPr lang="fa-IR" sz="3600" b="1" dirty="0" smtClean="0">
                <a:solidFill>
                  <a:srgbClr val="800000"/>
                </a:solidFill>
                <a:cs typeface="B Yagut" pitchFamily="2" charset="-78"/>
              </a:rPr>
              <a:t>نمازهای مستحب</a:t>
            </a:r>
            <a:endParaRPr lang="en-US" sz="3600" b="1" dirty="0" smtClean="0">
              <a:solidFill>
                <a:srgbClr val="800000"/>
              </a:solidFill>
              <a:cs typeface="B Yagut" pitchFamily="2" charset="-78"/>
            </a:endParaRPr>
          </a:p>
        </p:txBody>
      </p:sp>
      <p:sp>
        <p:nvSpPr>
          <p:cNvPr id="60419" name="Rectangle 3"/>
          <p:cNvSpPr>
            <a:spLocks noGrp="1" noChangeArrowheads="1"/>
          </p:cNvSpPr>
          <p:nvPr>
            <p:ph idx="1"/>
          </p:nvPr>
        </p:nvSpPr>
        <p:spPr>
          <a:xfrm>
            <a:off x="595323" y="908720"/>
            <a:ext cx="7937117" cy="4896544"/>
          </a:xfrm>
        </p:spPr>
        <p:txBody>
          <a:bodyPr>
            <a:noAutofit/>
          </a:bodyPr>
          <a:lstStyle/>
          <a:p>
            <a:pPr marL="0" indent="274638" algn="ctr" rtl="1" eaLnBrk="1" hangingPunct="1">
              <a:lnSpc>
                <a:spcPct val="90000"/>
              </a:lnSpc>
              <a:spcBef>
                <a:spcPct val="15000"/>
              </a:spcBef>
              <a:buFont typeface="Wingdings" pitchFamily="2" charset="2"/>
              <a:buNone/>
            </a:pPr>
            <a:r>
              <a:rPr lang="fa-IR" sz="32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نمازهای مستحبی زیاد است و آنها را نافله گویند.</a:t>
            </a:r>
          </a:p>
          <a:p>
            <a:pPr marL="0" indent="274638" algn="ctr" rtl="1" eaLnBrk="1" hangingPunct="1">
              <a:lnSpc>
                <a:spcPct val="90000"/>
              </a:lnSpc>
              <a:spcBef>
                <a:spcPct val="15000"/>
              </a:spcBef>
              <a:buFont typeface="Wingdings" pitchFamily="2" charset="2"/>
              <a:buNone/>
            </a:pPr>
            <a:r>
              <a:rPr lang="fa-IR" sz="24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و بین نمازهای مستحبی به خواندن نافله‌های شبانه‌روز بیشتر سفارش شده است</a:t>
            </a:r>
          </a:p>
          <a:p>
            <a:pPr marL="0" indent="274638" algn="ctr" rtl="1" eaLnBrk="1" hangingPunct="1">
              <a:lnSpc>
                <a:spcPct val="90000"/>
              </a:lnSpc>
              <a:spcBef>
                <a:spcPct val="15000"/>
              </a:spcBef>
              <a:buFont typeface="Wingdings" pitchFamily="2" charset="2"/>
              <a:buNone/>
            </a:pPr>
            <a:r>
              <a:rPr lang="fa-IR" sz="32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و آنها در غیر روز جمعه سی و چهار رکعتند:</a:t>
            </a:r>
          </a:p>
          <a:p>
            <a:pPr marL="0" indent="274638" algn="just" rtl="1">
              <a:lnSpc>
                <a:spcPct val="90000"/>
              </a:lnSpc>
              <a:spcBef>
                <a:spcPct val="15000"/>
              </a:spcBef>
              <a:buNone/>
            </a:pPr>
            <a:r>
              <a:rPr lang="fa-IR" sz="3200" b="1" dirty="0">
                <a:solidFill>
                  <a:srgbClr val="FF0000"/>
                </a:solidFill>
                <a:latin typeface="Mosawi" pitchFamily="2" charset="-78"/>
                <a:cs typeface="B Nazanin" pitchFamily="2" charset="-78"/>
              </a:rPr>
              <a:t>8</a:t>
            </a:r>
            <a:r>
              <a:rPr lang="fa-IR" sz="32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رکعت = نافلة ظهر 	</a:t>
            </a:r>
            <a:r>
              <a:rPr lang="fa-IR" sz="3200" b="1" dirty="0">
                <a:solidFill>
                  <a:srgbClr val="33CC33"/>
                </a:solidFill>
                <a:latin typeface="Mosawi" pitchFamily="2" charset="-78"/>
                <a:cs typeface="Mosawi" pitchFamily="2" charset="-78"/>
              </a:rPr>
              <a:t>قبل از نماز</a:t>
            </a:r>
            <a:r>
              <a:rPr lang="fa-IR" sz="32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	</a:t>
            </a:r>
          </a:p>
          <a:p>
            <a:pPr marL="0" indent="274638" algn="just" rtl="1">
              <a:lnSpc>
                <a:spcPct val="90000"/>
              </a:lnSpc>
              <a:spcBef>
                <a:spcPct val="15000"/>
              </a:spcBef>
              <a:buNone/>
            </a:pPr>
            <a:r>
              <a:rPr lang="fa-IR" sz="3200" b="1" dirty="0">
                <a:solidFill>
                  <a:srgbClr val="FF0000"/>
                </a:solidFill>
                <a:latin typeface="Mosawi" pitchFamily="2" charset="-78"/>
                <a:cs typeface="B Nazanin" pitchFamily="2" charset="-78"/>
              </a:rPr>
              <a:t>8</a:t>
            </a:r>
            <a:r>
              <a:rPr lang="fa-IR" sz="32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رکعت = نافلة عصر	</a:t>
            </a:r>
            <a:r>
              <a:rPr lang="fa-IR" sz="3200" b="1" dirty="0">
                <a:solidFill>
                  <a:srgbClr val="33CC33"/>
                </a:solidFill>
                <a:latin typeface="Mosawi" pitchFamily="2" charset="-78"/>
                <a:cs typeface="Mosawi" pitchFamily="2" charset="-78"/>
              </a:rPr>
              <a:t>قبل از نماز</a:t>
            </a:r>
            <a:endParaRPr lang="fa-IR" sz="3200" b="1" dirty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marL="0" indent="274638" algn="just" rtl="1">
              <a:lnSpc>
                <a:spcPct val="90000"/>
              </a:lnSpc>
              <a:spcBef>
                <a:spcPct val="15000"/>
              </a:spcBef>
              <a:buNone/>
            </a:pPr>
            <a:r>
              <a:rPr lang="fa-IR" sz="3200" b="1" dirty="0">
                <a:solidFill>
                  <a:srgbClr val="FF0000"/>
                </a:solidFill>
                <a:latin typeface="Mosawi" pitchFamily="2" charset="-78"/>
                <a:cs typeface="B Nazanin" pitchFamily="2" charset="-78"/>
              </a:rPr>
              <a:t>4</a:t>
            </a:r>
            <a:r>
              <a:rPr lang="fa-IR" sz="32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رکعت = نافلة مغرب	</a:t>
            </a:r>
            <a:r>
              <a:rPr lang="fa-IR" sz="3200" b="1" dirty="0">
                <a:solidFill>
                  <a:srgbClr val="33CC33"/>
                </a:solidFill>
                <a:latin typeface="Mosawi" pitchFamily="2" charset="-78"/>
                <a:cs typeface="Mosawi" pitchFamily="2" charset="-78"/>
              </a:rPr>
              <a:t>بعد از نماز</a:t>
            </a:r>
          </a:p>
          <a:p>
            <a:pPr marL="0" indent="274638" algn="just" rtl="1">
              <a:lnSpc>
                <a:spcPct val="90000"/>
              </a:lnSpc>
              <a:spcBef>
                <a:spcPct val="15000"/>
              </a:spcBef>
              <a:buNone/>
            </a:pPr>
            <a:r>
              <a:rPr lang="fa-IR" sz="3200" b="1" dirty="0">
                <a:solidFill>
                  <a:srgbClr val="FF0000"/>
                </a:solidFill>
                <a:latin typeface="Mosawi" pitchFamily="2" charset="-78"/>
                <a:cs typeface="B Nazanin" pitchFamily="2" charset="-78"/>
              </a:rPr>
              <a:t>2</a:t>
            </a:r>
            <a:r>
              <a:rPr lang="fa-IR" sz="32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رکعت = نافلة عشا	</a:t>
            </a:r>
            <a:r>
              <a:rPr lang="fa-IR" sz="3200" b="1" dirty="0">
                <a:solidFill>
                  <a:srgbClr val="33CC33"/>
                </a:solidFill>
                <a:latin typeface="Mosawi" pitchFamily="2" charset="-78"/>
                <a:cs typeface="Mosawi" pitchFamily="2" charset="-78"/>
              </a:rPr>
              <a:t>بعد از </a:t>
            </a:r>
            <a:r>
              <a:rPr lang="fa-IR" sz="3200" b="1" dirty="0">
                <a:solidFill>
                  <a:srgbClr val="00CC00"/>
                </a:solidFill>
                <a:latin typeface="Mosawi" pitchFamily="2" charset="-78"/>
                <a:cs typeface="Mosawi" pitchFamily="2" charset="-78"/>
              </a:rPr>
              <a:t>نماز</a:t>
            </a:r>
          </a:p>
          <a:p>
            <a:pPr marL="0" indent="274638" algn="just" rtl="1">
              <a:lnSpc>
                <a:spcPct val="90000"/>
              </a:lnSpc>
              <a:spcBef>
                <a:spcPct val="15000"/>
              </a:spcBef>
              <a:buNone/>
            </a:pPr>
            <a:r>
              <a:rPr lang="fa-IR" sz="3200" b="1" dirty="0">
                <a:solidFill>
                  <a:srgbClr val="FF0000"/>
                </a:solidFill>
                <a:latin typeface="Mosawi" pitchFamily="2" charset="-78"/>
                <a:cs typeface="B Nazanin" pitchFamily="2" charset="-78"/>
              </a:rPr>
              <a:t>11</a:t>
            </a:r>
            <a:r>
              <a:rPr lang="fa-IR" sz="32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رکعت = نافلة شب	</a:t>
            </a:r>
            <a:r>
              <a:rPr lang="fa-IR" sz="3200" b="1" dirty="0">
                <a:solidFill>
                  <a:srgbClr val="00CC00"/>
                </a:solidFill>
                <a:latin typeface="Mosawi" pitchFamily="2" charset="-78"/>
                <a:cs typeface="Mosawi" pitchFamily="2" charset="-78"/>
              </a:rPr>
              <a:t>بعد از نصف شب</a:t>
            </a:r>
          </a:p>
          <a:p>
            <a:pPr marL="0" indent="274638" algn="just" rtl="1">
              <a:lnSpc>
                <a:spcPct val="90000"/>
              </a:lnSpc>
              <a:spcBef>
                <a:spcPct val="15000"/>
              </a:spcBef>
              <a:buNone/>
            </a:pPr>
            <a:r>
              <a:rPr lang="fa-IR" sz="3200" b="1" dirty="0">
                <a:solidFill>
                  <a:srgbClr val="FF0000"/>
                </a:solidFill>
                <a:latin typeface="Mosawi" pitchFamily="2" charset="-78"/>
                <a:cs typeface="B Nazanin" pitchFamily="2" charset="-78"/>
              </a:rPr>
              <a:t>2</a:t>
            </a:r>
            <a:r>
              <a:rPr lang="fa-IR" sz="32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رکعت = نافلة صبح 	</a:t>
            </a:r>
            <a:r>
              <a:rPr lang="fa-IR" sz="3200" b="1" dirty="0">
                <a:solidFill>
                  <a:srgbClr val="33CC33"/>
                </a:solidFill>
                <a:latin typeface="Mosawi" pitchFamily="2" charset="-78"/>
                <a:cs typeface="Mosawi" pitchFamily="2" charset="-78"/>
              </a:rPr>
              <a:t>قبل از </a:t>
            </a:r>
            <a:r>
              <a:rPr lang="fa-IR" sz="3200" b="1" dirty="0" smtClean="0">
                <a:solidFill>
                  <a:srgbClr val="33CC33"/>
                </a:solidFill>
                <a:latin typeface="Mosawi" pitchFamily="2" charset="-78"/>
                <a:cs typeface="Mosawi" pitchFamily="2" charset="-78"/>
              </a:rPr>
              <a:t>نماز</a:t>
            </a:r>
            <a:endParaRPr lang="fa-IR" sz="3200" b="1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-36512" y="764704"/>
            <a:ext cx="8568952" cy="4752528"/>
          </a:xfrm>
          <a:prstGeom prst="rect">
            <a:avLst/>
          </a:prstGeom>
        </p:spPr>
        <p:txBody>
          <a:bodyPr vert="horz" lIns="182880" tIns="91440">
            <a:noAutofit/>
          </a:bodyPr>
          <a:lstStyle>
            <a:lvl1pPr marL="265176" indent="-265176" algn="l" rtl="0" eaLnBrk="1" latinLnBrk="0" hangingPunct="1">
              <a:spcBef>
                <a:spcPts val="25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548640" indent="-201168" algn="l" rtl="0" eaLnBrk="1" latinLnBrk="0" hangingPunct="1">
              <a:spcBef>
                <a:spcPts val="250"/>
              </a:spcBef>
              <a:buClr>
                <a:schemeClr val="accent1"/>
              </a:buClr>
              <a:buSzPct val="100000"/>
              <a:buFont typeface="Verdana"/>
              <a:buChar char="◦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6384" indent="-182880" algn="l" rtl="0" eaLnBrk="1" latinLnBrk="0" hangingPunct="1">
              <a:spcBef>
                <a:spcPts val="250"/>
              </a:spcBef>
              <a:buClr>
                <a:schemeClr val="accent2">
                  <a:tint val="85000"/>
                  <a:satMod val="285000"/>
                </a:schemeClr>
              </a:buClr>
              <a:buSzPct val="100000"/>
              <a:buFont typeface="Wingdings 2"/>
              <a:buChar char="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4128" indent="-182880" algn="l" rtl="0" eaLnBrk="1" latinLnBrk="0" hangingPunct="1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SzPct val="112000"/>
              <a:buFont typeface="Verdana"/>
              <a:buChar char="◦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rtl="0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90472" indent="-182880" algn="l" rtl="0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7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00784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spcBef>
                <a:spcPts val="257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5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48840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0" indent="274638" algn="just" rtl="1">
              <a:lnSpc>
                <a:spcPct val="90000"/>
              </a:lnSpc>
              <a:spcBef>
                <a:spcPct val="15000"/>
              </a:spcBef>
              <a:buFont typeface="Wingdings" pitchFamily="2" charset="2"/>
              <a:buNone/>
            </a:pPr>
            <a:endParaRPr lang="fa-IR" sz="3200" b="1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marL="0" indent="274638" algn="just" rtl="1">
              <a:lnSpc>
                <a:spcPct val="90000"/>
              </a:lnSpc>
              <a:spcBef>
                <a:spcPct val="15000"/>
              </a:spcBef>
              <a:buFont typeface="Wingdings 2"/>
              <a:buNone/>
            </a:pPr>
            <a:endParaRPr lang="fa-IR" sz="3200" b="1" dirty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marL="0" indent="274638" algn="just" rtl="1">
              <a:lnSpc>
                <a:spcPct val="90000"/>
              </a:lnSpc>
              <a:spcBef>
                <a:spcPct val="15000"/>
              </a:spcBef>
              <a:buFont typeface="Wingdings 2"/>
              <a:buNone/>
            </a:pPr>
            <a:endParaRPr lang="fa-IR" sz="3200" b="1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marL="0" indent="274638" algn="just" rtl="1">
              <a:lnSpc>
                <a:spcPct val="90000"/>
              </a:lnSpc>
              <a:spcBef>
                <a:spcPct val="15000"/>
              </a:spcBef>
              <a:buFont typeface="Wingdings 2"/>
              <a:buNone/>
            </a:pPr>
            <a:r>
              <a:rPr lang="fa-IR" sz="3200" b="1" dirty="0" smtClean="0">
                <a:solidFill>
                  <a:srgbClr val="FFFF00"/>
                </a:solidFill>
                <a:latin typeface="Mosawi" pitchFamily="2" charset="-78"/>
                <a:cs typeface="B Nazanin" pitchFamily="2" charset="-78"/>
              </a:rPr>
              <a:t>8</a:t>
            </a:r>
            <a:r>
              <a:rPr lang="fa-IR" sz="3200" b="1" dirty="0" smtClean="0">
                <a:solidFill>
                  <a:srgbClr val="FFFF00"/>
                </a:solidFill>
                <a:latin typeface="Mosawi" pitchFamily="2" charset="-78"/>
                <a:cs typeface="Mosawi" pitchFamily="2" charset="-78"/>
              </a:rPr>
              <a:t> رکعت = نافلة ظهر 	قبل از نماز	</a:t>
            </a:r>
          </a:p>
          <a:p>
            <a:pPr marL="0" indent="274638" algn="just" rtl="1">
              <a:lnSpc>
                <a:spcPct val="90000"/>
              </a:lnSpc>
              <a:spcBef>
                <a:spcPct val="15000"/>
              </a:spcBef>
              <a:buFont typeface="Wingdings 2"/>
              <a:buNone/>
            </a:pPr>
            <a:r>
              <a:rPr lang="fa-IR" sz="3200" b="1" dirty="0" smtClean="0">
                <a:solidFill>
                  <a:srgbClr val="FFFF00"/>
                </a:solidFill>
                <a:latin typeface="Mosawi" pitchFamily="2" charset="-78"/>
                <a:cs typeface="B Nazanin" pitchFamily="2" charset="-78"/>
              </a:rPr>
              <a:t>8</a:t>
            </a:r>
            <a:r>
              <a:rPr lang="fa-IR" sz="3200" b="1" dirty="0" smtClean="0">
                <a:solidFill>
                  <a:srgbClr val="FFFF00"/>
                </a:solidFill>
                <a:latin typeface="Mosawi" pitchFamily="2" charset="-78"/>
                <a:cs typeface="Mosawi" pitchFamily="2" charset="-78"/>
              </a:rPr>
              <a:t> رکعت = نافلة عصر	قبل از نماز</a:t>
            </a:r>
          </a:p>
          <a:p>
            <a:pPr marL="0" indent="274638" algn="just" rtl="1">
              <a:lnSpc>
                <a:spcPct val="90000"/>
              </a:lnSpc>
              <a:spcBef>
                <a:spcPct val="15000"/>
              </a:spcBef>
              <a:buFont typeface="Wingdings 2"/>
              <a:buNone/>
            </a:pPr>
            <a:r>
              <a:rPr lang="fa-IR" sz="3200" b="1" dirty="0" smtClean="0">
                <a:solidFill>
                  <a:srgbClr val="FF0000"/>
                </a:solidFill>
                <a:latin typeface="Mosawi" pitchFamily="2" charset="-78"/>
                <a:cs typeface="B Nazanin" pitchFamily="2" charset="-78"/>
              </a:rPr>
              <a:t>4</a:t>
            </a:r>
            <a:r>
              <a:rPr lang="fa-IR" sz="32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رکعت = نافلة مغرب	</a:t>
            </a:r>
            <a:r>
              <a:rPr lang="fa-IR" sz="3200" b="1" dirty="0" smtClean="0">
                <a:solidFill>
                  <a:srgbClr val="33CC33"/>
                </a:solidFill>
                <a:latin typeface="Mosawi" pitchFamily="2" charset="-78"/>
                <a:cs typeface="Mosawi" pitchFamily="2" charset="-78"/>
              </a:rPr>
              <a:t>بعد از نماز</a:t>
            </a:r>
          </a:p>
          <a:p>
            <a:pPr marL="0" indent="274638" algn="just" rtl="1">
              <a:lnSpc>
                <a:spcPct val="90000"/>
              </a:lnSpc>
              <a:spcBef>
                <a:spcPct val="15000"/>
              </a:spcBef>
              <a:buFont typeface="Wingdings 2"/>
              <a:buNone/>
            </a:pPr>
            <a:r>
              <a:rPr lang="fa-IR" sz="3200" b="1" dirty="0" smtClean="0">
                <a:solidFill>
                  <a:srgbClr val="FFFF00"/>
                </a:solidFill>
                <a:latin typeface="Mosawi" pitchFamily="2" charset="-78"/>
                <a:cs typeface="B Nazanin" pitchFamily="2" charset="-78"/>
              </a:rPr>
              <a:t>2</a:t>
            </a:r>
            <a:r>
              <a:rPr lang="fa-IR" sz="3200" b="1" dirty="0" smtClean="0">
                <a:solidFill>
                  <a:srgbClr val="FFFF00"/>
                </a:solidFill>
                <a:latin typeface="Mosawi" pitchFamily="2" charset="-78"/>
                <a:cs typeface="Mosawi" pitchFamily="2" charset="-78"/>
              </a:rPr>
              <a:t> رکعت = نافلة عشا	بعد از نماز</a:t>
            </a:r>
          </a:p>
          <a:p>
            <a:pPr marL="0" indent="274638" algn="just" rtl="1">
              <a:lnSpc>
                <a:spcPct val="90000"/>
              </a:lnSpc>
              <a:spcBef>
                <a:spcPct val="15000"/>
              </a:spcBef>
              <a:buFont typeface="Wingdings 2"/>
              <a:buNone/>
            </a:pPr>
            <a:r>
              <a:rPr lang="fa-IR" sz="3200" b="1" dirty="0" smtClean="0">
                <a:solidFill>
                  <a:srgbClr val="FF0000"/>
                </a:solidFill>
                <a:latin typeface="Mosawi" pitchFamily="2" charset="-78"/>
                <a:cs typeface="B Nazanin" pitchFamily="2" charset="-78"/>
              </a:rPr>
              <a:t>11</a:t>
            </a:r>
            <a:r>
              <a:rPr lang="fa-IR" sz="32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رکعت = نافلة شب	</a:t>
            </a:r>
            <a:r>
              <a:rPr lang="fa-IR" sz="3200" b="1" dirty="0" smtClean="0">
                <a:solidFill>
                  <a:srgbClr val="00CC00"/>
                </a:solidFill>
                <a:latin typeface="Mosawi" pitchFamily="2" charset="-78"/>
                <a:cs typeface="Mosawi" pitchFamily="2" charset="-78"/>
              </a:rPr>
              <a:t>بعد از نصف شب</a:t>
            </a:r>
          </a:p>
          <a:p>
            <a:pPr marL="0" indent="274638" algn="just" rtl="1">
              <a:lnSpc>
                <a:spcPct val="90000"/>
              </a:lnSpc>
              <a:spcBef>
                <a:spcPct val="15000"/>
              </a:spcBef>
              <a:buNone/>
            </a:pPr>
            <a:r>
              <a:rPr lang="fa-IR" sz="3200" b="1" dirty="0">
                <a:solidFill>
                  <a:srgbClr val="FF0000"/>
                </a:solidFill>
                <a:latin typeface="Mosawi" pitchFamily="2" charset="-78"/>
                <a:cs typeface="B Nazanin" pitchFamily="2" charset="-78"/>
              </a:rPr>
              <a:t>2</a:t>
            </a:r>
            <a:r>
              <a:rPr lang="fa-IR" sz="32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رکعت = نافلة صبح 	</a:t>
            </a:r>
            <a:r>
              <a:rPr lang="fa-IR" sz="3200" b="1" dirty="0">
                <a:solidFill>
                  <a:srgbClr val="33CC33"/>
                </a:solidFill>
                <a:latin typeface="Mosawi" pitchFamily="2" charset="-78"/>
                <a:cs typeface="Mosawi" pitchFamily="2" charset="-78"/>
              </a:rPr>
              <a:t>قبل از نماز</a:t>
            </a:r>
            <a:r>
              <a:rPr lang="fa-IR" sz="32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	</a:t>
            </a:r>
          </a:p>
          <a:p>
            <a:pPr marL="0" indent="274638" algn="just" rtl="1">
              <a:lnSpc>
                <a:spcPct val="90000"/>
              </a:lnSpc>
              <a:spcBef>
                <a:spcPct val="15000"/>
              </a:spcBef>
              <a:buFont typeface="Wingdings 2"/>
              <a:buNone/>
            </a:pPr>
            <a:endParaRPr lang="fa-IR" sz="3200" b="1" dirty="0" smtClean="0">
              <a:solidFill>
                <a:srgbClr val="00CC00"/>
              </a:solidFill>
              <a:latin typeface="Mosawi" pitchFamily="2" charset="-78"/>
              <a:cs typeface="Mosawi" pitchFamily="2" charset="-78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2564904"/>
            <a:ext cx="3316287" cy="307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9812382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60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60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60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9" dur="80"/>
                                        <p:tgtEl>
                                          <p:spTgt spid="604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0" dur="80"/>
                                        <p:tgtEl>
                                          <p:spTgt spid="604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80"/>
                                        <p:tgtEl>
                                          <p:spTgt spid="604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6" dur="80"/>
                                        <p:tgtEl>
                                          <p:spTgt spid="604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7" dur="80"/>
                                        <p:tgtEl>
                                          <p:spTgt spid="604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80"/>
                                        <p:tgtEl>
                                          <p:spTgt spid="604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3" dur="80"/>
                                        <p:tgtEl>
                                          <p:spTgt spid="604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4" dur="80"/>
                                        <p:tgtEl>
                                          <p:spTgt spid="604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80"/>
                                        <p:tgtEl>
                                          <p:spTgt spid="604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"/>
                            </p:stCondLst>
                            <p:childTnLst>
                              <p:par>
                                <p:cTn id="9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"/>
                            </p:stCondLst>
                            <p:childTnLst>
                              <p:par>
                                <p:cTn id="10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9" grpId="0" uiExpand="1" build="p"/>
      <p:bldP spid="6" grpId="0" uiExpand="1" build="p"/>
      <p:bldP spid="6" grpId="1" uiExpand="1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332656"/>
            <a:ext cx="8183880" cy="5562944"/>
          </a:xfrm>
        </p:spPr>
        <p:txBody>
          <a:bodyPr>
            <a:noAutofit/>
          </a:bodyPr>
          <a:lstStyle/>
          <a:p>
            <a:pPr algn="r" rtl="1">
              <a:lnSpc>
                <a:spcPts val="4300"/>
              </a:lnSpc>
            </a:pPr>
            <a:r>
              <a:rPr lang="fa-IR" b="1" dirty="0" smtClean="0">
                <a:latin typeface="Mosawi" pitchFamily="2" charset="-78"/>
                <a:cs typeface="Mosawi" pitchFamily="2" charset="-78"/>
              </a:rPr>
              <a:t>1317 </a:t>
            </a:r>
            <a:r>
              <a:rPr lang="fa-IR" b="1" dirty="0">
                <a:latin typeface="Mosawi" pitchFamily="2" charset="-78"/>
                <a:cs typeface="Mosawi" pitchFamily="2" charset="-78"/>
              </a:rPr>
              <a:t>سُئِلَ الصَّادِقُ ع‏ لِمَ صَارَتِ الْمَغْرِبُ ثَلَاثَ رَكَعَاتٍ وَ أَرْبَعاً بَعْدَهَا لَيْسَ فِيهَا تَقْصِيرٌ فِي حَضَرٍ وَ لَا سَفَرٍ فَقَالَ </a:t>
            </a:r>
            <a:r>
              <a:rPr lang="fa-IR" b="1" dirty="0" smtClean="0">
                <a:latin typeface="Mosawi" pitchFamily="2" charset="-78"/>
                <a:cs typeface="Mosawi" pitchFamily="2" charset="-78"/>
              </a:rPr>
              <a:t>:</a:t>
            </a:r>
          </a:p>
          <a:p>
            <a:pPr algn="r" rtl="1">
              <a:lnSpc>
                <a:spcPts val="4300"/>
              </a:lnSpc>
            </a:pPr>
            <a:r>
              <a:rPr lang="fa-IR" b="1" dirty="0" smtClean="0">
                <a:latin typeface="Mosawi" pitchFamily="2" charset="-78"/>
                <a:cs typeface="Mosawi" pitchFamily="2" charset="-78"/>
              </a:rPr>
              <a:t>إِنَّ </a:t>
            </a:r>
            <a:r>
              <a:rPr lang="fa-IR" b="1" dirty="0">
                <a:latin typeface="Mosawi" pitchFamily="2" charset="-78"/>
                <a:cs typeface="Mosawi" pitchFamily="2" charset="-78"/>
              </a:rPr>
              <a:t>اللَّهَ تَبَارَكَ وَ تَعَالَى أَنْزَلَ عَلَى نَبِيِّهِ ص كُلَّ صَلَاةٍ </a:t>
            </a:r>
            <a:r>
              <a:rPr lang="fa-IR" b="1" dirty="0" smtClean="0">
                <a:latin typeface="Mosawi" pitchFamily="2" charset="-78"/>
                <a:cs typeface="Mosawi" pitchFamily="2" charset="-78"/>
              </a:rPr>
              <a:t>رَكْعَتَيْنِ</a:t>
            </a:r>
          </a:p>
          <a:p>
            <a:pPr algn="r" rtl="1">
              <a:lnSpc>
                <a:spcPts val="4300"/>
              </a:lnSpc>
            </a:pPr>
            <a:r>
              <a:rPr lang="fa-IR" b="1" dirty="0" smtClean="0">
                <a:latin typeface="Mosawi" pitchFamily="2" charset="-78"/>
                <a:cs typeface="Mosawi" pitchFamily="2" charset="-78"/>
              </a:rPr>
              <a:t>فَأَضَافَ </a:t>
            </a:r>
            <a:r>
              <a:rPr lang="fa-IR" b="1" dirty="0">
                <a:latin typeface="Mosawi" pitchFamily="2" charset="-78"/>
                <a:cs typeface="Mosawi" pitchFamily="2" charset="-78"/>
              </a:rPr>
              <a:t>إِلَيْهَا رَسُولُ اللَّهِ ص لِكُلِّ صَلَاةٍ رَكْعَتَيْنِ فِي </a:t>
            </a:r>
            <a:r>
              <a:rPr lang="fa-IR" b="1" dirty="0" smtClean="0">
                <a:latin typeface="Mosawi" pitchFamily="2" charset="-78"/>
                <a:cs typeface="Mosawi" pitchFamily="2" charset="-78"/>
              </a:rPr>
              <a:t>الْحَضَرِ</a:t>
            </a:r>
          </a:p>
          <a:p>
            <a:pPr marL="0" indent="0" algn="r" rtl="1">
              <a:lnSpc>
                <a:spcPts val="4300"/>
              </a:lnSpc>
              <a:buNone/>
            </a:pPr>
            <a:r>
              <a:rPr lang="fa-IR" b="1" dirty="0">
                <a:latin typeface="Mosawi" pitchFamily="2" charset="-78"/>
                <a:cs typeface="Mosawi" pitchFamily="2" charset="-78"/>
              </a:rPr>
              <a:t> </a:t>
            </a:r>
            <a:r>
              <a:rPr lang="fa-IR" b="1" dirty="0" smtClean="0">
                <a:latin typeface="Mosawi" pitchFamily="2" charset="-78"/>
                <a:cs typeface="Mosawi" pitchFamily="2" charset="-78"/>
              </a:rPr>
              <a:t>   وَ </a:t>
            </a:r>
            <a:r>
              <a:rPr lang="fa-IR" b="1" dirty="0">
                <a:latin typeface="Mosawi" pitchFamily="2" charset="-78"/>
                <a:cs typeface="Mosawi" pitchFamily="2" charset="-78"/>
              </a:rPr>
              <a:t>قَصَّرَ فِيهَا فِي السَّفَرِ إِلَّا الْمَغْرِبَ وَ الْغَدَاةَ </a:t>
            </a:r>
            <a:r>
              <a:rPr lang="fa-IR" b="1" dirty="0" smtClean="0">
                <a:latin typeface="Mosawi" pitchFamily="2" charset="-78"/>
                <a:cs typeface="Mosawi" pitchFamily="2" charset="-78"/>
              </a:rPr>
              <a:t>.</a:t>
            </a:r>
          </a:p>
          <a:p>
            <a:pPr algn="r" rtl="1">
              <a:lnSpc>
                <a:spcPts val="4300"/>
              </a:lnSpc>
            </a:pPr>
            <a:r>
              <a:rPr lang="fa-IR" b="1" dirty="0" smtClean="0">
                <a:latin typeface="Mosawi" pitchFamily="2" charset="-78"/>
                <a:cs typeface="Mosawi" pitchFamily="2" charset="-78"/>
              </a:rPr>
              <a:t>فَلَمَّا </a:t>
            </a:r>
            <a:r>
              <a:rPr lang="fa-IR" b="1" dirty="0">
                <a:latin typeface="Mosawi" pitchFamily="2" charset="-78"/>
                <a:cs typeface="Mosawi" pitchFamily="2" charset="-78"/>
              </a:rPr>
              <a:t>صَلَّى ع الْمَغْرِبَ بَلَغَهُ مَوْلِدُ فَاطِمَةَ ع فَأَضَافَ إِلَيْهَا رَكْعَةً شُكْراً لِلَّهِ </a:t>
            </a:r>
            <a:r>
              <a:rPr lang="fa-IR" b="1" dirty="0" smtClean="0">
                <a:latin typeface="Mosawi" pitchFamily="2" charset="-78"/>
                <a:cs typeface="Mosawi" pitchFamily="2" charset="-78"/>
              </a:rPr>
              <a:t>عَزَّوَجَلَّ </a:t>
            </a:r>
          </a:p>
          <a:p>
            <a:pPr algn="r" rtl="1">
              <a:lnSpc>
                <a:spcPts val="4300"/>
              </a:lnSpc>
            </a:pPr>
            <a:r>
              <a:rPr lang="fa-IR" b="1" dirty="0" smtClean="0">
                <a:latin typeface="Mosawi" pitchFamily="2" charset="-78"/>
                <a:cs typeface="Mosawi" pitchFamily="2" charset="-78"/>
              </a:rPr>
              <a:t>فَلَمَّا </a:t>
            </a:r>
            <a:r>
              <a:rPr lang="fa-IR" b="1" dirty="0">
                <a:latin typeface="Mosawi" pitchFamily="2" charset="-78"/>
                <a:cs typeface="Mosawi" pitchFamily="2" charset="-78"/>
              </a:rPr>
              <a:t>أَنْ وُلِدَ الْحَسَنُ‏ ع أَضَافَ‏ إِلَيْهَا رَكْعَتَيْنِ شُكْراً لِلَّهِ عَزَّ وَ </a:t>
            </a:r>
            <a:r>
              <a:rPr lang="fa-IR" b="1" dirty="0" smtClean="0">
                <a:latin typeface="Mosawi" pitchFamily="2" charset="-78"/>
                <a:cs typeface="Mosawi" pitchFamily="2" charset="-78"/>
              </a:rPr>
              <a:t>جَلَّ</a:t>
            </a:r>
          </a:p>
          <a:p>
            <a:pPr algn="r" rtl="1">
              <a:lnSpc>
                <a:spcPts val="4300"/>
              </a:lnSpc>
            </a:pPr>
            <a:r>
              <a:rPr lang="fa-IR" b="1" dirty="0" smtClean="0">
                <a:latin typeface="Mosawi" pitchFamily="2" charset="-78"/>
                <a:cs typeface="Mosawi" pitchFamily="2" charset="-78"/>
              </a:rPr>
              <a:t>فَلَمَّا </a:t>
            </a:r>
            <a:r>
              <a:rPr lang="fa-IR" b="1" dirty="0">
                <a:latin typeface="Mosawi" pitchFamily="2" charset="-78"/>
                <a:cs typeface="Mosawi" pitchFamily="2" charset="-78"/>
              </a:rPr>
              <a:t>أَنْ وُلِدَ الْحُسَيْنُ ع أَضَافَ إِلَيْهَا رَكْعَتَيْنِ شُكْراً لِلَّهِ عَزَّ وَ جَلَّ </a:t>
            </a:r>
            <a:endParaRPr lang="fa-IR" b="1" dirty="0" smtClean="0">
              <a:latin typeface="Mosawi" pitchFamily="2" charset="-78"/>
              <a:cs typeface="Mosawi" pitchFamily="2" charset="-78"/>
            </a:endParaRPr>
          </a:p>
          <a:p>
            <a:pPr algn="r" rtl="1">
              <a:lnSpc>
                <a:spcPts val="4300"/>
              </a:lnSpc>
            </a:pPr>
            <a:r>
              <a:rPr lang="fa-IR" b="1" dirty="0" smtClean="0">
                <a:latin typeface="Mosawi" pitchFamily="2" charset="-78"/>
                <a:cs typeface="Mosawi" pitchFamily="2" charset="-78"/>
              </a:rPr>
              <a:t>فَقَالَ</a:t>
            </a:r>
            <a:r>
              <a:rPr lang="fa-IR" b="1" dirty="0">
                <a:latin typeface="Mosawi" pitchFamily="2" charset="-78"/>
                <a:cs typeface="Mosawi" pitchFamily="2" charset="-78"/>
              </a:rPr>
              <a:t>‏ لِلذَّكَرِ مِثْلُ حَظِّ الْأُنْثَيَيْنِ‏ فَتَرَكَهَا عَلَى حَالِهَا فِي الْحَضَرِ وَ </a:t>
            </a:r>
            <a:r>
              <a:rPr lang="fa-IR" b="1" dirty="0" smtClean="0">
                <a:latin typeface="Mosawi" pitchFamily="2" charset="-78"/>
                <a:cs typeface="Mosawi" pitchFamily="2" charset="-78"/>
              </a:rPr>
              <a:t>السَّفَرِ.</a:t>
            </a:r>
            <a:endParaRPr lang="fa-IR" b="1" dirty="0">
              <a:latin typeface="Mosawi" pitchFamily="2" charset="-78"/>
              <a:cs typeface="Mosawi" pitchFamily="2" charset="-78"/>
            </a:endParaRPr>
          </a:p>
          <a:p>
            <a:pPr algn="r" rtl="1"/>
            <a:r>
              <a:rPr lang="fa-IR" sz="2400" b="1" dirty="0">
                <a:solidFill>
                  <a:srgbClr val="0070C0"/>
                </a:solidFill>
                <a:latin typeface="Mosawi" pitchFamily="2" charset="-78"/>
                <a:cs typeface="Mosawi" pitchFamily="2" charset="-78"/>
              </a:rPr>
              <a:t>من لا يحضره الفقيه ج‏1 ص : 454</a:t>
            </a:r>
          </a:p>
          <a:p>
            <a:pPr algn="r" rtl="1"/>
            <a:r>
              <a:rPr lang="fa-IR" sz="2400" b="1" dirty="0">
                <a:solidFill>
                  <a:srgbClr val="0070C0"/>
                </a:solidFill>
                <a:latin typeface="Mosawi" pitchFamily="2" charset="-78"/>
                <a:cs typeface="Mosawi" pitchFamily="2" charset="-78"/>
              </a:rPr>
              <a:t>بَابُ الْعِلَّةِ الَّتِي مِنْ أَجْلِهَا لَا يُقَصِّرُ الْمُصَلِّي فِي صَلَاةِ الْمَغْرِبِ وَ نَوَافِلِهَا فِي السَّفَرِ وَ الْحَضَرِ</a:t>
            </a:r>
          </a:p>
          <a:p>
            <a:pPr algn="r" rtl="1"/>
            <a:endParaRPr lang="en-GB" b="1" dirty="0">
              <a:latin typeface="Mosawi" pitchFamily="2" charset="-78"/>
              <a:cs typeface="Mosawi" pitchFamily="2" charset="-7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13735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502920" y="5473784"/>
            <a:ext cx="8183880" cy="1051560"/>
          </a:xfrm>
        </p:spPr>
        <p:txBody>
          <a:bodyPr/>
          <a:lstStyle/>
          <a:p>
            <a:pPr eaLnBrk="1" hangingPunct="1"/>
            <a:r>
              <a:rPr lang="fa-IR" sz="3600" b="1" dirty="0" smtClean="0">
                <a:solidFill>
                  <a:srgbClr val="800000"/>
                </a:solidFill>
                <a:cs typeface="B Yagut" pitchFamily="2" charset="-78"/>
              </a:rPr>
              <a:t>نمازهای مستحب</a:t>
            </a:r>
            <a:endParaRPr lang="en-US" sz="3600" b="1" dirty="0" smtClean="0">
              <a:solidFill>
                <a:srgbClr val="800000"/>
              </a:solidFill>
              <a:cs typeface="B Yagut" pitchFamily="2" charset="-78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323528" y="530352"/>
            <a:ext cx="8424936" cy="4842864"/>
          </a:xfrm>
        </p:spPr>
        <p:txBody>
          <a:bodyPr>
            <a:normAutofit fontScale="55000" lnSpcReduction="20000"/>
          </a:bodyPr>
          <a:lstStyle/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67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و چون دو رکعت نافله عشا را بنا بر احتياط واجب بايد نشسته خواند</a:t>
            </a: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67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يک رکعت حساب می‌شود.</a:t>
            </a: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67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ولی در روز جمعه </a:t>
            </a: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67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بر شانزده رکعت نافلة ظهر و عصر،</a:t>
            </a: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67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چهار رکعت اضافه می‌شود.</a:t>
            </a:r>
          </a:p>
          <a:p>
            <a:pPr algn="just" rtl="1" eaLnBrk="1" hangingPunct="1">
              <a:lnSpc>
                <a:spcPct val="150000"/>
              </a:lnSpc>
              <a:buFont typeface="Wingdings" pitchFamily="2" charset="2"/>
              <a:buNone/>
            </a:pPr>
            <a:endParaRPr lang="fa-IR" sz="1800" b="1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3400" b="1" dirty="0" smtClean="0">
                <a:latin typeface="Mosawi" pitchFamily="2" charset="-78"/>
                <a:cs typeface="Mosawi" pitchFamily="2" charset="-78"/>
              </a:rPr>
              <a:t>توضيح المسائل، م 764.</a:t>
            </a:r>
            <a:endParaRPr lang="en-US" sz="4200" b="1" dirty="0" smtClean="0">
              <a:latin typeface="Mosawi" pitchFamily="2" charset="-78"/>
              <a:cs typeface="Mosawi" pitchFamily="2" charset="-7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0525526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502920" y="5473784"/>
            <a:ext cx="8183880" cy="1051560"/>
          </a:xfrm>
        </p:spPr>
        <p:txBody>
          <a:bodyPr/>
          <a:lstStyle/>
          <a:p>
            <a:pPr eaLnBrk="1" hangingPunct="1"/>
            <a:r>
              <a:rPr lang="fa-IR" sz="3600" b="1" dirty="0" smtClean="0">
                <a:solidFill>
                  <a:srgbClr val="800000"/>
                </a:solidFill>
                <a:cs typeface="B Yagut" pitchFamily="2" charset="-78"/>
              </a:rPr>
              <a:t>نمازهای مستحب</a:t>
            </a:r>
            <a:endParaRPr lang="en-US" sz="3600" b="1" dirty="0" smtClean="0">
              <a:solidFill>
                <a:srgbClr val="800000"/>
              </a:solidFill>
              <a:cs typeface="B Yagut" pitchFamily="2" charset="-78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323528" y="2060848"/>
            <a:ext cx="8424936" cy="3402704"/>
          </a:xfrm>
        </p:spPr>
        <p:txBody>
          <a:bodyPr>
            <a:normAutofit/>
          </a:bodyPr>
          <a:lstStyle/>
          <a:p>
            <a:pPr marL="0" lvl="0" indent="274638" algn="ctr">
              <a:lnSpc>
                <a:spcPts val="5100"/>
              </a:lnSpc>
              <a:spcBef>
                <a:spcPct val="15000"/>
              </a:spcBef>
              <a:buClr>
                <a:srgbClr val="CEB966"/>
              </a:buClr>
              <a:buNone/>
            </a:pPr>
            <a:r>
              <a:rPr lang="fa-IR" sz="20000" b="1" dirty="0">
                <a:solidFill>
                  <a:srgbClr val="410082"/>
                </a:solidFill>
                <a:latin typeface="Mosawi" pitchFamily="2" charset="-78"/>
                <a:cs typeface="B Nazanin" pitchFamily="2" charset="-78"/>
              </a:rPr>
              <a:t>17</a:t>
            </a: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تعداد رکعات نمازهای واجب يوميه</a:t>
            </a:r>
          </a:p>
          <a:p>
            <a:pPr algn="ctr" rtl="1">
              <a:lnSpc>
                <a:spcPct val="150000"/>
              </a:lnSpc>
              <a:buNone/>
            </a:pPr>
            <a:r>
              <a:rPr lang="fa-IR" sz="48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تعداد رکعات نمازهای </a:t>
            </a: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نافله مسافر</a:t>
            </a:r>
            <a:endParaRPr lang="fa-IR" sz="4800" b="1" dirty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algn="just" rtl="1" eaLnBrk="1" hangingPunct="1">
              <a:lnSpc>
                <a:spcPct val="150000"/>
              </a:lnSpc>
              <a:buFont typeface="Wingdings" pitchFamily="2" charset="2"/>
              <a:buNone/>
            </a:pPr>
            <a:endParaRPr lang="fa-IR" sz="1800" b="1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6253398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502920" y="5473784"/>
            <a:ext cx="8183880" cy="1051560"/>
          </a:xfrm>
        </p:spPr>
        <p:txBody>
          <a:bodyPr/>
          <a:lstStyle/>
          <a:p>
            <a:pPr eaLnBrk="1" hangingPunct="1"/>
            <a:r>
              <a:rPr lang="fa-IR" sz="3600" b="1" dirty="0" smtClean="0">
                <a:solidFill>
                  <a:srgbClr val="800000"/>
                </a:solidFill>
                <a:cs typeface="B Yagut" pitchFamily="2" charset="-78"/>
              </a:rPr>
              <a:t>نمازهای مستحب</a:t>
            </a:r>
            <a:endParaRPr lang="en-US" sz="3600" b="1" dirty="0" smtClean="0">
              <a:solidFill>
                <a:srgbClr val="800000"/>
              </a:solidFill>
              <a:cs typeface="B Yagut" pitchFamily="2" charset="-78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323528" y="2060848"/>
            <a:ext cx="8424936" cy="3402704"/>
          </a:xfrm>
        </p:spPr>
        <p:txBody>
          <a:bodyPr>
            <a:normAutofit/>
          </a:bodyPr>
          <a:lstStyle/>
          <a:p>
            <a:pPr marL="0" lvl="0" indent="274638" algn="ctr">
              <a:lnSpc>
                <a:spcPts val="5100"/>
              </a:lnSpc>
              <a:spcBef>
                <a:spcPct val="15000"/>
              </a:spcBef>
              <a:buClr>
                <a:srgbClr val="CEB966"/>
              </a:buClr>
              <a:buNone/>
            </a:pPr>
            <a:r>
              <a:rPr lang="fa-IR" sz="20000" b="1" dirty="0" smtClean="0">
                <a:solidFill>
                  <a:srgbClr val="410082"/>
                </a:solidFill>
                <a:latin typeface="Mosawi" pitchFamily="2" charset="-78"/>
                <a:cs typeface="B Nazanin" pitchFamily="2" charset="-78"/>
              </a:rPr>
              <a:t>11</a:t>
            </a:r>
            <a:endParaRPr lang="fa-IR" sz="20000" b="1" dirty="0">
              <a:solidFill>
                <a:srgbClr val="410082"/>
              </a:solidFill>
              <a:latin typeface="Mosawi" pitchFamily="2" charset="-78"/>
              <a:cs typeface="B Nazanin" pitchFamily="2" charset="-78"/>
            </a:endParaRP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تعداد رکعات نماز شب</a:t>
            </a: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تعداد </a:t>
            </a:r>
            <a:r>
              <a:rPr lang="fa-IR" sz="48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رکعات نمازهای واجب </a:t>
            </a: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يوميه مسافر</a:t>
            </a:r>
            <a:endParaRPr lang="fa-IR" sz="4800" b="1" dirty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algn="just" rtl="1" eaLnBrk="1" hangingPunct="1">
              <a:lnSpc>
                <a:spcPct val="150000"/>
              </a:lnSpc>
              <a:buFont typeface="Wingdings" pitchFamily="2" charset="2"/>
              <a:buNone/>
            </a:pPr>
            <a:endParaRPr lang="fa-IR" sz="1800" b="1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769200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502920" y="5473784"/>
            <a:ext cx="8183880" cy="1051560"/>
          </a:xfrm>
        </p:spPr>
        <p:txBody>
          <a:bodyPr/>
          <a:lstStyle/>
          <a:p>
            <a:pPr eaLnBrk="1" hangingPunct="1"/>
            <a:r>
              <a:rPr lang="fa-IR" sz="3600" b="1" dirty="0" smtClean="0">
                <a:solidFill>
                  <a:srgbClr val="800000"/>
                </a:solidFill>
                <a:cs typeface="B Yagut" pitchFamily="2" charset="-78"/>
              </a:rPr>
              <a:t>نمازهای مستحب</a:t>
            </a:r>
            <a:endParaRPr lang="en-US" sz="3600" b="1" dirty="0" smtClean="0">
              <a:solidFill>
                <a:srgbClr val="800000"/>
              </a:solidFill>
              <a:cs typeface="B Yagut" pitchFamily="2" charset="-78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323528" y="2060848"/>
            <a:ext cx="8424936" cy="3402704"/>
          </a:xfrm>
        </p:spPr>
        <p:txBody>
          <a:bodyPr>
            <a:normAutofit/>
          </a:bodyPr>
          <a:lstStyle/>
          <a:p>
            <a:pPr marL="0" lvl="0" indent="274638" algn="ctr">
              <a:lnSpc>
                <a:spcPts val="5100"/>
              </a:lnSpc>
              <a:spcBef>
                <a:spcPct val="15000"/>
              </a:spcBef>
              <a:buClr>
                <a:srgbClr val="CEB966"/>
              </a:buClr>
              <a:buNone/>
            </a:pPr>
            <a:r>
              <a:rPr lang="fa-IR" sz="20000" b="1" dirty="0" smtClean="0">
                <a:solidFill>
                  <a:srgbClr val="410082"/>
                </a:solidFill>
                <a:latin typeface="Mosawi" pitchFamily="2" charset="-78"/>
                <a:cs typeface="B Nazanin" pitchFamily="2" charset="-78"/>
              </a:rPr>
              <a:t>55</a:t>
            </a:r>
            <a:endParaRPr lang="fa-IR" sz="20000" b="1" dirty="0">
              <a:solidFill>
                <a:srgbClr val="410082"/>
              </a:solidFill>
              <a:latin typeface="Mosawi" pitchFamily="2" charset="-78"/>
              <a:cs typeface="B Nazanin" pitchFamily="2" charset="-78"/>
            </a:endParaRP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تعداد </a:t>
            </a:r>
            <a:r>
              <a:rPr lang="fa-IR" sz="48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رکعات نمازهای واجب </a:t>
            </a: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يوميه و نافله </a:t>
            </a: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در روز جمعه</a:t>
            </a:r>
            <a:endParaRPr lang="fa-IR" sz="4800" b="1" dirty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algn="just" rtl="1" eaLnBrk="1" hangingPunct="1">
              <a:lnSpc>
                <a:spcPct val="150000"/>
              </a:lnSpc>
              <a:buFont typeface="Wingdings" pitchFamily="2" charset="2"/>
              <a:buNone/>
            </a:pPr>
            <a:endParaRPr lang="fa-IR" sz="1800" b="1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8889010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502920" y="5473784"/>
            <a:ext cx="8183880" cy="1051560"/>
          </a:xfrm>
        </p:spPr>
        <p:txBody>
          <a:bodyPr/>
          <a:lstStyle/>
          <a:p>
            <a:pPr eaLnBrk="1" hangingPunct="1"/>
            <a:r>
              <a:rPr lang="fa-IR" sz="3600" b="1" dirty="0" smtClean="0">
                <a:solidFill>
                  <a:srgbClr val="800000"/>
                </a:solidFill>
                <a:cs typeface="B Yagut" pitchFamily="2" charset="-78"/>
              </a:rPr>
              <a:t>نمازهای مستحب</a:t>
            </a:r>
            <a:endParaRPr lang="en-US" sz="3600" b="1" dirty="0" smtClean="0">
              <a:solidFill>
                <a:srgbClr val="800000"/>
              </a:solidFill>
              <a:cs typeface="B Yagut" pitchFamily="2" charset="-78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323528" y="2060848"/>
            <a:ext cx="8424936" cy="3402704"/>
          </a:xfrm>
        </p:spPr>
        <p:txBody>
          <a:bodyPr>
            <a:normAutofit/>
          </a:bodyPr>
          <a:lstStyle/>
          <a:p>
            <a:pPr marL="0" lvl="0" indent="274638" algn="ctr">
              <a:lnSpc>
                <a:spcPts val="5100"/>
              </a:lnSpc>
              <a:spcBef>
                <a:spcPct val="15000"/>
              </a:spcBef>
              <a:buClr>
                <a:srgbClr val="CEB966"/>
              </a:buClr>
              <a:buNone/>
            </a:pPr>
            <a:r>
              <a:rPr lang="fa-IR" sz="20000" b="1" dirty="0" smtClean="0">
                <a:solidFill>
                  <a:srgbClr val="410082"/>
                </a:solidFill>
                <a:latin typeface="Mosawi" pitchFamily="2" charset="-78"/>
                <a:cs typeface="B Nazanin" pitchFamily="2" charset="-78"/>
              </a:rPr>
              <a:t>53</a:t>
            </a:r>
            <a:endParaRPr lang="fa-IR" sz="20000" b="1" dirty="0">
              <a:solidFill>
                <a:srgbClr val="410082"/>
              </a:solidFill>
              <a:latin typeface="Mosawi" pitchFamily="2" charset="-78"/>
              <a:cs typeface="B Nazanin" pitchFamily="2" charset="-78"/>
            </a:endParaRP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تعداد </a:t>
            </a:r>
            <a:r>
              <a:rPr lang="fa-IR" sz="48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رکعات نمازهای واجب </a:t>
            </a: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يوميه و نافله </a:t>
            </a: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در روز جمعه برای شرکت کننده در نماز جمعه</a:t>
            </a:r>
            <a:endParaRPr lang="fa-IR" sz="4800" b="1" dirty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algn="just" rtl="1" eaLnBrk="1" hangingPunct="1">
              <a:lnSpc>
                <a:spcPct val="150000"/>
              </a:lnSpc>
              <a:buFont typeface="Wingdings" pitchFamily="2" charset="2"/>
              <a:buNone/>
            </a:pPr>
            <a:endParaRPr lang="fa-IR" sz="1800" b="1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3264463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502920" y="5473784"/>
            <a:ext cx="8183880" cy="1051560"/>
          </a:xfrm>
        </p:spPr>
        <p:txBody>
          <a:bodyPr/>
          <a:lstStyle/>
          <a:p>
            <a:pPr eaLnBrk="1" hangingPunct="1"/>
            <a:r>
              <a:rPr lang="fa-IR" sz="3600" b="1" dirty="0" smtClean="0">
                <a:solidFill>
                  <a:srgbClr val="800000"/>
                </a:solidFill>
                <a:cs typeface="B Yagut" pitchFamily="2" charset="-78"/>
              </a:rPr>
              <a:t>نمازهای مستحب</a:t>
            </a:r>
            <a:endParaRPr lang="en-US" sz="3600" b="1" dirty="0" smtClean="0">
              <a:solidFill>
                <a:srgbClr val="800000"/>
              </a:solidFill>
              <a:cs typeface="B Yagut" pitchFamily="2" charset="-78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323528" y="2060848"/>
            <a:ext cx="8424936" cy="3868482"/>
          </a:xfrm>
        </p:spPr>
        <p:txBody>
          <a:bodyPr>
            <a:normAutofit fontScale="92500" lnSpcReduction="10000"/>
          </a:bodyPr>
          <a:lstStyle/>
          <a:p>
            <a:pPr marL="0" lvl="0" indent="274638" algn="ctr">
              <a:lnSpc>
                <a:spcPts val="5100"/>
              </a:lnSpc>
              <a:spcBef>
                <a:spcPct val="15000"/>
              </a:spcBef>
              <a:buClr>
                <a:srgbClr val="CEB966"/>
              </a:buClr>
              <a:buNone/>
            </a:pPr>
            <a:r>
              <a:rPr lang="fa-IR" sz="20000" b="1" dirty="0" smtClean="0">
                <a:solidFill>
                  <a:srgbClr val="410082"/>
                </a:solidFill>
                <a:latin typeface="Mosawi" pitchFamily="2" charset="-78"/>
                <a:cs typeface="B Nazanin" pitchFamily="2" charset="-78"/>
              </a:rPr>
              <a:t>6</a:t>
            </a:r>
            <a:endParaRPr lang="fa-IR" sz="20000" b="1" dirty="0">
              <a:solidFill>
                <a:srgbClr val="410082"/>
              </a:solidFill>
              <a:latin typeface="Mosawi" pitchFamily="2" charset="-78"/>
              <a:cs typeface="B Nazanin" pitchFamily="2" charset="-78"/>
            </a:endParaRP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تعداد رکعاتی که از مسافر قصر می شود</a:t>
            </a: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تعداد </a:t>
            </a:r>
            <a:r>
              <a:rPr lang="fa-IR" sz="48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رکعات نمازهای </a:t>
            </a: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نافله مغرب و عشا</a:t>
            </a: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endParaRPr lang="fa-IR" sz="4800" b="1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algn="ctr" rtl="1">
              <a:lnSpc>
                <a:spcPts val="0"/>
              </a:lnSpc>
              <a:buNone/>
            </a:pPr>
            <a:r>
              <a:rPr lang="fa-IR" sz="48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تعداد رکعات </a:t>
            </a: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نماز </a:t>
            </a:r>
            <a:r>
              <a:rPr lang="fa-IR" sz="48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نافله مغرب </a:t>
            </a: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و غفيله</a:t>
            </a:r>
            <a:endParaRPr lang="fa-IR" sz="4800" b="1" dirty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endParaRPr lang="fa-IR" sz="4800" b="1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endParaRPr lang="fa-IR" sz="4800" b="1" dirty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algn="just" rtl="1" eaLnBrk="1" hangingPunct="1">
              <a:lnSpc>
                <a:spcPct val="150000"/>
              </a:lnSpc>
              <a:buFont typeface="Wingdings" pitchFamily="2" charset="2"/>
              <a:buNone/>
            </a:pPr>
            <a:endParaRPr lang="fa-IR" sz="1800" b="1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8322920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502920" y="5473784"/>
            <a:ext cx="8183880" cy="1051560"/>
          </a:xfrm>
        </p:spPr>
        <p:txBody>
          <a:bodyPr/>
          <a:lstStyle/>
          <a:p>
            <a:pPr eaLnBrk="1" hangingPunct="1"/>
            <a:r>
              <a:rPr lang="fa-IR" sz="3600" b="1" dirty="0" smtClean="0">
                <a:solidFill>
                  <a:srgbClr val="800000"/>
                </a:solidFill>
                <a:cs typeface="B Yagut" pitchFamily="2" charset="-78"/>
              </a:rPr>
              <a:t>نمازهای مستحب</a:t>
            </a:r>
            <a:endParaRPr lang="en-US" sz="3600" b="1" dirty="0" smtClean="0">
              <a:solidFill>
                <a:srgbClr val="800000"/>
              </a:solidFill>
              <a:cs typeface="B Yagut" pitchFamily="2" charset="-78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323528" y="2060848"/>
            <a:ext cx="8424936" cy="4104456"/>
          </a:xfrm>
        </p:spPr>
        <p:txBody>
          <a:bodyPr>
            <a:normAutofit/>
          </a:bodyPr>
          <a:lstStyle/>
          <a:p>
            <a:pPr marL="0" lvl="0" indent="274638" algn="ctr">
              <a:lnSpc>
                <a:spcPts val="5100"/>
              </a:lnSpc>
              <a:spcBef>
                <a:spcPct val="15000"/>
              </a:spcBef>
              <a:buClr>
                <a:srgbClr val="CEB966"/>
              </a:buClr>
              <a:buNone/>
            </a:pPr>
            <a:r>
              <a:rPr lang="fa-IR" sz="20000" b="1" dirty="0" smtClean="0">
                <a:solidFill>
                  <a:srgbClr val="410082"/>
                </a:solidFill>
                <a:latin typeface="Mosawi" pitchFamily="2" charset="-78"/>
                <a:cs typeface="B Nazanin" pitchFamily="2" charset="-78"/>
              </a:rPr>
              <a:t>5</a:t>
            </a:r>
            <a:endParaRPr lang="fa-IR" sz="20000" b="1" dirty="0">
              <a:solidFill>
                <a:srgbClr val="410082"/>
              </a:solidFill>
              <a:latin typeface="Mosawi" pitchFamily="2" charset="-78"/>
              <a:cs typeface="B Nazanin" pitchFamily="2" charset="-78"/>
            </a:endParaRP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تعداد رکعات نمازهای مغرب وعشای مسافر</a:t>
            </a: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تعداد </a:t>
            </a:r>
            <a:r>
              <a:rPr lang="fa-IR" sz="48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رکعات </a:t>
            </a: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نماز عشای حاضر و نافله آن</a:t>
            </a:r>
          </a:p>
          <a:p>
            <a:pPr algn="ctr" rtl="1">
              <a:lnSpc>
                <a:spcPts val="0"/>
              </a:lnSpc>
              <a:buNone/>
            </a:pPr>
            <a:r>
              <a:rPr lang="fa-IR" sz="48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تعداد رکعات </a:t>
            </a: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نماز </a:t>
            </a:r>
            <a:r>
              <a:rPr lang="fa-IR" sz="48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مغرب </a:t>
            </a: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و غفیله</a:t>
            </a:r>
            <a:endParaRPr lang="fa-IR" sz="4800" b="1" dirty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endParaRPr lang="fa-IR" sz="4800" b="1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endParaRPr lang="fa-IR" sz="4800" b="1" dirty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algn="just" rtl="1" eaLnBrk="1" hangingPunct="1">
              <a:lnSpc>
                <a:spcPct val="150000"/>
              </a:lnSpc>
              <a:buFont typeface="Wingdings" pitchFamily="2" charset="2"/>
              <a:buNone/>
            </a:pPr>
            <a:endParaRPr lang="fa-IR" sz="1800" b="1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0938536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502920" y="5473784"/>
            <a:ext cx="8183880" cy="1051560"/>
          </a:xfrm>
        </p:spPr>
        <p:txBody>
          <a:bodyPr/>
          <a:lstStyle/>
          <a:p>
            <a:pPr eaLnBrk="1" hangingPunct="1"/>
            <a:r>
              <a:rPr lang="fa-IR" sz="3600" b="1" dirty="0" smtClean="0">
                <a:solidFill>
                  <a:srgbClr val="800000"/>
                </a:solidFill>
                <a:cs typeface="B Yagut" pitchFamily="2" charset="-78"/>
              </a:rPr>
              <a:t>نمازهای مستحب</a:t>
            </a:r>
            <a:endParaRPr lang="en-US" sz="3600" b="1" dirty="0" smtClean="0">
              <a:solidFill>
                <a:srgbClr val="800000"/>
              </a:solidFill>
              <a:cs typeface="B Yagut" pitchFamily="2" charset="-78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323528" y="2060848"/>
            <a:ext cx="8424936" cy="4104456"/>
          </a:xfrm>
        </p:spPr>
        <p:txBody>
          <a:bodyPr>
            <a:normAutofit/>
          </a:bodyPr>
          <a:lstStyle/>
          <a:p>
            <a:pPr marL="0" lvl="0" indent="274638" algn="ctr">
              <a:lnSpc>
                <a:spcPts val="5100"/>
              </a:lnSpc>
              <a:spcBef>
                <a:spcPct val="15000"/>
              </a:spcBef>
              <a:buClr>
                <a:srgbClr val="CEB966"/>
              </a:buClr>
              <a:buNone/>
            </a:pPr>
            <a:r>
              <a:rPr lang="fa-IR" sz="20000" b="1" dirty="0" smtClean="0">
                <a:solidFill>
                  <a:srgbClr val="410082"/>
                </a:solidFill>
                <a:latin typeface="Mosawi" pitchFamily="2" charset="-78"/>
                <a:cs typeface="B Nazanin" pitchFamily="2" charset="-78"/>
              </a:rPr>
              <a:t>7</a:t>
            </a:r>
            <a:endParaRPr lang="fa-IR" sz="20000" b="1" dirty="0">
              <a:solidFill>
                <a:srgbClr val="410082"/>
              </a:solidFill>
              <a:latin typeface="Mosawi" pitchFamily="2" charset="-78"/>
              <a:cs typeface="B Nazanin" pitchFamily="2" charset="-78"/>
            </a:endParaRPr>
          </a:p>
          <a:p>
            <a:pPr algn="ctr" rtl="1"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تعداد رکعات نماز مغرب و عشای حاضر</a:t>
            </a:r>
          </a:p>
          <a:p>
            <a:pPr algn="ctr" rtl="1">
              <a:lnSpc>
                <a:spcPct val="110000"/>
              </a:lnSpc>
              <a:buNone/>
            </a:pPr>
            <a:r>
              <a:rPr lang="fa-IR" sz="48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تعداد رکعات نماز مغرب و نافله های آن</a:t>
            </a:r>
          </a:p>
          <a:p>
            <a:pPr algn="ctr" rtl="1"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تعداد </a:t>
            </a:r>
            <a:r>
              <a:rPr lang="fa-IR" sz="48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رکعات </a:t>
            </a: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نمازهای جهريه مسافر</a:t>
            </a: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endParaRPr lang="fa-IR" sz="4800" b="1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endParaRPr lang="fa-IR" sz="4800" b="1" dirty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algn="just" rtl="1" eaLnBrk="1" hangingPunct="1">
              <a:lnSpc>
                <a:spcPct val="150000"/>
              </a:lnSpc>
              <a:buFont typeface="Wingdings" pitchFamily="2" charset="2"/>
              <a:buNone/>
            </a:pPr>
            <a:endParaRPr lang="fa-IR" sz="1800" b="1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648754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502920" y="5473784"/>
            <a:ext cx="8183880" cy="1051560"/>
          </a:xfrm>
        </p:spPr>
        <p:txBody>
          <a:bodyPr/>
          <a:lstStyle/>
          <a:p>
            <a:pPr eaLnBrk="1" hangingPunct="1"/>
            <a:r>
              <a:rPr lang="fa-IR" sz="3600" b="1" dirty="0" smtClean="0">
                <a:solidFill>
                  <a:srgbClr val="800000"/>
                </a:solidFill>
                <a:cs typeface="B Yagut" pitchFamily="2" charset="-78"/>
              </a:rPr>
              <a:t>نمازهای مستحب</a:t>
            </a:r>
            <a:endParaRPr lang="en-US" sz="3600" b="1" dirty="0" smtClean="0">
              <a:solidFill>
                <a:srgbClr val="800000"/>
              </a:solidFill>
              <a:cs typeface="B Yagut" pitchFamily="2" charset="-78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323528" y="2060848"/>
            <a:ext cx="8424936" cy="4104456"/>
          </a:xfrm>
        </p:spPr>
        <p:txBody>
          <a:bodyPr>
            <a:normAutofit/>
          </a:bodyPr>
          <a:lstStyle/>
          <a:p>
            <a:pPr marL="0" lvl="0" indent="274638" algn="ctr">
              <a:lnSpc>
                <a:spcPts val="5100"/>
              </a:lnSpc>
              <a:spcBef>
                <a:spcPct val="15000"/>
              </a:spcBef>
              <a:buClr>
                <a:srgbClr val="CEB966"/>
              </a:buClr>
              <a:buNone/>
            </a:pPr>
            <a:r>
              <a:rPr lang="fa-IR" sz="20000" b="1" dirty="0" smtClean="0">
                <a:solidFill>
                  <a:srgbClr val="410082"/>
                </a:solidFill>
                <a:latin typeface="Mosawi" pitchFamily="2" charset="-78"/>
                <a:cs typeface="B Nazanin" pitchFamily="2" charset="-78"/>
              </a:rPr>
              <a:t>9</a:t>
            </a:r>
            <a:endParaRPr lang="fa-IR" sz="20000" b="1" dirty="0">
              <a:solidFill>
                <a:srgbClr val="410082"/>
              </a:solidFill>
              <a:latin typeface="Mosawi" pitchFamily="2" charset="-78"/>
              <a:cs typeface="B Nazanin" pitchFamily="2" charset="-78"/>
            </a:endParaRP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تعداد رکعات نمازهای جهريه حاضر </a:t>
            </a:r>
          </a:p>
          <a:p>
            <a:pPr algn="just" rtl="1" eaLnBrk="1" hangingPunct="1">
              <a:lnSpc>
                <a:spcPct val="150000"/>
              </a:lnSpc>
              <a:buFont typeface="Wingdings" pitchFamily="2" charset="2"/>
              <a:buNone/>
            </a:pPr>
            <a:endParaRPr lang="fa-IR" sz="1800" b="1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6797796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>
          <a:xfrm>
            <a:off x="502920" y="5473784"/>
            <a:ext cx="8183880" cy="1051560"/>
          </a:xfrm>
        </p:spPr>
        <p:txBody>
          <a:bodyPr/>
          <a:lstStyle/>
          <a:p>
            <a:pPr eaLnBrk="1" hangingPunct="1"/>
            <a:r>
              <a:rPr lang="fa-IR" sz="3600" b="1" dirty="0" smtClean="0">
                <a:solidFill>
                  <a:srgbClr val="800000"/>
                </a:solidFill>
                <a:cs typeface="B Yagut" pitchFamily="2" charset="-78"/>
              </a:rPr>
              <a:t>احکام نمازهای مستحبی</a:t>
            </a:r>
            <a:endParaRPr lang="en-US" sz="3600" b="1" dirty="0" smtClean="0">
              <a:solidFill>
                <a:srgbClr val="800000"/>
              </a:solidFill>
              <a:cs typeface="B Yagut" pitchFamily="2" charset="-78"/>
            </a:endParaRPr>
          </a:p>
        </p:txBody>
      </p:sp>
      <p:sp>
        <p:nvSpPr>
          <p:cNvPr id="61443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548680"/>
            <a:ext cx="8352928" cy="5256584"/>
          </a:xfrm>
        </p:spPr>
        <p:txBody>
          <a:bodyPr>
            <a:noAutofit/>
          </a:bodyPr>
          <a:lstStyle/>
          <a:p>
            <a:pPr algn="just" rtl="1" eaLnBrk="1" hangingPunct="1">
              <a:lnSpc>
                <a:spcPct val="150000"/>
              </a:lnSpc>
            </a:pPr>
            <a:r>
              <a:rPr lang="fa-IR" sz="32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1. تمام نمازهای مستحبی </a:t>
            </a:r>
            <a:r>
              <a:rPr lang="fa-IR" sz="3200" b="1" spc="-150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به صورت دو رکعتی </a:t>
            </a:r>
            <a:r>
              <a:rPr lang="fa-IR" sz="32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خوانده می‌شوند مگر</a:t>
            </a:r>
          </a:p>
          <a:p>
            <a:pPr algn="just" rtl="1" eaLnBrk="1" hangingPunct="1">
              <a:lnSpc>
                <a:spcPct val="150000"/>
              </a:lnSpc>
            </a:pPr>
            <a:r>
              <a:rPr lang="fa-IR" sz="32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نماز وتر در نافلة شب که یک رکعت است</a:t>
            </a:r>
          </a:p>
          <a:p>
            <a:pPr algn="just" rtl="1" eaLnBrk="1" hangingPunct="1">
              <a:lnSpc>
                <a:spcPct val="150000"/>
              </a:lnSpc>
            </a:pPr>
            <a:r>
              <a:rPr lang="fa-IR" sz="3200" b="1" spc="-150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ونماز اعرابي که به صورت یک دورکعتی و دوچهار رکعتی خوانده می‌شود.</a:t>
            </a:r>
            <a:r>
              <a:rPr lang="fa-IR" sz="3200" b="1" spc="-150" baseline="30000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1</a:t>
            </a:r>
          </a:p>
          <a:p>
            <a:pPr algn="just" rtl="1" eaLnBrk="1" hangingPunct="1">
              <a:lnSpc>
                <a:spcPct val="150000"/>
              </a:lnSpc>
            </a:pPr>
            <a:r>
              <a:rPr lang="fa-IR" sz="3200" b="1" spc="-150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2. درنمازهای مستحبی غير ازچند نماز، خواندن سوره واجب نیست.</a:t>
            </a:r>
            <a:r>
              <a:rPr lang="fa-IR" sz="3200" b="1" spc="-150" baseline="30000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2</a:t>
            </a:r>
          </a:p>
          <a:p>
            <a:pPr algn="just" rtl="1" eaLnBrk="1" hangingPunct="1">
              <a:lnSpc>
                <a:spcPct val="150000"/>
              </a:lnSpc>
            </a:pPr>
            <a:r>
              <a:rPr lang="fa-IR" sz="32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3. شکستن نمازهای مستحبی حتی از روی اختيار جايز است.</a:t>
            </a:r>
            <a:r>
              <a:rPr lang="fa-IR" sz="3200" b="1" baseline="30000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3</a:t>
            </a:r>
          </a:p>
          <a:p>
            <a:pPr algn="just" rtl="1" eaLnBrk="1" hangingPunct="1">
              <a:lnSpc>
                <a:spcPct val="120000"/>
              </a:lnSpc>
            </a:pPr>
            <a:endParaRPr lang="fa-IR" b="1" baseline="30000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algn="r" rtl="1" eaLnBrk="1" hangingPunct="1">
              <a:buFont typeface="Wingdings" pitchFamily="2" charset="2"/>
              <a:buNone/>
            </a:pPr>
            <a:r>
              <a:rPr lang="fa-IR" sz="2000" b="1" dirty="0" smtClean="0">
                <a:latin typeface="Mosawi" pitchFamily="2" charset="-78"/>
                <a:cs typeface="Mosawi" pitchFamily="2" charset="-78"/>
              </a:rPr>
              <a:t>1. العروة الوثقی، ج 2، ص 111، م 6 – مفاتیح الجنان (نماز اعرابی).</a:t>
            </a:r>
          </a:p>
          <a:p>
            <a:pPr algn="r" rtl="1" eaLnBrk="1" hangingPunct="1">
              <a:buFont typeface="Wingdings" pitchFamily="2" charset="2"/>
              <a:buNone/>
            </a:pPr>
            <a:r>
              <a:rPr lang="fa-IR" sz="2000" b="1" dirty="0" smtClean="0">
                <a:latin typeface="Mosawi" pitchFamily="2" charset="-78"/>
                <a:cs typeface="Mosawi" pitchFamily="2" charset="-78"/>
              </a:rPr>
              <a:t>2. العروة الوثقی، ج 2، ص 111، م 7.</a:t>
            </a:r>
          </a:p>
          <a:p>
            <a:pPr algn="r" rtl="1" eaLnBrk="1" hangingPunct="1">
              <a:buFont typeface="Wingdings" pitchFamily="2" charset="2"/>
              <a:buNone/>
            </a:pPr>
            <a:r>
              <a:rPr lang="fa-IR" sz="2000" b="1" dirty="0" smtClean="0">
                <a:latin typeface="Mosawi" pitchFamily="2" charset="-78"/>
                <a:cs typeface="Mosawi" pitchFamily="2" charset="-78"/>
              </a:rPr>
              <a:t>3. العروة الوثقی، ج 2، ص 111، م 7.</a:t>
            </a:r>
            <a:endParaRPr lang="en-US" sz="2000" b="1" dirty="0" smtClean="0">
              <a:latin typeface="Mosawi" pitchFamily="2" charset="-78"/>
              <a:cs typeface="Mosawi" pitchFamily="2" charset="-7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5233316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61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61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61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withGroup">
                            <p:stCondLst>
                              <p:cond delay="1760"/>
                            </p:stCondLst>
                            <p:childTnLst>
                              <p:par>
                                <p:cTn id="3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1" dur="80"/>
                                        <p:tgtEl>
                                          <p:spTgt spid="614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2" dur="80"/>
                                        <p:tgtEl>
                                          <p:spTgt spid="614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80"/>
                                        <p:tgtEl>
                                          <p:spTgt spid="614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840"/>
                            </p:stCondLst>
                            <p:childTnLst>
                              <p:par>
                                <p:cTn id="4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7" dur="80"/>
                                        <p:tgtEl>
                                          <p:spTgt spid="614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8" dur="80"/>
                                        <p:tgtEl>
                                          <p:spTgt spid="614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80"/>
                                        <p:tgtEl>
                                          <p:spTgt spid="614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withGroup">
                            <p:stCondLst>
                              <p:cond delay="4920"/>
                            </p:stCondLst>
                            <p:childTnLst>
                              <p:par>
                                <p:cTn id="5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3" dur="80"/>
                                        <p:tgtEl>
                                          <p:spTgt spid="614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4" dur="80"/>
                                        <p:tgtEl>
                                          <p:spTgt spid="614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80"/>
                                        <p:tgtEl>
                                          <p:spTgt spid="614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3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>
          <a:xfrm>
            <a:off x="502920" y="5473784"/>
            <a:ext cx="8183880" cy="1051560"/>
          </a:xfrm>
        </p:spPr>
        <p:txBody>
          <a:bodyPr/>
          <a:lstStyle/>
          <a:p>
            <a:pPr eaLnBrk="1" hangingPunct="1"/>
            <a:r>
              <a:rPr lang="fa-IR" sz="3600" b="1" dirty="0" smtClean="0">
                <a:solidFill>
                  <a:srgbClr val="800000"/>
                </a:solidFill>
                <a:cs typeface="B Yagut" pitchFamily="2" charset="-78"/>
              </a:rPr>
              <a:t>احکام نمازهای مستحبی</a:t>
            </a:r>
            <a:endParaRPr lang="en-US" sz="3600" b="1" dirty="0" smtClean="0">
              <a:solidFill>
                <a:srgbClr val="800000"/>
              </a:solidFill>
              <a:cs typeface="B Yagut" pitchFamily="2" charset="-78"/>
            </a:endParaRPr>
          </a:p>
        </p:txBody>
      </p:sp>
      <p:sp>
        <p:nvSpPr>
          <p:cNvPr id="62467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530352"/>
            <a:ext cx="8291264" cy="4187952"/>
          </a:xfrm>
        </p:spPr>
        <p:txBody>
          <a:bodyPr>
            <a:noAutofit/>
          </a:bodyPr>
          <a:lstStyle/>
          <a:p>
            <a:pPr algn="r" rtl="1" eaLnBrk="1" hangingPunct="1">
              <a:lnSpc>
                <a:spcPct val="120000"/>
              </a:lnSpc>
              <a:spcBef>
                <a:spcPct val="10000"/>
              </a:spcBef>
            </a:pPr>
            <a:r>
              <a:rPr lang="fa-IR" sz="32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4. زياد کردن رکن [مانند رکوع] از روی سهو، نمازهای مستحبی  را باطل نمی‌کند. </a:t>
            </a:r>
            <a:r>
              <a:rPr lang="fa-IR" sz="3200" b="1" baseline="30000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1</a:t>
            </a:r>
          </a:p>
          <a:p>
            <a:pPr algn="just" rtl="1" eaLnBrk="1" hangingPunct="1">
              <a:lnSpc>
                <a:spcPct val="120000"/>
              </a:lnSpc>
              <a:spcBef>
                <a:spcPct val="10000"/>
              </a:spcBef>
            </a:pPr>
            <a:r>
              <a:rPr lang="fa-IR" sz="32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5. نمازهای نافله را می‌شود نشسته خواند ، ولی بهتر </a:t>
            </a:r>
            <a:r>
              <a:rPr lang="fa-IR" sz="32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است</a:t>
            </a:r>
            <a:r>
              <a:rPr lang="en-US" sz="32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</a:t>
            </a:r>
            <a:r>
              <a:rPr lang="fa-IR" sz="32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دو </a:t>
            </a:r>
            <a:r>
              <a:rPr lang="fa-IR" sz="32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رکعت نماز نافله نشسته را يک رکعت حساب کند... .</a:t>
            </a:r>
            <a:r>
              <a:rPr lang="fa-IR" sz="3200" b="1" baseline="30000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2</a:t>
            </a:r>
          </a:p>
          <a:p>
            <a:pPr algn="r" rtl="1" eaLnBrk="1" hangingPunct="1">
              <a:lnSpc>
                <a:spcPct val="120000"/>
              </a:lnSpc>
              <a:spcBef>
                <a:spcPct val="10000"/>
              </a:spcBef>
            </a:pPr>
            <a:r>
              <a:rPr lang="fa-IR" sz="32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6. نافله ظهر و عصر را در سفر نبايد خواند، ولی نافله عشاء را به نيت اينکه شايد مطلوب باشد می‌تواند به جا آورد.</a:t>
            </a:r>
            <a:r>
              <a:rPr lang="fa-IR" sz="3200" b="1" baseline="30000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3</a:t>
            </a:r>
          </a:p>
          <a:p>
            <a:pPr algn="r" rtl="1" eaLnBrk="1" hangingPunct="1">
              <a:lnSpc>
                <a:spcPct val="120000"/>
              </a:lnSpc>
              <a:spcBef>
                <a:spcPct val="10000"/>
              </a:spcBef>
            </a:pPr>
            <a:endParaRPr lang="fa-IR" b="1" baseline="30000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algn="r" rtl="1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fa-IR" sz="2000" b="1" dirty="0" smtClean="0">
                <a:latin typeface="Mosawi" pitchFamily="2" charset="-78"/>
                <a:cs typeface="Mosawi" pitchFamily="2" charset="-78"/>
              </a:rPr>
              <a:t>1. العروة الوثقی، ج 2، ص 111، م 7.</a:t>
            </a:r>
          </a:p>
          <a:p>
            <a:pPr algn="r" rtl="1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fa-IR" sz="2000" b="1" dirty="0" smtClean="0">
                <a:latin typeface="Mosawi" pitchFamily="2" charset="-78"/>
                <a:cs typeface="Mosawi" pitchFamily="2" charset="-78"/>
              </a:rPr>
              <a:t>2. توضيح المسائل، م 766.</a:t>
            </a:r>
          </a:p>
          <a:p>
            <a:pPr algn="r" rtl="1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fa-IR" sz="2000" b="1" dirty="0" smtClean="0">
                <a:latin typeface="Mosawi" pitchFamily="2" charset="-78"/>
                <a:cs typeface="Mosawi" pitchFamily="2" charset="-78"/>
              </a:rPr>
              <a:t>3. توضيح المسائل، م 767. </a:t>
            </a:r>
            <a:endParaRPr lang="en-US" sz="2000" b="1" dirty="0" smtClean="0">
              <a:latin typeface="Mosawi" pitchFamily="2" charset="-78"/>
              <a:cs typeface="Mosawi" pitchFamily="2" charset="-7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8673172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20"/>
                            </p:stCondLst>
                            <p:childTnLst>
                              <p:par>
                                <p:cTn id="2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600"/>
                            </p:stCondLst>
                            <p:childTnLst>
                              <p:par>
                                <p:cTn id="3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3" dur="80"/>
                                        <p:tgtEl>
                                          <p:spTgt spid="62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4" dur="80"/>
                                        <p:tgtEl>
                                          <p:spTgt spid="62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80"/>
                                        <p:tgtEl>
                                          <p:spTgt spid="62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withGroup">
                            <p:stCondLst>
                              <p:cond delay="5440"/>
                            </p:stCondLst>
                            <p:childTnLst>
                              <p:par>
                                <p:cTn id="3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9" dur="80"/>
                                        <p:tgtEl>
                                          <p:spTgt spid="624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0" dur="80"/>
                                        <p:tgtEl>
                                          <p:spTgt spid="624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80"/>
                                        <p:tgtEl>
                                          <p:spTgt spid="624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7" grpId="0" uiExpand="1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959</TotalTime>
  <Words>674</Words>
  <Application>Microsoft Office PowerPoint</Application>
  <PresentationFormat>On-screen Show (4:3)</PresentationFormat>
  <Paragraphs>110</Paragraphs>
  <Slides>15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Aspect</vt:lpstr>
      <vt:lpstr>نمازهای مستحب</vt:lpstr>
      <vt:lpstr>نمازهای مستحب</vt:lpstr>
      <vt:lpstr>نمازهای مستحب</vt:lpstr>
      <vt:lpstr>Slide 4</vt:lpstr>
      <vt:lpstr>نمازهای مستحب</vt:lpstr>
      <vt:lpstr>نمازهای مستحب</vt:lpstr>
      <vt:lpstr>نمازهای مستحب</vt:lpstr>
      <vt:lpstr>نمازهای مستحب</vt:lpstr>
      <vt:lpstr>نمازهای مستحب</vt:lpstr>
      <vt:lpstr>نمازهای مستحب</vt:lpstr>
      <vt:lpstr>نمازهای مستحب</vt:lpstr>
      <vt:lpstr>نمازهای مستحب</vt:lpstr>
      <vt:lpstr>نمازهای مستحب</vt:lpstr>
      <vt:lpstr>احکام نمازهای مستحبی</vt:lpstr>
      <vt:lpstr>احکام نمازهای مستحبی</vt:lpstr>
    </vt:vector>
  </TitlesOfParts>
  <Company>MRT www.Win2Farsi.com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نمازهای مستحب</dc:title>
  <dc:creator>MRT</dc:creator>
  <cp:lastModifiedBy>ghaemiyeh</cp:lastModifiedBy>
  <cp:revision>36</cp:revision>
  <dcterms:created xsi:type="dcterms:W3CDTF">2013-09-09T07:03:33Z</dcterms:created>
  <dcterms:modified xsi:type="dcterms:W3CDTF">2016-04-17T07:10:08Z</dcterms:modified>
</cp:coreProperties>
</file>