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62" r:id="rId1"/>
  </p:sldMasterIdLst>
  <p:notesMasterIdLst>
    <p:notesMasterId r:id="rId23"/>
  </p:notesMasterIdLst>
  <p:sldIdLst>
    <p:sldId id="27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5" r:id="rId19"/>
    <p:sldId id="272" r:id="rId20"/>
    <p:sldId id="273" r:id="rId21"/>
    <p:sldId id="274"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D7EA"/>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60" autoAdjust="0"/>
    <p:restoredTop sz="94511" autoAdjust="0"/>
  </p:normalViewPr>
  <p:slideViewPr>
    <p:cSldViewPr>
      <p:cViewPr varScale="1">
        <p:scale>
          <a:sx n="69" d="100"/>
          <a:sy n="69" d="100"/>
        </p:scale>
        <p:origin x="-1410" y="-10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Lst>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_rels/viewProps.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slide" Target="slides/slide3.xml"/><Relationship Id="rId1" Type="http://schemas.openxmlformats.org/officeDocument/2006/relationships/slide" Target="slides/slide2.xml"/><Relationship Id="rId4"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6C1095-97C9-4948-9F4C-1C768BB565B9}" type="doc">
      <dgm:prSet loTypeId="urn:microsoft.com/office/officeart/2005/8/layout/pyramid1" loCatId="pyramid" qsTypeId="urn:microsoft.com/office/officeart/2005/8/quickstyle/simple1" qsCatId="simple" csTypeId="urn:microsoft.com/office/officeart/2005/8/colors/accent1_2" csCatId="accent1"/>
      <dgm:spPr/>
    </dgm:pt>
    <dgm:pt modelId="{1EF703BD-CD9C-4D39-B382-8E6187425347}">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عالی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5947EC91-3587-42E9-8838-C21E8FE5DECD}" type="parTrans" cxnId="{FE83D455-D564-49E5-B0E2-6397B015FA2E}">
      <dgm:prSet/>
      <dgm:spPr/>
    </dgm:pt>
    <dgm:pt modelId="{C3971B3E-41BF-4C97-B8CB-D05178170FEC}" type="sibTrans" cxnId="{FE83D455-D564-49E5-B0E2-6397B015FA2E}">
      <dgm:prSet/>
      <dgm:spPr/>
    </dgm:pt>
    <dgm:pt modelId="{4BDE1897-B431-4723-B0A7-028F457C9AE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میانی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166789DD-415D-4F93-B999-4BDC6A70A41A}" type="parTrans" cxnId="{08D8A8D1-DB93-49F3-9922-F002999D66F3}">
      <dgm:prSet/>
      <dgm:spPr/>
    </dgm:pt>
    <dgm:pt modelId="{2715E957-4DF1-4CF5-A2BE-F82C527EE7CD}" type="sibTrans" cxnId="{08D8A8D1-DB93-49F3-9922-F002999D66F3}">
      <dgm:prSet/>
      <dgm:spPr/>
    </dgm:pt>
    <dgm:pt modelId="{27D606F7-DAF1-4C56-9874-E88BEB27BCFF}">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دوایر وسرپرستی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128384E3-BBAB-4A11-9EAD-EE03B6AAB8D9}" type="parTrans" cxnId="{CAA18789-2E48-47B7-84B3-F9F70E6C0794}">
      <dgm:prSet/>
      <dgm:spPr/>
    </dgm:pt>
    <dgm:pt modelId="{D9D560A0-1545-4375-8DB8-52DC82B44B6C}" type="sibTrans" cxnId="{CAA18789-2E48-47B7-84B3-F9F70E6C0794}">
      <dgm:prSet/>
      <dgm:spPr/>
    </dgm:pt>
    <dgm:pt modelId="{62BD6E56-E854-44D3-9C75-4C48F6E2C689}">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زیر دستان</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AD52E7E1-6BF1-43C9-B3F2-1493036FBFC9}" type="parTrans" cxnId="{C7F79D54-DA19-4FD2-8C63-D724C6D940A7}">
      <dgm:prSet/>
      <dgm:spPr/>
    </dgm:pt>
    <dgm:pt modelId="{3034DED9-09D3-4EDC-BC68-5B73FFD47CD9}" type="sibTrans" cxnId="{C7F79D54-DA19-4FD2-8C63-D724C6D940A7}">
      <dgm:prSet/>
      <dgm:spPr/>
    </dgm:pt>
    <dgm:pt modelId="{AA118621-9568-40D2-94A9-A74CCB83B36C}" type="pres">
      <dgm:prSet presAssocID="{C06C1095-97C9-4948-9F4C-1C768BB565B9}" presName="Name0" presStyleCnt="0">
        <dgm:presLayoutVars>
          <dgm:dir/>
          <dgm:animLvl val="lvl"/>
          <dgm:resizeHandles val="exact"/>
        </dgm:presLayoutVars>
      </dgm:prSet>
      <dgm:spPr/>
    </dgm:pt>
    <dgm:pt modelId="{6FEBED24-678A-4C0C-9AC3-4713598F7723}" type="pres">
      <dgm:prSet presAssocID="{1EF703BD-CD9C-4D39-B382-8E6187425347}" presName="Name8" presStyleCnt="0"/>
      <dgm:spPr/>
    </dgm:pt>
    <dgm:pt modelId="{2D7CB149-7AB2-42AA-A81B-9A346B506577}" type="pres">
      <dgm:prSet presAssocID="{1EF703BD-CD9C-4D39-B382-8E6187425347}" presName="level" presStyleLbl="node1" presStyleIdx="0" presStyleCnt="4">
        <dgm:presLayoutVars>
          <dgm:chMax val="1"/>
          <dgm:bulletEnabled val="1"/>
        </dgm:presLayoutVars>
      </dgm:prSet>
      <dgm:spPr/>
    </dgm:pt>
    <dgm:pt modelId="{37AE1A34-FC20-49E1-9705-69FDD9B0AF24}" type="pres">
      <dgm:prSet presAssocID="{1EF703BD-CD9C-4D39-B382-8E6187425347}" presName="levelTx" presStyleLbl="revTx" presStyleIdx="0" presStyleCnt="0">
        <dgm:presLayoutVars>
          <dgm:chMax val="1"/>
          <dgm:bulletEnabled val="1"/>
        </dgm:presLayoutVars>
      </dgm:prSet>
      <dgm:spPr/>
    </dgm:pt>
    <dgm:pt modelId="{2C5FED2F-F77A-4602-9C31-53326BB836E0}" type="pres">
      <dgm:prSet presAssocID="{4BDE1897-B431-4723-B0A7-028F457C9AE1}" presName="Name8" presStyleCnt="0"/>
      <dgm:spPr/>
    </dgm:pt>
    <dgm:pt modelId="{E8AC6E3C-92EA-4B4A-9C55-F476ACE35639}" type="pres">
      <dgm:prSet presAssocID="{4BDE1897-B431-4723-B0A7-028F457C9AE1}" presName="level" presStyleLbl="node1" presStyleIdx="1" presStyleCnt="4">
        <dgm:presLayoutVars>
          <dgm:chMax val="1"/>
          <dgm:bulletEnabled val="1"/>
        </dgm:presLayoutVars>
      </dgm:prSet>
      <dgm:spPr/>
    </dgm:pt>
    <dgm:pt modelId="{DFA08898-553E-4745-8018-F06F04D1FB96}" type="pres">
      <dgm:prSet presAssocID="{4BDE1897-B431-4723-B0A7-028F457C9AE1}" presName="levelTx" presStyleLbl="revTx" presStyleIdx="0" presStyleCnt="0">
        <dgm:presLayoutVars>
          <dgm:chMax val="1"/>
          <dgm:bulletEnabled val="1"/>
        </dgm:presLayoutVars>
      </dgm:prSet>
      <dgm:spPr/>
    </dgm:pt>
    <dgm:pt modelId="{4953734E-C5B5-4500-9FE6-22D3A5B606AC}" type="pres">
      <dgm:prSet presAssocID="{27D606F7-DAF1-4C56-9874-E88BEB27BCFF}" presName="Name8" presStyleCnt="0"/>
      <dgm:spPr/>
    </dgm:pt>
    <dgm:pt modelId="{78890FA2-A9DF-4FDE-95B7-21347D3A2467}" type="pres">
      <dgm:prSet presAssocID="{27D606F7-DAF1-4C56-9874-E88BEB27BCFF}" presName="level" presStyleLbl="node1" presStyleIdx="2" presStyleCnt="4">
        <dgm:presLayoutVars>
          <dgm:chMax val="1"/>
          <dgm:bulletEnabled val="1"/>
        </dgm:presLayoutVars>
      </dgm:prSet>
      <dgm:spPr/>
    </dgm:pt>
    <dgm:pt modelId="{5D8F4C7D-5606-4B82-8406-4333E800740F}" type="pres">
      <dgm:prSet presAssocID="{27D606F7-DAF1-4C56-9874-E88BEB27BCFF}" presName="levelTx" presStyleLbl="revTx" presStyleIdx="0" presStyleCnt="0">
        <dgm:presLayoutVars>
          <dgm:chMax val="1"/>
          <dgm:bulletEnabled val="1"/>
        </dgm:presLayoutVars>
      </dgm:prSet>
      <dgm:spPr/>
    </dgm:pt>
    <dgm:pt modelId="{719100A4-6CF3-4117-A13C-6D17031ECE94}" type="pres">
      <dgm:prSet presAssocID="{62BD6E56-E854-44D3-9C75-4C48F6E2C689}" presName="Name8" presStyleCnt="0"/>
      <dgm:spPr/>
    </dgm:pt>
    <dgm:pt modelId="{DE51C325-D088-407A-B39E-FFAFA747BDAB}" type="pres">
      <dgm:prSet presAssocID="{62BD6E56-E854-44D3-9C75-4C48F6E2C689}" presName="level" presStyleLbl="node1" presStyleIdx="3" presStyleCnt="4">
        <dgm:presLayoutVars>
          <dgm:chMax val="1"/>
          <dgm:bulletEnabled val="1"/>
        </dgm:presLayoutVars>
      </dgm:prSet>
      <dgm:spPr/>
    </dgm:pt>
    <dgm:pt modelId="{D1DE255A-FA40-446E-8BA9-E2FBFA851626}" type="pres">
      <dgm:prSet presAssocID="{62BD6E56-E854-44D3-9C75-4C48F6E2C689}" presName="levelTx" presStyleLbl="revTx" presStyleIdx="0" presStyleCnt="0">
        <dgm:presLayoutVars>
          <dgm:chMax val="1"/>
          <dgm:bulletEnabled val="1"/>
        </dgm:presLayoutVars>
      </dgm:prSet>
      <dgm:spPr/>
    </dgm:pt>
  </dgm:ptLst>
  <dgm:cxnLst>
    <dgm:cxn modelId="{D51F1219-50A5-445B-807F-D2EFE604AFC4}" type="presOf" srcId="{62BD6E56-E854-44D3-9C75-4C48F6E2C689}" destId="{D1DE255A-FA40-446E-8BA9-E2FBFA851626}" srcOrd="1" destOrd="0" presId="urn:microsoft.com/office/officeart/2005/8/layout/pyramid1"/>
    <dgm:cxn modelId="{CC48EF67-FEDC-4790-A809-57D0FA237308}" type="presOf" srcId="{27D606F7-DAF1-4C56-9874-E88BEB27BCFF}" destId="{5D8F4C7D-5606-4B82-8406-4333E800740F}" srcOrd="1" destOrd="0" presId="urn:microsoft.com/office/officeart/2005/8/layout/pyramid1"/>
    <dgm:cxn modelId="{FE83D455-D564-49E5-B0E2-6397B015FA2E}" srcId="{C06C1095-97C9-4948-9F4C-1C768BB565B9}" destId="{1EF703BD-CD9C-4D39-B382-8E6187425347}" srcOrd="0" destOrd="0" parTransId="{5947EC91-3587-42E9-8838-C21E8FE5DECD}" sibTransId="{C3971B3E-41BF-4C97-B8CB-D05178170FEC}"/>
    <dgm:cxn modelId="{A1147FB4-7E8A-42C0-8E83-E557558341BC}" type="presOf" srcId="{1EF703BD-CD9C-4D39-B382-8E6187425347}" destId="{2D7CB149-7AB2-42AA-A81B-9A346B506577}" srcOrd="0" destOrd="0" presId="urn:microsoft.com/office/officeart/2005/8/layout/pyramid1"/>
    <dgm:cxn modelId="{423BE0EC-DFA1-45E8-894D-6A787E082473}" type="presOf" srcId="{4BDE1897-B431-4723-B0A7-028F457C9AE1}" destId="{E8AC6E3C-92EA-4B4A-9C55-F476ACE35639}" srcOrd="0" destOrd="0" presId="urn:microsoft.com/office/officeart/2005/8/layout/pyramid1"/>
    <dgm:cxn modelId="{CAA18789-2E48-47B7-84B3-F9F70E6C0794}" srcId="{C06C1095-97C9-4948-9F4C-1C768BB565B9}" destId="{27D606F7-DAF1-4C56-9874-E88BEB27BCFF}" srcOrd="2" destOrd="0" parTransId="{128384E3-BBAB-4A11-9EAD-EE03B6AAB8D9}" sibTransId="{D9D560A0-1545-4375-8DB8-52DC82B44B6C}"/>
    <dgm:cxn modelId="{C7F79D54-DA19-4FD2-8C63-D724C6D940A7}" srcId="{C06C1095-97C9-4948-9F4C-1C768BB565B9}" destId="{62BD6E56-E854-44D3-9C75-4C48F6E2C689}" srcOrd="3" destOrd="0" parTransId="{AD52E7E1-6BF1-43C9-B3F2-1493036FBFC9}" sibTransId="{3034DED9-09D3-4EDC-BC68-5B73FFD47CD9}"/>
    <dgm:cxn modelId="{6D7A3831-5239-4BE7-8BE0-C60FFF1CF3FC}" type="presOf" srcId="{1EF703BD-CD9C-4D39-B382-8E6187425347}" destId="{37AE1A34-FC20-49E1-9705-69FDD9B0AF24}" srcOrd="1" destOrd="0" presId="urn:microsoft.com/office/officeart/2005/8/layout/pyramid1"/>
    <dgm:cxn modelId="{08D8A8D1-DB93-49F3-9922-F002999D66F3}" srcId="{C06C1095-97C9-4948-9F4C-1C768BB565B9}" destId="{4BDE1897-B431-4723-B0A7-028F457C9AE1}" srcOrd="1" destOrd="0" parTransId="{166789DD-415D-4F93-B999-4BDC6A70A41A}" sibTransId="{2715E957-4DF1-4CF5-A2BE-F82C527EE7CD}"/>
    <dgm:cxn modelId="{2E4B2E10-1BDC-488B-9802-0F9FB58FCB1C}" type="presOf" srcId="{C06C1095-97C9-4948-9F4C-1C768BB565B9}" destId="{AA118621-9568-40D2-94A9-A74CCB83B36C}" srcOrd="0" destOrd="0" presId="urn:microsoft.com/office/officeart/2005/8/layout/pyramid1"/>
    <dgm:cxn modelId="{3C429370-2A55-424B-B3F7-49D9C37C442B}" type="presOf" srcId="{27D606F7-DAF1-4C56-9874-E88BEB27BCFF}" destId="{78890FA2-A9DF-4FDE-95B7-21347D3A2467}" srcOrd="0" destOrd="0" presId="urn:microsoft.com/office/officeart/2005/8/layout/pyramid1"/>
    <dgm:cxn modelId="{CCCB7DCB-88A7-4BD6-82A6-046CBB51EC2C}" type="presOf" srcId="{62BD6E56-E854-44D3-9C75-4C48F6E2C689}" destId="{DE51C325-D088-407A-B39E-FFAFA747BDAB}" srcOrd="0" destOrd="0" presId="urn:microsoft.com/office/officeart/2005/8/layout/pyramid1"/>
    <dgm:cxn modelId="{C2592337-E8A7-4E16-8A7F-3E5A7AC16AA7}" type="presOf" srcId="{4BDE1897-B431-4723-B0A7-028F457C9AE1}" destId="{DFA08898-553E-4745-8018-F06F04D1FB96}" srcOrd="1" destOrd="0" presId="urn:microsoft.com/office/officeart/2005/8/layout/pyramid1"/>
    <dgm:cxn modelId="{3A5440B5-B1E1-40F8-82A4-A567A0A36EE9}" type="presParOf" srcId="{AA118621-9568-40D2-94A9-A74CCB83B36C}" destId="{6FEBED24-678A-4C0C-9AC3-4713598F7723}" srcOrd="0" destOrd="0" presId="urn:microsoft.com/office/officeart/2005/8/layout/pyramid1"/>
    <dgm:cxn modelId="{F1AE4A33-7FBB-4A12-ABB4-C388628F8DFB}" type="presParOf" srcId="{6FEBED24-678A-4C0C-9AC3-4713598F7723}" destId="{2D7CB149-7AB2-42AA-A81B-9A346B506577}" srcOrd="0" destOrd="0" presId="urn:microsoft.com/office/officeart/2005/8/layout/pyramid1"/>
    <dgm:cxn modelId="{4F9B4539-E397-4C7B-837C-A039A232C628}" type="presParOf" srcId="{6FEBED24-678A-4C0C-9AC3-4713598F7723}" destId="{37AE1A34-FC20-49E1-9705-69FDD9B0AF24}" srcOrd="1" destOrd="0" presId="urn:microsoft.com/office/officeart/2005/8/layout/pyramid1"/>
    <dgm:cxn modelId="{1DFAE7F0-1249-4B33-B2F6-460DD1C20CC9}" type="presParOf" srcId="{AA118621-9568-40D2-94A9-A74CCB83B36C}" destId="{2C5FED2F-F77A-4602-9C31-53326BB836E0}" srcOrd="1" destOrd="0" presId="urn:microsoft.com/office/officeart/2005/8/layout/pyramid1"/>
    <dgm:cxn modelId="{37ED0F5F-691A-40CB-9F97-B2C427B939A0}" type="presParOf" srcId="{2C5FED2F-F77A-4602-9C31-53326BB836E0}" destId="{E8AC6E3C-92EA-4B4A-9C55-F476ACE35639}" srcOrd="0" destOrd="0" presId="urn:microsoft.com/office/officeart/2005/8/layout/pyramid1"/>
    <dgm:cxn modelId="{83853BB1-4949-4282-8ECD-D99345819654}" type="presParOf" srcId="{2C5FED2F-F77A-4602-9C31-53326BB836E0}" destId="{DFA08898-553E-4745-8018-F06F04D1FB96}" srcOrd="1" destOrd="0" presId="urn:microsoft.com/office/officeart/2005/8/layout/pyramid1"/>
    <dgm:cxn modelId="{3EE791D2-BD95-4E41-BD26-1CF408734D43}" type="presParOf" srcId="{AA118621-9568-40D2-94A9-A74CCB83B36C}" destId="{4953734E-C5B5-4500-9FE6-22D3A5B606AC}" srcOrd="2" destOrd="0" presId="urn:microsoft.com/office/officeart/2005/8/layout/pyramid1"/>
    <dgm:cxn modelId="{EE46FB70-58E8-451C-8973-4F6A5D08B857}" type="presParOf" srcId="{4953734E-C5B5-4500-9FE6-22D3A5B606AC}" destId="{78890FA2-A9DF-4FDE-95B7-21347D3A2467}" srcOrd="0" destOrd="0" presId="urn:microsoft.com/office/officeart/2005/8/layout/pyramid1"/>
    <dgm:cxn modelId="{7E5B7C2F-692D-4390-9F4B-BAA4B71AFC8C}" type="presParOf" srcId="{4953734E-C5B5-4500-9FE6-22D3A5B606AC}" destId="{5D8F4C7D-5606-4B82-8406-4333E800740F}" srcOrd="1" destOrd="0" presId="urn:microsoft.com/office/officeart/2005/8/layout/pyramid1"/>
    <dgm:cxn modelId="{D435A756-1949-4A0C-8D35-78EE6D0D272F}" type="presParOf" srcId="{AA118621-9568-40D2-94A9-A74CCB83B36C}" destId="{719100A4-6CF3-4117-A13C-6D17031ECE94}" srcOrd="3" destOrd="0" presId="urn:microsoft.com/office/officeart/2005/8/layout/pyramid1"/>
    <dgm:cxn modelId="{CFBD100F-85AB-45F6-811B-E352293EFEBB}" type="presParOf" srcId="{719100A4-6CF3-4117-A13C-6D17031ECE94}" destId="{DE51C325-D088-407A-B39E-FFAFA747BDAB}" srcOrd="0" destOrd="0" presId="urn:microsoft.com/office/officeart/2005/8/layout/pyramid1"/>
    <dgm:cxn modelId="{87BEAAE3-7502-49C0-A90E-EFDF82408154}" type="presParOf" srcId="{719100A4-6CF3-4117-A13C-6D17031ECE94}" destId="{D1DE255A-FA40-446E-8BA9-E2FBFA851626}"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036496-A21E-405F-A95D-0D929FD37917}" type="doc">
      <dgm:prSet loTypeId="urn:microsoft.com/office/officeart/2005/8/layout/orgChart1" loCatId="hierarchy" qsTypeId="urn:microsoft.com/office/officeart/2005/8/quickstyle/simple1" qsCatId="simple" csTypeId="urn:microsoft.com/office/officeart/2005/8/colors/accent1_2" csCatId="accent1"/>
      <dgm:spPr/>
    </dgm:pt>
    <dgm:pt modelId="{0597C745-BF78-4F8F-83C6-DB9199864135}">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chemeClr val="tx1"/>
              </a:solidFill>
              <a:effectLst/>
              <a:latin typeface="Tahoma" pitchFamily="34" charset="0"/>
              <a:cs typeface="Arial" pitchFamily="34" charset="0"/>
            </a:rPr>
            <a:t>هدایت</a:t>
          </a:r>
          <a:endParaRPr kumimoji="0" lang="en-US" altLang="fa-IR" b="1" i="0" u="none" strike="noStrike" cap="none" normalizeH="0" baseline="0" smtClean="0">
            <a:ln>
              <a:noFill/>
            </a:ln>
            <a:solidFill>
              <a:schemeClr val="tx1"/>
            </a:solidFill>
            <a:effectLst/>
            <a:latin typeface="Tahoma" pitchFamily="34" charset="0"/>
            <a:cs typeface="Arial" pitchFamily="34" charset="0"/>
          </a:endParaRPr>
        </a:p>
      </dgm:t>
    </dgm:pt>
    <dgm:pt modelId="{3543358C-E306-430E-8678-BF51E985A6B8}" type="parTrans" cxnId="{F367322B-CE25-495C-9AA1-CBDCE051D9BF}">
      <dgm:prSet/>
      <dgm:spPr/>
    </dgm:pt>
    <dgm:pt modelId="{827DBCC7-EA79-41D7-A15F-69D12501FE4A}" type="sibTrans" cxnId="{F367322B-CE25-495C-9AA1-CBDCE051D9BF}">
      <dgm:prSet/>
      <dgm:spPr/>
    </dgm:pt>
    <dgm:pt modelId="{AEF98296-D9DA-48EA-B552-F501E2866C57}">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chemeClr val="tx1"/>
              </a:solidFill>
              <a:effectLst/>
              <a:latin typeface="Tahoma" pitchFamily="34" charset="0"/>
              <a:cs typeface="Arial" pitchFamily="34" charset="0"/>
            </a:rPr>
            <a:t>برنامه ریزی</a:t>
          </a:r>
          <a:endParaRPr kumimoji="0" lang="en-US" altLang="fa-IR" b="1" i="0" u="none" strike="noStrike" cap="none" normalizeH="0" baseline="0" smtClean="0">
            <a:ln>
              <a:noFill/>
            </a:ln>
            <a:solidFill>
              <a:schemeClr val="tx1"/>
            </a:solidFill>
            <a:effectLst/>
            <a:latin typeface="Tahoma" pitchFamily="34" charset="0"/>
            <a:cs typeface="Arial" pitchFamily="34" charset="0"/>
          </a:endParaRPr>
        </a:p>
      </dgm:t>
    </dgm:pt>
    <dgm:pt modelId="{3B07FF21-422C-4619-8F97-4B1B6C14C3A2}" type="parTrans" cxnId="{0548A787-1F66-42D5-A636-CF87AC46D886}">
      <dgm:prSet/>
      <dgm:spPr/>
    </dgm:pt>
    <dgm:pt modelId="{99FCC44A-4D82-4BEA-8471-C4570683183D}" type="sibTrans" cxnId="{0548A787-1F66-42D5-A636-CF87AC46D886}">
      <dgm:prSet/>
      <dgm:spPr/>
    </dgm:pt>
    <dgm:pt modelId="{611F384D-9BD9-4FEB-B700-7FE8C523CF2B}">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chemeClr val="tx1"/>
              </a:solidFill>
              <a:effectLst/>
              <a:latin typeface="Tahoma" pitchFamily="34" charset="0"/>
              <a:cs typeface="Arial" pitchFamily="34" charset="0"/>
            </a:rPr>
            <a:t>کنترل</a:t>
          </a:r>
          <a:endParaRPr kumimoji="0" lang="en-US" altLang="fa-IR" b="1" i="0" u="none" strike="noStrike" cap="none" normalizeH="0" baseline="0" smtClean="0">
            <a:ln>
              <a:noFill/>
            </a:ln>
            <a:solidFill>
              <a:schemeClr val="tx1"/>
            </a:solidFill>
            <a:effectLst/>
            <a:latin typeface="Tahoma" pitchFamily="34" charset="0"/>
            <a:cs typeface="Arial" pitchFamily="34" charset="0"/>
          </a:endParaRPr>
        </a:p>
      </dgm:t>
    </dgm:pt>
    <dgm:pt modelId="{F4576E1B-7367-4422-911A-26F08038BFFB}" type="parTrans" cxnId="{CD3DC425-9253-4715-A41C-CC078F2F5339}">
      <dgm:prSet/>
      <dgm:spPr/>
    </dgm:pt>
    <dgm:pt modelId="{C68EBFE8-C405-4930-A1A9-CE696893A2FE}" type="sibTrans" cxnId="{CD3DC425-9253-4715-A41C-CC078F2F5339}">
      <dgm:prSet/>
      <dgm:spPr/>
    </dgm:pt>
    <dgm:pt modelId="{F72E0895-FCD0-4614-AF51-9EC444242B92}">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1" i="0" u="none" strike="noStrike" cap="none" normalizeH="0" baseline="0" smtClean="0">
              <a:ln>
                <a:noFill/>
              </a:ln>
              <a:solidFill>
                <a:schemeClr val="tx1"/>
              </a:solidFill>
              <a:effectLst/>
              <a:latin typeface="Tahoma" pitchFamily="34" charset="0"/>
              <a:cs typeface="Arial" pitchFamily="34" charset="0"/>
            </a:rPr>
            <a:t>سازماندهی</a:t>
          </a:r>
          <a:endParaRPr kumimoji="0" lang="en-US" altLang="fa-IR" b="1" i="0" u="none" strike="noStrike" cap="none" normalizeH="0" baseline="0" smtClean="0">
            <a:ln>
              <a:noFill/>
            </a:ln>
            <a:solidFill>
              <a:schemeClr val="tx1"/>
            </a:solidFill>
            <a:effectLst/>
            <a:latin typeface="Tahoma" pitchFamily="34" charset="0"/>
            <a:cs typeface="Arial" pitchFamily="34" charset="0"/>
          </a:endParaRPr>
        </a:p>
      </dgm:t>
    </dgm:pt>
    <dgm:pt modelId="{0F504158-2A70-4C85-8EDA-B9E4A3D12B7C}" type="parTrans" cxnId="{50828B35-862E-49E2-B03B-C8318231D363}">
      <dgm:prSet/>
      <dgm:spPr/>
    </dgm:pt>
    <dgm:pt modelId="{BC5C3699-C9C1-47F4-9C24-8B14F0DDC56B}" type="sibTrans" cxnId="{50828B35-862E-49E2-B03B-C8318231D363}">
      <dgm:prSet/>
      <dgm:spPr/>
    </dgm:pt>
    <dgm:pt modelId="{1EBDCC7E-BF0E-43D3-A5D3-A04AFF1D6B26}" type="pres">
      <dgm:prSet presAssocID="{A5036496-A21E-405F-A95D-0D929FD37917}" presName="hierChild1" presStyleCnt="0">
        <dgm:presLayoutVars>
          <dgm:orgChart val="1"/>
          <dgm:chPref val="1"/>
          <dgm:dir/>
          <dgm:animOne val="branch"/>
          <dgm:animLvl val="lvl"/>
          <dgm:resizeHandles/>
        </dgm:presLayoutVars>
      </dgm:prSet>
      <dgm:spPr/>
    </dgm:pt>
    <dgm:pt modelId="{C517122C-0AC1-4B47-BA9A-8F2DA59EF60E}" type="pres">
      <dgm:prSet presAssocID="{0597C745-BF78-4F8F-83C6-DB9199864135}" presName="hierRoot1" presStyleCnt="0">
        <dgm:presLayoutVars>
          <dgm:hierBranch/>
        </dgm:presLayoutVars>
      </dgm:prSet>
      <dgm:spPr/>
    </dgm:pt>
    <dgm:pt modelId="{4F53AEB0-C969-4FEE-9DFD-12EAFEBF2677}" type="pres">
      <dgm:prSet presAssocID="{0597C745-BF78-4F8F-83C6-DB9199864135}" presName="rootComposite1" presStyleCnt="0"/>
      <dgm:spPr/>
    </dgm:pt>
    <dgm:pt modelId="{6A4AC060-1104-453A-A06E-FFCADBF36916}" type="pres">
      <dgm:prSet presAssocID="{0597C745-BF78-4F8F-83C6-DB9199864135}" presName="rootText1" presStyleLbl="node0" presStyleIdx="0" presStyleCnt="1">
        <dgm:presLayoutVars>
          <dgm:chPref val="3"/>
        </dgm:presLayoutVars>
      </dgm:prSet>
      <dgm:spPr/>
    </dgm:pt>
    <dgm:pt modelId="{F718B8B4-0A03-4C62-AF76-4EE5309CACDC}" type="pres">
      <dgm:prSet presAssocID="{0597C745-BF78-4F8F-83C6-DB9199864135}" presName="rootConnector1" presStyleLbl="node1" presStyleIdx="0" presStyleCnt="0"/>
      <dgm:spPr/>
    </dgm:pt>
    <dgm:pt modelId="{AC24C116-543B-4BDD-A040-1B2334BE415D}" type="pres">
      <dgm:prSet presAssocID="{0597C745-BF78-4F8F-83C6-DB9199864135}" presName="hierChild2" presStyleCnt="0"/>
      <dgm:spPr/>
    </dgm:pt>
    <dgm:pt modelId="{68D8E714-77D2-4172-8A9F-912FE42BEF22}" type="pres">
      <dgm:prSet presAssocID="{3B07FF21-422C-4619-8F97-4B1B6C14C3A2}" presName="Name35" presStyleLbl="parChTrans1D2" presStyleIdx="0" presStyleCnt="2"/>
      <dgm:spPr/>
    </dgm:pt>
    <dgm:pt modelId="{1F114750-FAB7-4BF2-BFBF-46838807FFBF}" type="pres">
      <dgm:prSet presAssocID="{AEF98296-D9DA-48EA-B552-F501E2866C57}" presName="hierRoot2" presStyleCnt="0">
        <dgm:presLayoutVars>
          <dgm:hierBranch/>
        </dgm:presLayoutVars>
      </dgm:prSet>
      <dgm:spPr/>
    </dgm:pt>
    <dgm:pt modelId="{4DD4A696-1374-416E-AA49-6ADD4CAFB46F}" type="pres">
      <dgm:prSet presAssocID="{AEF98296-D9DA-48EA-B552-F501E2866C57}" presName="rootComposite" presStyleCnt="0"/>
      <dgm:spPr/>
    </dgm:pt>
    <dgm:pt modelId="{AB001736-E248-4EA1-AE4F-3E0D480180B5}" type="pres">
      <dgm:prSet presAssocID="{AEF98296-D9DA-48EA-B552-F501E2866C57}" presName="rootText" presStyleLbl="node2" presStyleIdx="0" presStyleCnt="2">
        <dgm:presLayoutVars>
          <dgm:chPref val="3"/>
        </dgm:presLayoutVars>
      </dgm:prSet>
      <dgm:spPr/>
    </dgm:pt>
    <dgm:pt modelId="{C8E24E90-DAA5-4992-8BEA-A0CF50416054}" type="pres">
      <dgm:prSet presAssocID="{AEF98296-D9DA-48EA-B552-F501E2866C57}" presName="rootConnector" presStyleLbl="node2" presStyleIdx="0" presStyleCnt="2"/>
      <dgm:spPr/>
    </dgm:pt>
    <dgm:pt modelId="{74C2A1F9-200D-4D71-8FB8-1D21CE3BAC1C}" type="pres">
      <dgm:prSet presAssocID="{AEF98296-D9DA-48EA-B552-F501E2866C57}" presName="hierChild4" presStyleCnt="0"/>
      <dgm:spPr/>
    </dgm:pt>
    <dgm:pt modelId="{5F2B5145-1693-45C4-8F94-590F54C88854}" type="pres">
      <dgm:prSet presAssocID="{F4576E1B-7367-4422-911A-26F08038BFFB}" presName="Name35" presStyleLbl="parChTrans1D3" presStyleIdx="0" presStyleCnt="1"/>
      <dgm:spPr/>
    </dgm:pt>
    <dgm:pt modelId="{B3515BBE-DC67-4A98-BF1A-7A3E5F05076D}" type="pres">
      <dgm:prSet presAssocID="{611F384D-9BD9-4FEB-B700-7FE8C523CF2B}" presName="hierRoot2" presStyleCnt="0">
        <dgm:presLayoutVars>
          <dgm:hierBranch val="r"/>
        </dgm:presLayoutVars>
      </dgm:prSet>
      <dgm:spPr/>
    </dgm:pt>
    <dgm:pt modelId="{EAF18F9D-5FDE-4D27-822C-C89E3E89B022}" type="pres">
      <dgm:prSet presAssocID="{611F384D-9BD9-4FEB-B700-7FE8C523CF2B}" presName="rootComposite" presStyleCnt="0"/>
      <dgm:spPr/>
    </dgm:pt>
    <dgm:pt modelId="{B43660B3-3AA0-433E-8B20-7A89FF50E4C4}" type="pres">
      <dgm:prSet presAssocID="{611F384D-9BD9-4FEB-B700-7FE8C523CF2B}" presName="rootText" presStyleLbl="node3" presStyleIdx="0" presStyleCnt="1">
        <dgm:presLayoutVars>
          <dgm:chPref val="3"/>
        </dgm:presLayoutVars>
      </dgm:prSet>
      <dgm:spPr/>
    </dgm:pt>
    <dgm:pt modelId="{AF494DDE-B8E4-4115-A0B7-96EF325F266C}" type="pres">
      <dgm:prSet presAssocID="{611F384D-9BD9-4FEB-B700-7FE8C523CF2B}" presName="rootConnector" presStyleLbl="node3" presStyleIdx="0" presStyleCnt="1"/>
      <dgm:spPr/>
    </dgm:pt>
    <dgm:pt modelId="{2D01D049-4ADB-460B-B853-C96C9F2FF579}" type="pres">
      <dgm:prSet presAssocID="{611F384D-9BD9-4FEB-B700-7FE8C523CF2B}" presName="hierChild4" presStyleCnt="0"/>
      <dgm:spPr/>
    </dgm:pt>
    <dgm:pt modelId="{9456D0A0-071A-4B5A-8D25-74A265F56E21}" type="pres">
      <dgm:prSet presAssocID="{611F384D-9BD9-4FEB-B700-7FE8C523CF2B}" presName="hierChild5" presStyleCnt="0"/>
      <dgm:spPr/>
    </dgm:pt>
    <dgm:pt modelId="{E73F031F-498D-494C-A7F6-7F47A47503CA}" type="pres">
      <dgm:prSet presAssocID="{AEF98296-D9DA-48EA-B552-F501E2866C57}" presName="hierChild5" presStyleCnt="0"/>
      <dgm:spPr/>
    </dgm:pt>
    <dgm:pt modelId="{53210155-AEE1-4010-9913-2058596DBFF7}" type="pres">
      <dgm:prSet presAssocID="{0F504158-2A70-4C85-8EDA-B9E4A3D12B7C}" presName="Name35" presStyleLbl="parChTrans1D2" presStyleIdx="1" presStyleCnt="2"/>
      <dgm:spPr/>
    </dgm:pt>
    <dgm:pt modelId="{97866809-58CD-4DEC-951A-2F4B66AAC062}" type="pres">
      <dgm:prSet presAssocID="{F72E0895-FCD0-4614-AF51-9EC444242B92}" presName="hierRoot2" presStyleCnt="0">
        <dgm:presLayoutVars>
          <dgm:hierBranch/>
        </dgm:presLayoutVars>
      </dgm:prSet>
      <dgm:spPr/>
    </dgm:pt>
    <dgm:pt modelId="{DAC0A5BD-9B53-4096-8D00-F616176563BC}" type="pres">
      <dgm:prSet presAssocID="{F72E0895-FCD0-4614-AF51-9EC444242B92}" presName="rootComposite" presStyleCnt="0"/>
      <dgm:spPr/>
    </dgm:pt>
    <dgm:pt modelId="{C2EBAD42-E2D4-47D6-8526-4BEF62A6B70C}" type="pres">
      <dgm:prSet presAssocID="{F72E0895-FCD0-4614-AF51-9EC444242B92}" presName="rootText" presStyleLbl="node2" presStyleIdx="1" presStyleCnt="2">
        <dgm:presLayoutVars>
          <dgm:chPref val="3"/>
        </dgm:presLayoutVars>
      </dgm:prSet>
      <dgm:spPr/>
    </dgm:pt>
    <dgm:pt modelId="{1B63B9D3-3F34-4FED-BAA4-415819235BA9}" type="pres">
      <dgm:prSet presAssocID="{F72E0895-FCD0-4614-AF51-9EC444242B92}" presName="rootConnector" presStyleLbl="node2" presStyleIdx="1" presStyleCnt="2"/>
      <dgm:spPr/>
    </dgm:pt>
    <dgm:pt modelId="{42DBFF8D-3460-4B17-8292-FE08C78D0551}" type="pres">
      <dgm:prSet presAssocID="{F72E0895-FCD0-4614-AF51-9EC444242B92}" presName="hierChild4" presStyleCnt="0"/>
      <dgm:spPr/>
    </dgm:pt>
    <dgm:pt modelId="{429EB483-FEF7-41E4-9FC3-EF87DF1D78A8}" type="pres">
      <dgm:prSet presAssocID="{F72E0895-FCD0-4614-AF51-9EC444242B92}" presName="hierChild5" presStyleCnt="0"/>
      <dgm:spPr/>
    </dgm:pt>
    <dgm:pt modelId="{5B789035-BEA2-4886-AC52-05E799C1AE39}" type="pres">
      <dgm:prSet presAssocID="{0597C745-BF78-4F8F-83C6-DB9199864135}" presName="hierChild3" presStyleCnt="0"/>
      <dgm:spPr/>
    </dgm:pt>
  </dgm:ptLst>
  <dgm:cxnLst>
    <dgm:cxn modelId="{23563A31-85E7-4493-A5C3-C32F612754CB}" type="presOf" srcId="{F4576E1B-7367-4422-911A-26F08038BFFB}" destId="{5F2B5145-1693-45C4-8F94-590F54C88854}" srcOrd="0" destOrd="0" presId="urn:microsoft.com/office/officeart/2005/8/layout/orgChart1"/>
    <dgm:cxn modelId="{0548A787-1F66-42D5-A636-CF87AC46D886}" srcId="{0597C745-BF78-4F8F-83C6-DB9199864135}" destId="{AEF98296-D9DA-48EA-B552-F501E2866C57}" srcOrd="0" destOrd="0" parTransId="{3B07FF21-422C-4619-8F97-4B1B6C14C3A2}" sibTransId="{99FCC44A-4D82-4BEA-8471-C4570683183D}"/>
    <dgm:cxn modelId="{EDABA332-28AD-456B-80C3-31B0FF5FC78A}" type="presOf" srcId="{AEF98296-D9DA-48EA-B552-F501E2866C57}" destId="{AB001736-E248-4EA1-AE4F-3E0D480180B5}" srcOrd="0" destOrd="0" presId="urn:microsoft.com/office/officeart/2005/8/layout/orgChart1"/>
    <dgm:cxn modelId="{CD3DC425-9253-4715-A41C-CC078F2F5339}" srcId="{AEF98296-D9DA-48EA-B552-F501E2866C57}" destId="{611F384D-9BD9-4FEB-B700-7FE8C523CF2B}" srcOrd="0" destOrd="0" parTransId="{F4576E1B-7367-4422-911A-26F08038BFFB}" sibTransId="{C68EBFE8-C405-4930-A1A9-CE696893A2FE}"/>
    <dgm:cxn modelId="{22E39A79-91BC-47C1-A381-2B59706B1D7E}" type="presOf" srcId="{611F384D-9BD9-4FEB-B700-7FE8C523CF2B}" destId="{AF494DDE-B8E4-4115-A0B7-96EF325F266C}" srcOrd="1" destOrd="0" presId="urn:microsoft.com/office/officeart/2005/8/layout/orgChart1"/>
    <dgm:cxn modelId="{9BC400AD-B885-4276-85E2-06C73B59E68F}" type="presOf" srcId="{A5036496-A21E-405F-A95D-0D929FD37917}" destId="{1EBDCC7E-BF0E-43D3-A5D3-A04AFF1D6B26}" srcOrd="0" destOrd="0" presId="urn:microsoft.com/office/officeart/2005/8/layout/orgChart1"/>
    <dgm:cxn modelId="{8622E88B-FFB1-41E0-B5B3-D1E376CDEBEA}" type="presOf" srcId="{611F384D-9BD9-4FEB-B700-7FE8C523CF2B}" destId="{B43660B3-3AA0-433E-8B20-7A89FF50E4C4}" srcOrd="0" destOrd="0" presId="urn:microsoft.com/office/officeart/2005/8/layout/orgChart1"/>
    <dgm:cxn modelId="{DEA7CD47-5A64-4111-807F-97AF44DF8386}" type="presOf" srcId="{0597C745-BF78-4F8F-83C6-DB9199864135}" destId="{6A4AC060-1104-453A-A06E-FFCADBF36916}" srcOrd="0" destOrd="0" presId="urn:microsoft.com/office/officeart/2005/8/layout/orgChart1"/>
    <dgm:cxn modelId="{6C67443A-7F94-445A-AF56-3CB8D27695CF}" type="presOf" srcId="{3B07FF21-422C-4619-8F97-4B1B6C14C3A2}" destId="{68D8E714-77D2-4172-8A9F-912FE42BEF22}" srcOrd="0" destOrd="0" presId="urn:microsoft.com/office/officeart/2005/8/layout/orgChart1"/>
    <dgm:cxn modelId="{8D0CA354-5F34-44D1-BC15-8101A7A0147F}" type="presOf" srcId="{F72E0895-FCD0-4614-AF51-9EC444242B92}" destId="{1B63B9D3-3F34-4FED-BAA4-415819235BA9}" srcOrd="1" destOrd="0" presId="urn:microsoft.com/office/officeart/2005/8/layout/orgChart1"/>
    <dgm:cxn modelId="{92A7C80F-CE87-4A23-A788-A55A00D10490}" type="presOf" srcId="{0F504158-2A70-4C85-8EDA-B9E4A3D12B7C}" destId="{53210155-AEE1-4010-9913-2058596DBFF7}" srcOrd="0" destOrd="0" presId="urn:microsoft.com/office/officeart/2005/8/layout/orgChart1"/>
    <dgm:cxn modelId="{F16F01F8-51D8-457A-823D-3A264AEDD6DF}" type="presOf" srcId="{F72E0895-FCD0-4614-AF51-9EC444242B92}" destId="{C2EBAD42-E2D4-47D6-8526-4BEF62A6B70C}" srcOrd="0" destOrd="0" presId="urn:microsoft.com/office/officeart/2005/8/layout/orgChart1"/>
    <dgm:cxn modelId="{F367322B-CE25-495C-9AA1-CBDCE051D9BF}" srcId="{A5036496-A21E-405F-A95D-0D929FD37917}" destId="{0597C745-BF78-4F8F-83C6-DB9199864135}" srcOrd="0" destOrd="0" parTransId="{3543358C-E306-430E-8678-BF51E985A6B8}" sibTransId="{827DBCC7-EA79-41D7-A15F-69D12501FE4A}"/>
    <dgm:cxn modelId="{50828B35-862E-49E2-B03B-C8318231D363}" srcId="{0597C745-BF78-4F8F-83C6-DB9199864135}" destId="{F72E0895-FCD0-4614-AF51-9EC444242B92}" srcOrd="1" destOrd="0" parTransId="{0F504158-2A70-4C85-8EDA-B9E4A3D12B7C}" sibTransId="{BC5C3699-C9C1-47F4-9C24-8B14F0DDC56B}"/>
    <dgm:cxn modelId="{43519CE1-4716-4E8F-819C-9EE130EA8E29}" type="presOf" srcId="{AEF98296-D9DA-48EA-B552-F501E2866C57}" destId="{C8E24E90-DAA5-4992-8BEA-A0CF50416054}" srcOrd="1" destOrd="0" presId="urn:microsoft.com/office/officeart/2005/8/layout/orgChart1"/>
    <dgm:cxn modelId="{718BAEE7-1445-4E1D-929F-08763AD754D6}" type="presOf" srcId="{0597C745-BF78-4F8F-83C6-DB9199864135}" destId="{F718B8B4-0A03-4C62-AF76-4EE5309CACDC}" srcOrd="1" destOrd="0" presId="urn:microsoft.com/office/officeart/2005/8/layout/orgChart1"/>
    <dgm:cxn modelId="{B2BD42F9-A757-4375-B3F3-283CDF072D96}" type="presParOf" srcId="{1EBDCC7E-BF0E-43D3-A5D3-A04AFF1D6B26}" destId="{C517122C-0AC1-4B47-BA9A-8F2DA59EF60E}" srcOrd="0" destOrd="0" presId="urn:microsoft.com/office/officeart/2005/8/layout/orgChart1"/>
    <dgm:cxn modelId="{AF63DF45-DD15-488B-B0C8-722501E534F4}" type="presParOf" srcId="{C517122C-0AC1-4B47-BA9A-8F2DA59EF60E}" destId="{4F53AEB0-C969-4FEE-9DFD-12EAFEBF2677}" srcOrd="0" destOrd="0" presId="urn:microsoft.com/office/officeart/2005/8/layout/orgChart1"/>
    <dgm:cxn modelId="{A1323509-4B3A-4015-9116-8E62A176BF30}" type="presParOf" srcId="{4F53AEB0-C969-4FEE-9DFD-12EAFEBF2677}" destId="{6A4AC060-1104-453A-A06E-FFCADBF36916}" srcOrd="0" destOrd="0" presId="urn:microsoft.com/office/officeart/2005/8/layout/orgChart1"/>
    <dgm:cxn modelId="{AFFCC87F-8E99-4CFF-A2B8-A9C7CA4FEF7B}" type="presParOf" srcId="{4F53AEB0-C969-4FEE-9DFD-12EAFEBF2677}" destId="{F718B8B4-0A03-4C62-AF76-4EE5309CACDC}" srcOrd="1" destOrd="0" presId="urn:microsoft.com/office/officeart/2005/8/layout/orgChart1"/>
    <dgm:cxn modelId="{C28A6861-5059-4586-BB72-96E0CFFC8ECD}" type="presParOf" srcId="{C517122C-0AC1-4B47-BA9A-8F2DA59EF60E}" destId="{AC24C116-543B-4BDD-A040-1B2334BE415D}" srcOrd="1" destOrd="0" presId="urn:microsoft.com/office/officeart/2005/8/layout/orgChart1"/>
    <dgm:cxn modelId="{85F12509-CE83-4925-B78E-BA8905C2CE94}" type="presParOf" srcId="{AC24C116-543B-4BDD-A040-1B2334BE415D}" destId="{68D8E714-77D2-4172-8A9F-912FE42BEF22}" srcOrd="0" destOrd="0" presId="urn:microsoft.com/office/officeart/2005/8/layout/orgChart1"/>
    <dgm:cxn modelId="{5264D390-4B03-445B-9755-D2D0F386E034}" type="presParOf" srcId="{AC24C116-543B-4BDD-A040-1B2334BE415D}" destId="{1F114750-FAB7-4BF2-BFBF-46838807FFBF}" srcOrd="1" destOrd="0" presId="urn:microsoft.com/office/officeart/2005/8/layout/orgChart1"/>
    <dgm:cxn modelId="{DD22DFF1-CFC9-4602-96F3-23107AE895A2}" type="presParOf" srcId="{1F114750-FAB7-4BF2-BFBF-46838807FFBF}" destId="{4DD4A696-1374-416E-AA49-6ADD4CAFB46F}" srcOrd="0" destOrd="0" presId="urn:microsoft.com/office/officeart/2005/8/layout/orgChart1"/>
    <dgm:cxn modelId="{8D26110B-D045-4E75-9714-E7F0B96D0FA2}" type="presParOf" srcId="{4DD4A696-1374-416E-AA49-6ADD4CAFB46F}" destId="{AB001736-E248-4EA1-AE4F-3E0D480180B5}" srcOrd="0" destOrd="0" presId="urn:microsoft.com/office/officeart/2005/8/layout/orgChart1"/>
    <dgm:cxn modelId="{BB2589E3-9373-4E96-8F04-536099A274B4}" type="presParOf" srcId="{4DD4A696-1374-416E-AA49-6ADD4CAFB46F}" destId="{C8E24E90-DAA5-4992-8BEA-A0CF50416054}" srcOrd="1" destOrd="0" presId="urn:microsoft.com/office/officeart/2005/8/layout/orgChart1"/>
    <dgm:cxn modelId="{205DAA3B-A95E-4FE1-8642-91A483F15FDF}" type="presParOf" srcId="{1F114750-FAB7-4BF2-BFBF-46838807FFBF}" destId="{74C2A1F9-200D-4D71-8FB8-1D21CE3BAC1C}" srcOrd="1" destOrd="0" presId="urn:microsoft.com/office/officeart/2005/8/layout/orgChart1"/>
    <dgm:cxn modelId="{E601C4DC-BA12-43C6-A90F-7920CCA9AB59}" type="presParOf" srcId="{74C2A1F9-200D-4D71-8FB8-1D21CE3BAC1C}" destId="{5F2B5145-1693-45C4-8F94-590F54C88854}" srcOrd="0" destOrd="0" presId="urn:microsoft.com/office/officeart/2005/8/layout/orgChart1"/>
    <dgm:cxn modelId="{A4688B14-63BC-43D2-B9DF-E25146E03191}" type="presParOf" srcId="{74C2A1F9-200D-4D71-8FB8-1D21CE3BAC1C}" destId="{B3515BBE-DC67-4A98-BF1A-7A3E5F05076D}" srcOrd="1" destOrd="0" presId="urn:microsoft.com/office/officeart/2005/8/layout/orgChart1"/>
    <dgm:cxn modelId="{47471CB3-8048-4022-958D-B88ACA6A1611}" type="presParOf" srcId="{B3515BBE-DC67-4A98-BF1A-7A3E5F05076D}" destId="{EAF18F9D-5FDE-4D27-822C-C89E3E89B022}" srcOrd="0" destOrd="0" presId="urn:microsoft.com/office/officeart/2005/8/layout/orgChart1"/>
    <dgm:cxn modelId="{CC5DE99B-D9AB-4B54-88F2-8CCC17E5EAB8}" type="presParOf" srcId="{EAF18F9D-5FDE-4D27-822C-C89E3E89B022}" destId="{B43660B3-3AA0-433E-8B20-7A89FF50E4C4}" srcOrd="0" destOrd="0" presId="urn:microsoft.com/office/officeart/2005/8/layout/orgChart1"/>
    <dgm:cxn modelId="{D0487135-B16F-4D82-86D1-598675F33101}" type="presParOf" srcId="{EAF18F9D-5FDE-4D27-822C-C89E3E89B022}" destId="{AF494DDE-B8E4-4115-A0B7-96EF325F266C}" srcOrd="1" destOrd="0" presId="urn:microsoft.com/office/officeart/2005/8/layout/orgChart1"/>
    <dgm:cxn modelId="{15AB3ECA-4C12-42D3-ADB2-89203E83A53A}" type="presParOf" srcId="{B3515BBE-DC67-4A98-BF1A-7A3E5F05076D}" destId="{2D01D049-4ADB-460B-B853-C96C9F2FF579}" srcOrd="1" destOrd="0" presId="urn:microsoft.com/office/officeart/2005/8/layout/orgChart1"/>
    <dgm:cxn modelId="{4F97F3E8-31DC-489A-8E54-8223A4300194}" type="presParOf" srcId="{B3515BBE-DC67-4A98-BF1A-7A3E5F05076D}" destId="{9456D0A0-071A-4B5A-8D25-74A265F56E21}" srcOrd="2" destOrd="0" presId="urn:microsoft.com/office/officeart/2005/8/layout/orgChart1"/>
    <dgm:cxn modelId="{E223DDE2-CDC3-4784-A296-7DEAE19061C2}" type="presParOf" srcId="{1F114750-FAB7-4BF2-BFBF-46838807FFBF}" destId="{E73F031F-498D-494C-A7F6-7F47A47503CA}" srcOrd="2" destOrd="0" presId="urn:microsoft.com/office/officeart/2005/8/layout/orgChart1"/>
    <dgm:cxn modelId="{3E92D144-B8B7-459A-A588-ED9905FD7D5C}" type="presParOf" srcId="{AC24C116-543B-4BDD-A040-1B2334BE415D}" destId="{53210155-AEE1-4010-9913-2058596DBFF7}" srcOrd="2" destOrd="0" presId="urn:microsoft.com/office/officeart/2005/8/layout/orgChart1"/>
    <dgm:cxn modelId="{8F934B65-0349-42DA-8124-BA463BE267A9}" type="presParOf" srcId="{AC24C116-543B-4BDD-A040-1B2334BE415D}" destId="{97866809-58CD-4DEC-951A-2F4B66AAC062}" srcOrd="3" destOrd="0" presId="urn:microsoft.com/office/officeart/2005/8/layout/orgChart1"/>
    <dgm:cxn modelId="{E98B4370-83CC-4DCD-BB72-055428A85371}" type="presParOf" srcId="{97866809-58CD-4DEC-951A-2F4B66AAC062}" destId="{DAC0A5BD-9B53-4096-8D00-F616176563BC}" srcOrd="0" destOrd="0" presId="urn:microsoft.com/office/officeart/2005/8/layout/orgChart1"/>
    <dgm:cxn modelId="{7071C743-15A2-448E-9ECE-432ED654881B}" type="presParOf" srcId="{DAC0A5BD-9B53-4096-8D00-F616176563BC}" destId="{C2EBAD42-E2D4-47D6-8526-4BEF62A6B70C}" srcOrd="0" destOrd="0" presId="urn:microsoft.com/office/officeart/2005/8/layout/orgChart1"/>
    <dgm:cxn modelId="{F9FEC371-8F23-44D6-B483-9C7BC274C913}" type="presParOf" srcId="{DAC0A5BD-9B53-4096-8D00-F616176563BC}" destId="{1B63B9D3-3F34-4FED-BAA4-415819235BA9}" srcOrd="1" destOrd="0" presId="urn:microsoft.com/office/officeart/2005/8/layout/orgChart1"/>
    <dgm:cxn modelId="{D3349075-C910-4D23-98AE-EDEBE80F9A9E}" type="presParOf" srcId="{97866809-58CD-4DEC-951A-2F4B66AAC062}" destId="{42DBFF8D-3460-4B17-8292-FE08C78D0551}" srcOrd="1" destOrd="0" presId="urn:microsoft.com/office/officeart/2005/8/layout/orgChart1"/>
    <dgm:cxn modelId="{CA8CC0A5-1671-4873-9A38-FE3FB0D35141}" type="presParOf" srcId="{97866809-58CD-4DEC-951A-2F4B66AAC062}" destId="{429EB483-FEF7-41E4-9FC3-EF87DF1D78A8}" srcOrd="2" destOrd="0" presId="urn:microsoft.com/office/officeart/2005/8/layout/orgChart1"/>
    <dgm:cxn modelId="{F910CD3C-A1C7-4E87-94FB-04296753B82D}" type="presParOf" srcId="{C517122C-0AC1-4B47-BA9A-8F2DA59EF60E}" destId="{5B789035-BEA2-4886-AC52-05E799C1AE39}"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56F92D6-2D0F-4E70-BA59-FD27BD046D15}" type="doc">
      <dgm:prSet loTypeId="urn:microsoft.com/office/officeart/2005/8/layout/orgChart1" loCatId="hierarchy" qsTypeId="urn:microsoft.com/office/officeart/2005/8/quickstyle/simple1" qsCatId="simple" csTypeId="urn:microsoft.com/office/officeart/2005/8/colors/accent1_2" csCatId="accent1"/>
      <dgm:spPr/>
    </dgm:pt>
    <dgm:pt modelId="{B4C59CE9-DA36-415A-8522-A1CBA46C03BB}">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itchFamily="34" charset="0"/>
              <a:cs typeface="Arial" pitchFamily="34" charset="0"/>
            </a:rPr>
            <a:t>فعالیتهای مدیریت منابع انسانی واداره امور کارکنان</a:t>
          </a:r>
          <a:r>
            <a:rPr kumimoji="0" lang="en-US" altLang="fa-IR" b="0" i="0" u="none" strike="noStrike" cap="none" normalizeH="0" baseline="0" smtClean="0">
              <a:ln>
                <a:noFill/>
              </a:ln>
              <a:solidFill>
                <a:schemeClr val="tx1"/>
              </a:solidFill>
              <a:effectLst/>
              <a:latin typeface="Arial" pitchFamily="34" charset="0"/>
              <a:cs typeface="Arial" pitchFamily="34" charset="0"/>
            </a:rPr>
            <a:t> </a:t>
          </a:r>
          <a:endParaRPr kumimoji="0" lang="en-US" altLang="fa-IR" b="0" i="0" u="none" strike="noStrike" cap="none" normalizeH="0" baseline="0" smtClean="0">
            <a:ln>
              <a:noFill/>
            </a:ln>
            <a:solidFill>
              <a:schemeClr val="tx1"/>
            </a:solidFill>
            <a:effectLst/>
            <a:latin typeface="Arial" pitchFamily="34" charset="0"/>
            <a:cs typeface="Arial" pitchFamily="34" charset="0"/>
          </a:endParaRPr>
        </a:p>
      </dgm:t>
    </dgm:pt>
    <dgm:pt modelId="{FAF9E313-EF03-4F1B-90CE-6D1429D3D017}" type="parTrans" cxnId="{432BA294-D02C-4349-9A30-B344744E2EC9}">
      <dgm:prSet/>
      <dgm:spPr/>
    </dgm:pt>
    <dgm:pt modelId="{0B80DE71-160A-44FF-966D-025C4E39736A}" type="sibTrans" cxnId="{432BA294-D02C-4349-9A30-B344744E2EC9}">
      <dgm:prSet/>
      <dgm:spPr/>
    </dgm:pt>
    <dgm:pt modelId="{62F6CD74-805E-44BF-92F4-C3627EF4ECD7}">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itchFamily="34" charset="0"/>
              <a:cs typeface="Arial" pitchFamily="34" charset="0"/>
            </a:rPr>
            <a:t>ستاد</a:t>
          </a:r>
          <a:endParaRPr kumimoji="0" lang="en-US" altLang="fa-IR" b="0" i="0" u="none" strike="noStrike" cap="none" normalizeH="0" baseline="0" smtClean="0">
            <a:ln>
              <a:noFill/>
            </a:ln>
            <a:solidFill>
              <a:schemeClr val="tx1"/>
            </a:solidFill>
            <a:effectLst/>
            <a:latin typeface="Arial" pitchFamily="34" charset="0"/>
            <a:cs typeface="Arial" pitchFamily="34" charset="0"/>
          </a:endParaRPr>
        </a:p>
      </dgm:t>
    </dgm:pt>
    <dgm:pt modelId="{48A5860B-4163-4196-8A14-3042E6A03F3E}" type="parTrans" cxnId="{17E93B6F-7186-45E3-BB7B-A2D0CA6CE0E6}">
      <dgm:prSet/>
      <dgm:spPr/>
    </dgm:pt>
    <dgm:pt modelId="{06863E70-CD0E-445A-8E34-D08EA2A12AAA}" type="sibTrans" cxnId="{17E93B6F-7186-45E3-BB7B-A2D0CA6CE0E6}">
      <dgm:prSet/>
      <dgm:spPr/>
    </dgm:pt>
    <dgm:pt modelId="{D558C6BA-4917-4B32-B09D-B74178D0C9D2}">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itchFamily="34" charset="0"/>
              <a:cs typeface="Arial" pitchFamily="34" charset="0"/>
            </a:rPr>
            <a:t>صف</a:t>
          </a:r>
          <a:endParaRPr kumimoji="0" lang="en-US" altLang="fa-IR" b="0" i="0" u="none" strike="noStrike" cap="none" normalizeH="0" baseline="0" smtClean="0">
            <a:ln>
              <a:noFill/>
            </a:ln>
            <a:solidFill>
              <a:schemeClr val="tx1"/>
            </a:solidFill>
            <a:effectLst/>
            <a:latin typeface="Arial" pitchFamily="34" charset="0"/>
            <a:cs typeface="Arial" pitchFamily="34" charset="0"/>
          </a:endParaRPr>
        </a:p>
      </dgm:t>
    </dgm:pt>
    <dgm:pt modelId="{D59BF9F9-5A95-4815-A550-E502B6B9A73A}" type="parTrans" cxnId="{4157C265-11B1-4FA7-B5FF-F2F2F86BAAF6}">
      <dgm:prSet/>
      <dgm:spPr/>
    </dgm:pt>
    <dgm:pt modelId="{DF6C877B-642F-4859-BA2E-504AE1BE066A}" type="sibTrans" cxnId="{4157C265-11B1-4FA7-B5FF-F2F2F86BAAF6}">
      <dgm:prSet/>
      <dgm:spPr/>
    </dgm:pt>
    <dgm:pt modelId="{B9F4DFCC-1B1B-4565-BD92-ADD416C7713C}" type="pres">
      <dgm:prSet presAssocID="{956F92D6-2D0F-4E70-BA59-FD27BD046D15}" presName="hierChild1" presStyleCnt="0">
        <dgm:presLayoutVars>
          <dgm:orgChart val="1"/>
          <dgm:chPref val="1"/>
          <dgm:dir/>
          <dgm:animOne val="branch"/>
          <dgm:animLvl val="lvl"/>
          <dgm:resizeHandles/>
        </dgm:presLayoutVars>
      </dgm:prSet>
      <dgm:spPr/>
    </dgm:pt>
    <dgm:pt modelId="{A6D9DBEC-A7F7-4C5F-B8AB-2B0554698049}" type="pres">
      <dgm:prSet presAssocID="{B4C59CE9-DA36-415A-8522-A1CBA46C03BB}" presName="hierRoot1" presStyleCnt="0">
        <dgm:presLayoutVars>
          <dgm:hierBranch/>
        </dgm:presLayoutVars>
      </dgm:prSet>
      <dgm:spPr/>
    </dgm:pt>
    <dgm:pt modelId="{7E447BDB-A563-4D55-8C9D-75FEEF13406A}" type="pres">
      <dgm:prSet presAssocID="{B4C59CE9-DA36-415A-8522-A1CBA46C03BB}" presName="rootComposite1" presStyleCnt="0"/>
      <dgm:spPr/>
    </dgm:pt>
    <dgm:pt modelId="{B2A9521E-5B4E-4AEB-87CC-7184DF8CE73D}" type="pres">
      <dgm:prSet presAssocID="{B4C59CE9-DA36-415A-8522-A1CBA46C03BB}" presName="rootText1" presStyleLbl="node0" presStyleIdx="0" presStyleCnt="1">
        <dgm:presLayoutVars>
          <dgm:chPref val="3"/>
        </dgm:presLayoutVars>
      </dgm:prSet>
      <dgm:spPr/>
    </dgm:pt>
    <dgm:pt modelId="{C554AB68-14F9-4E15-854C-00A99C661714}" type="pres">
      <dgm:prSet presAssocID="{B4C59CE9-DA36-415A-8522-A1CBA46C03BB}" presName="rootConnector1" presStyleLbl="node1" presStyleIdx="0" presStyleCnt="0"/>
      <dgm:spPr/>
    </dgm:pt>
    <dgm:pt modelId="{02F90D13-CD56-4091-AA1C-EDEE832E677A}" type="pres">
      <dgm:prSet presAssocID="{B4C59CE9-DA36-415A-8522-A1CBA46C03BB}" presName="hierChild2" presStyleCnt="0"/>
      <dgm:spPr/>
    </dgm:pt>
    <dgm:pt modelId="{BE31DAE7-7F42-4652-A5EC-ED296FAF82C3}" type="pres">
      <dgm:prSet presAssocID="{48A5860B-4163-4196-8A14-3042E6A03F3E}" presName="Name35" presStyleLbl="parChTrans1D2" presStyleIdx="0" presStyleCnt="2"/>
      <dgm:spPr/>
    </dgm:pt>
    <dgm:pt modelId="{511119FE-7521-4938-8A56-DF7A08C3D1DD}" type="pres">
      <dgm:prSet presAssocID="{62F6CD74-805E-44BF-92F4-C3627EF4ECD7}" presName="hierRoot2" presStyleCnt="0">
        <dgm:presLayoutVars>
          <dgm:hierBranch/>
        </dgm:presLayoutVars>
      </dgm:prSet>
      <dgm:spPr/>
    </dgm:pt>
    <dgm:pt modelId="{A941ECCB-FED3-486A-8408-01578A481689}" type="pres">
      <dgm:prSet presAssocID="{62F6CD74-805E-44BF-92F4-C3627EF4ECD7}" presName="rootComposite" presStyleCnt="0"/>
      <dgm:spPr/>
    </dgm:pt>
    <dgm:pt modelId="{7BCB0DD5-A579-4684-AF96-0A9E94B55247}" type="pres">
      <dgm:prSet presAssocID="{62F6CD74-805E-44BF-92F4-C3627EF4ECD7}" presName="rootText" presStyleLbl="node2" presStyleIdx="0" presStyleCnt="2">
        <dgm:presLayoutVars>
          <dgm:chPref val="3"/>
        </dgm:presLayoutVars>
      </dgm:prSet>
      <dgm:spPr/>
    </dgm:pt>
    <dgm:pt modelId="{D851282D-E15A-4258-AF92-D145A6053AF6}" type="pres">
      <dgm:prSet presAssocID="{62F6CD74-805E-44BF-92F4-C3627EF4ECD7}" presName="rootConnector" presStyleLbl="node2" presStyleIdx="0" presStyleCnt="2"/>
      <dgm:spPr/>
    </dgm:pt>
    <dgm:pt modelId="{5F3EAD7B-0D8A-40E2-A0DC-311715B44258}" type="pres">
      <dgm:prSet presAssocID="{62F6CD74-805E-44BF-92F4-C3627EF4ECD7}" presName="hierChild4" presStyleCnt="0"/>
      <dgm:spPr/>
    </dgm:pt>
    <dgm:pt modelId="{470C071F-D0BA-4007-929C-0E3ABBA006E9}" type="pres">
      <dgm:prSet presAssocID="{62F6CD74-805E-44BF-92F4-C3627EF4ECD7}" presName="hierChild5" presStyleCnt="0"/>
      <dgm:spPr/>
    </dgm:pt>
    <dgm:pt modelId="{8DE2E81E-F908-4278-BAEE-F1A9F5AA3338}" type="pres">
      <dgm:prSet presAssocID="{D59BF9F9-5A95-4815-A550-E502B6B9A73A}" presName="Name35" presStyleLbl="parChTrans1D2" presStyleIdx="1" presStyleCnt="2"/>
      <dgm:spPr/>
    </dgm:pt>
    <dgm:pt modelId="{505A0A2B-2390-48D9-AA37-4EE9FA255AA5}" type="pres">
      <dgm:prSet presAssocID="{D558C6BA-4917-4B32-B09D-B74178D0C9D2}" presName="hierRoot2" presStyleCnt="0">
        <dgm:presLayoutVars>
          <dgm:hierBranch/>
        </dgm:presLayoutVars>
      </dgm:prSet>
      <dgm:spPr/>
    </dgm:pt>
    <dgm:pt modelId="{26F32C03-2D6A-45F9-928D-3C941801EBB3}" type="pres">
      <dgm:prSet presAssocID="{D558C6BA-4917-4B32-B09D-B74178D0C9D2}" presName="rootComposite" presStyleCnt="0"/>
      <dgm:spPr/>
    </dgm:pt>
    <dgm:pt modelId="{97D8D861-9B86-4DC8-8562-38BE70BB7CBA}" type="pres">
      <dgm:prSet presAssocID="{D558C6BA-4917-4B32-B09D-B74178D0C9D2}" presName="rootText" presStyleLbl="node2" presStyleIdx="1" presStyleCnt="2">
        <dgm:presLayoutVars>
          <dgm:chPref val="3"/>
        </dgm:presLayoutVars>
      </dgm:prSet>
      <dgm:spPr/>
    </dgm:pt>
    <dgm:pt modelId="{B3AFE380-C7F6-401B-99A2-8D07A907D440}" type="pres">
      <dgm:prSet presAssocID="{D558C6BA-4917-4B32-B09D-B74178D0C9D2}" presName="rootConnector" presStyleLbl="node2" presStyleIdx="1" presStyleCnt="2"/>
      <dgm:spPr/>
    </dgm:pt>
    <dgm:pt modelId="{2FEBBCA0-D16C-42BD-B080-B2A0764DF65C}" type="pres">
      <dgm:prSet presAssocID="{D558C6BA-4917-4B32-B09D-B74178D0C9D2}" presName="hierChild4" presStyleCnt="0"/>
      <dgm:spPr/>
    </dgm:pt>
    <dgm:pt modelId="{AF1379FB-2E33-47F4-93BD-C35F369F7DCE}" type="pres">
      <dgm:prSet presAssocID="{D558C6BA-4917-4B32-B09D-B74178D0C9D2}" presName="hierChild5" presStyleCnt="0"/>
      <dgm:spPr/>
    </dgm:pt>
    <dgm:pt modelId="{6839CC52-A173-477D-8C4F-BDC600BEA5A4}" type="pres">
      <dgm:prSet presAssocID="{B4C59CE9-DA36-415A-8522-A1CBA46C03BB}" presName="hierChild3" presStyleCnt="0"/>
      <dgm:spPr/>
    </dgm:pt>
  </dgm:ptLst>
  <dgm:cxnLst>
    <dgm:cxn modelId="{05BF009F-7C18-4A6E-A57A-DC5E4C7A5506}" type="presOf" srcId="{B4C59CE9-DA36-415A-8522-A1CBA46C03BB}" destId="{B2A9521E-5B4E-4AEB-87CC-7184DF8CE73D}" srcOrd="0" destOrd="0" presId="urn:microsoft.com/office/officeart/2005/8/layout/orgChart1"/>
    <dgm:cxn modelId="{5026DB91-AD24-4F87-B079-FAFC23301F1C}" type="presOf" srcId="{D59BF9F9-5A95-4815-A550-E502B6B9A73A}" destId="{8DE2E81E-F908-4278-BAEE-F1A9F5AA3338}" srcOrd="0" destOrd="0" presId="urn:microsoft.com/office/officeart/2005/8/layout/orgChart1"/>
    <dgm:cxn modelId="{DFAE4906-4970-4E03-9442-B121FF0456F5}" type="presOf" srcId="{48A5860B-4163-4196-8A14-3042E6A03F3E}" destId="{BE31DAE7-7F42-4652-A5EC-ED296FAF82C3}" srcOrd="0" destOrd="0" presId="urn:microsoft.com/office/officeart/2005/8/layout/orgChart1"/>
    <dgm:cxn modelId="{4565FDA4-CCB4-4376-8490-462D22931EDD}" type="presOf" srcId="{62F6CD74-805E-44BF-92F4-C3627EF4ECD7}" destId="{7BCB0DD5-A579-4684-AF96-0A9E94B55247}" srcOrd="0" destOrd="0" presId="urn:microsoft.com/office/officeart/2005/8/layout/orgChart1"/>
    <dgm:cxn modelId="{432BA294-D02C-4349-9A30-B344744E2EC9}" srcId="{956F92D6-2D0F-4E70-BA59-FD27BD046D15}" destId="{B4C59CE9-DA36-415A-8522-A1CBA46C03BB}" srcOrd="0" destOrd="0" parTransId="{FAF9E313-EF03-4F1B-90CE-6D1429D3D017}" sibTransId="{0B80DE71-160A-44FF-966D-025C4E39736A}"/>
    <dgm:cxn modelId="{E75F9927-5635-40A7-943F-BA26D9C3534B}" type="presOf" srcId="{62F6CD74-805E-44BF-92F4-C3627EF4ECD7}" destId="{D851282D-E15A-4258-AF92-D145A6053AF6}" srcOrd="1" destOrd="0" presId="urn:microsoft.com/office/officeart/2005/8/layout/orgChart1"/>
    <dgm:cxn modelId="{7FB946F6-4ADF-40CE-A3E2-0BE653E53D17}" type="presOf" srcId="{D558C6BA-4917-4B32-B09D-B74178D0C9D2}" destId="{B3AFE380-C7F6-401B-99A2-8D07A907D440}" srcOrd="1" destOrd="0" presId="urn:microsoft.com/office/officeart/2005/8/layout/orgChart1"/>
    <dgm:cxn modelId="{A975AB52-459C-4468-AA66-26F86EE9276C}" type="presOf" srcId="{D558C6BA-4917-4B32-B09D-B74178D0C9D2}" destId="{97D8D861-9B86-4DC8-8562-38BE70BB7CBA}" srcOrd="0" destOrd="0" presId="urn:microsoft.com/office/officeart/2005/8/layout/orgChart1"/>
    <dgm:cxn modelId="{17E93B6F-7186-45E3-BB7B-A2D0CA6CE0E6}" srcId="{B4C59CE9-DA36-415A-8522-A1CBA46C03BB}" destId="{62F6CD74-805E-44BF-92F4-C3627EF4ECD7}" srcOrd="0" destOrd="0" parTransId="{48A5860B-4163-4196-8A14-3042E6A03F3E}" sibTransId="{06863E70-CD0E-445A-8E34-D08EA2A12AAA}"/>
    <dgm:cxn modelId="{725D8DF9-E4D2-456E-AD68-03E65D4A98BA}" type="presOf" srcId="{B4C59CE9-DA36-415A-8522-A1CBA46C03BB}" destId="{C554AB68-14F9-4E15-854C-00A99C661714}" srcOrd="1" destOrd="0" presId="urn:microsoft.com/office/officeart/2005/8/layout/orgChart1"/>
    <dgm:cxn modelId="{4157C265-11B1-4FA7-B5FF-F2F2F86BAAF6}" srcId="{B4C59CE9-DA36-415A-8522-A1CBA46C03BB}" destId="{D558C6BA-4917-4B32-B09D-B74178D0C9D2}" srcOrd="1" destOrd="0" parTransId="{D59BF9F9-5A95-4815-A550-E502B6B9A73A}" sibTransId="{DF6C877B-642F-4859-BA2E-504AE1BE066A}"/>
    <dgm:cxn modelId="{D04319FC-9988-45EB-8DAD-6D950C99883F}" type="presOf" srcId="{956F92D6-2D0F-4E70-BA59-FD27BD046D15}" destId="{B9F4DFCC-1B1B-4565-BD92-ADD416C7713C}" srcOrd="0" destOrd="0" presId="urn:microsoft.com/office/officeart/2005/8/layout/orgChart1"/>
    <dgm:cxn modelId="{2D4C21D1-17A9-4FF9-9298-2B4673B94CBD}" type="presParOf" srcId="{B9F4DFCC-1B1B-4565-BD92-ADD416C7713C}" destId="{A6D9DBEC-A7F7-4C5F-B8AB-2B0554698049}" srcOrd="0" destOrd="0" presId="urn:microsoft.com/office/officeart/2005/8/layout/orgChart1"/>
    <dgm:cxn modelId="{41D6ED2F-AB63-4717-A983-3E7AF1C21984}" type="presParOf" srcId="{A6D9DBEC-A7F7-4C5F-B8AB-2B0554698049}" destId="{7E447BDB-A563-4D55-8C9D-75FEEF13406A}" srcOrd="0" destOrd="0" presId="urn:microsoft.com/office/officeart/2005/8/layout/orgChart1"/>
    <dgm:cxn modelId="{D7A8294A-69DB-403C-96A7-6D1C810437BF}" type="presParOf" srcId="{7E447BDB-A563-4D55-8C9D-75FEEF13406A}" destId="{B2A9521E-5B4E-4AEB-87CC-7184DF8CE73D}" srcOrd="0" destOrd="0" presId="urn:microsoft.com/office/officeart/2005/8/layout/orgChart1"/>
    <dgm:cxn modelId="{60366F54-AB15-4CDB-BC7C-30EC03527D50}" type="presParOf" srcId="{7E447BDB-A563-4D55-8C9D-75FEEF13406A}" destId="{C554AB68-14F9-4E15-854C-00A99C661714}" srcOrd="1" destOrd="0" presId="urn:microsoft.com/office/officeart/2005/8/layout/orgChart1"/>
    <dgm:cxn modelId="{A8484262-1DBA-4D76-9C04-B54CC56D7C85}" type="presParOf" srcId="{A6D9DBEC-A7F7-4C5F-B8AB-2B0554698049}" destId="{02F90D13-CD56-4091-AA1C-EDEE832E677A}" srcOrd="1" destOrd="0" presId="urn:microsoft.com/office/officeart/2005/8/layout/orgChart1"/>
    <dgm:cxn modelId="{05C079EE-BF67-4054-B823-60DD1E480E57}" type="presParOf" srcId="{02F90D13-CD56-4091-AA1C-EDEE832E677A}" destId="{BE31DAE7-7F42-4652-A5EC-ED296FAF82C3}" srcOrd="0" destOrd="0" presId="urn:microsoft.com/office/officeart/2005/8/layout/orgChart1"/>
    <dgm:cxn modelId="{F6CC8995-67E8-4578-A01C-830BA41007FD}" type="presParOf" srcId="{02F90D13-CD56-4091-AA1C-EDEE832E677A}" destId="{511119FE-7521-4938-8A56-DF7A08C3D1DD}" srcOrd="1" destOrd="0" presId="urn:microsoft.com/office/officeart/2005/8/layout/orgChart1"/>
    <dgm:cxn modelId="{73F01256-30B9-4186-A80C-778017B74401}" type="presParOf" srcId="{511119FE-7521-4938-8A56-DF7A08C3D1DD}" destId="{A941ECCB-FED3-486A-8408-01578A481689}" srcOrd="0" destOrd="0" presId="urn:microsoft.com/office/officeart/2005/8/layout/orgChart1"/>
    <dgm:cxn modelId="{9096F385-6723-4DF4-89C5-AB5DD2FCD010}" type="presParOf" srcId="{A941ECCB-FED3-486A-8408-01578A481689}" destId="{7BCB0DD5-A579-4684-AF96-0A9E94B55247}" srcOrd="0" destOrd="0" presId="urn:microsoft.com/office/officeart/2005/8/layout/orgChart1"/>
    <dgm:cxn modelId="{1D42D811-D6A1-435F-BA7E-AC4151DDAF77}" type="presParOf" srcId="{A941ECCB-FED3-486A-8408-01578A481689}" destId="{D851282D-E15A-4258-AF92-D145A6053AF6}" srcOrd="1" destOrd="0" presId="urn:microsoft.com/office/officeart/2005/8/layout/orgChart1"/>
    <dgm:cxn modelId="{80456DBB-1A92-4F9B-87F1-820354294756}" type="presParOf" srcId="{511119FE-7521-4938-8A56-DF7A08C3D1DD}" destId="{5F3EAD7B-0D8A-40E2-A0DC-311715B44258}" srcOrd="1" destOrd="0" presId="urn:microsoft.com/office/officeart/2005/8/layout/orgChart1"/>
    <dgm:cxn modelId="{FD78F071-BC52-4A82-8685-4FC6AA6BCA18}" type="presParOf" srcId="{511119FE-7521-4938-8A56-DF7A08C3D1DD}" destId="{470C071F-D0BA-4007-929C-0E3ABBA006E9}" srcOrd="2" destOrd="0" presId="urn:microsoft.com/office/officeart/2005/8/layout/orgChart1"/>
    <dgm:cxn modelId="{797B47DB-BBB4-44F7-A24B-53B7FB3557CD}" type="presParOf" srcId="{02F90D13-CD56-4091-AA1C-EDEE832E677A}" destId="{8DE2E81E-F908-4278-BAEE-F1A9F5AA3338}" srcOrd="2" destOrd="0" presId="urn:microsoft.com/office/officeart/2005/8/layout/orgChart1"/>
    <dgm:cxn modelId="{EB4D6B7A-96F9-4945-BE08-73833BDDDD5D}" type="presParOf" srcId="{02F90D13-CD56-4091-AA1C-EDEE832E677A}" destId="{505A0A2B-2390-48D9-AA37-4EE9FA255AA5}" srcOrd="3" destOrd="0" presId="urn:microsoft.com/office/officeart/2005/8/layout/orgChart1"/>
    <dgm:cxn modelId="{224F0793-2C62-484E-AFE3-D622AAC710E0}" type="presParOf" srcId="{505A0A2B-2390-48D9-AA37-4EE9FA255AA5}" destId="{26F32C03-2D6A-45F9-928D-3C941801EBB3}" srcOrd="0" destOrd="0" presId="urn:microsoft.com/office/officeart/2005/8/layout/orgChart1"/>
    <dgm:cxn modelId="{B782F73B-5659-4952-BFBD-14EFDAD7739F}" type="presParOf" srcId="{26F32C03-2D6A-45F9-928D-3C941801EBB3}" destId="{97D8D861-9B86-4DC8-8562-38BE70BB7CBA}" srcOrd="0" destOrd="0" presId="urn:microsoft.com/office/officeart/2005/8/layout/orgChart1"/>
    <dgm:cxn modelId="{545C0AF8-D38F-4907-A871-205E71C6795B}" type="presParOf" srcId="{26F32C03-2D6A-45F9-928D-3C941801EBB3}" destId="{B3AFE380-C7F6-401B-99A2-8D07A907D440}" srcOrd="1" destOrd="0" presId="urn:microsoft.com/office/officeart/2005/8/layout/orgChart1"/>
    <dgm:cxn modelId="{FB940C31-877F-44FD-B14D-F7DF9F8F0D72}" type="presParOf" srcId="{505A0A2B-2390-48D9-AA37-4EE9FA255AA5}" destId="{2FEBBCA0-D16C-42BD-B080-B2A0764DF65C}" srcOrd="1" destOrd="0" presId="urn:microsoft.com/office/officeart/2005/8/layout/orgChart1"/>
    <dgm:cxn modelId="{8E8E0C3A-7F79-4124-8CEE-B1CBB1B3BFAE}" type="presParOf" srcId="{505A0A2B-2390-48D9-AA37-4EE9FA255AA5}" destId="{AF1379FB-2E33-47F4-93BD-C35F369F7DCE}" srcOrd="2" destOrd="0" presId="urn:microsoft.com/office/officeart/2005/8/layout/orgChart1"/>
    <dgm:cxn modelId="{764000A5-DBAF-40D9-A328-5B16C49CB32F}" type="presParOf" srcId="{A6D9DBEC-A7F7-4C5F-B8AB-2B0554698049}" destId="{6839CC52-A173-477D-8C4F-BDC600BEA5A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B589CC2-2BBF-41E6-B3DA-CF17625D184C}" type="doc">
      <dgm:prSet loTypeId="urn:microsoft.com/office/officeart/2005/8/layout/pyramid1" loCatId="pyramid" qsTypeId="urn:microsoft.com/office/officeart/2005/8/quickstyle/simple1" qsCatId="simple" csTypeId="urn:microsoft.com/office/officeart/2005/8/colors/accent1_2" csCatId="accent1"/>
      <dgm:spPr/>
    </dgm:pt>
    <dgm:pt modelId="{8272807C-9AEF-43D0-960D-776C67DF2558}">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عالی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98D56E16-F331-4EF0-9DB4-696C0F81BEEB}" type="parTrans" cxnId="{61A8E66D-497A-4321-A4D2-F98A6A6ED211}">
      <dgm:prSet/>
      <dgm:spPr/>
    </dgm:pt>
    <dgm:pt modelId="{C30879DA-2031-4AD0-8F33-13566492B2A4}" type="sibTrans" cxnId="{61A8E66D-497A-4321-A4D2-F98A6A6ED211}">
      <dgm:prSet/>
      <dgm:spPr/>
    </dgm:pt>
    <dgm:pt modelId="{B512D62E-2FD9-4C11-8D16-44991286F5A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میانی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BA65C7DB-8B01-42C2-B643-0BD3EBD2541C}" type="parTrans" cxnId="{76277890-FA49-4EE8-B900-8709F2FDBD0B}">
      <dgm:prSet/>
      <dgm:spPr/>
    </dgm:pt>
    <dgm:pt modelId="{68CC6612-4C70-4CD7-9FC5-03F2661AB128}" type="sibTrans" cxnId="{76277890-FA49-4EE8-B900-8709F2FDBD0B}">
      <dgm:prSet/>
      <dgm:spPr/>
    </dgm:pt>
    <dgm:pt modelId="{92B6D589-5BDF-4D77-A9E6-B5F20EBE1FE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مدیران دوایر وسرپرستی</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A709F483-FA8A-4BC2-92F3-CCFE3E90D936}" type="parTrans" cxnId="{295CC9D1-1D6E-41E8-B4CA-2FF8E7B26ABF}">
      <dgm:prSet/>
      <dgm:spPr/>
    </dgm:pt>
    <dgm:pt modelId="{046F5286-A209-418B-9E5C-FCD054015813}" type="sibTrans" cxnId="{295CC9D1-1D6E-41E8-B4CA-2FF8E7B26ABF}">
      <dgm:prSet/>
      <dgm:spPr/>
    </dgm:pt>
    <dgm:pt modelId="{A40A7BDE-BBDC-4B67-951A-1D7E0146CC15}">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2"/>
              </a:solidFill>
              <a:effectLst/>
              <a:latin typeface="Arial" pitchFamily="34" charset="0"/>
              <a:cs typeface="Arial" pitchFamily="34" charset="0"/>
            </a:rPr>
            <a:t>زیر دستان</a:t>
          </a:r>
          <a:endParaRPr kumimoji="0" lang="en-US" altLang="fa-IR" b="0" i="0" u="none" strike="noStrike" cap="none" normalizeH="0" baseline="0" smtClean="0">
            <a:ln>
              <a:noFill/>
            </a:ln>
            <a:solidFill>
              <a:schemeClr val="tx2"/>
            </a:solidFill>
            <a:effectLst/>
            <a:latin typeface="Arial" pitchFamily="34" charset="0"/>
            <a:cs typeface="Arial" pitchFamily="34" charset="0"/>
          </a:endParaRPr>
        </a:p>
      </dgm:t>
    </dgm:pt>
    <dgm:pt modelId="{2183C5E6-342F-4BAF-98E7-EB7C8750B4E7}" type="parTrans" cxnId="{36BD4329-92F2-47EC-B25B-B3A529948BDA}">
      <dgm:prSet/>
      <dgm:spPr/>
    </dgm:pt>
    <dgm:pt modelId="{D155FFDB-6042-452B-827E-7E8980ED357A}" type="sibTrans" cxnId="{36BD4329-92F2-47EC-B25B-B3A529948BDA}">
      <dgm:prSet/>
      <dgm:spPr/>
    </dgm:pt>
    <dgm:pt modelId="{EC3E341C-B654-4612-AE83-ACF026B5F0F0}" type="pres">
      <dgm:prSet presAssocID="{4B589CC2-2BBF-41E6-B3DA-CF17625D184C}" presName="Name0" presStyleCnt="0">
        <dgm:presLayoutVars>
          <dgm:dir/>
          <dgm:animLvl val="lvl"/>
          <dgm:resizeHandles val="exact"/>
        </dgm:presLayoutVars>
      </dgm:prSet>
      <dgm:spPr/>
    </dgm:pt>
    <dgm:pt modelId="{3AA01BFD-CB94-4471-9186-1336784F6876}" type="pres">
      <dgm:prSet presAssocID="{8272807C-9AEF-43D0-960D-776C67DF2558}" presName="Name8" presStyleCnt="0"/>
      <dgm:spPr/>
    </dgm:pt>
    <dgm:pt modelId="{AB2AF652-EAD8-400A-AD89-DA867E8BD367}" type="pres">
      <dgm:prSet presAssocID="{8272807C-9AEF-43D0-960D-776C67DF2558}" presName="level" presStyleLbl="node1" presStyleIdx="0" presStyleCnt="4">
        <dgm:presLayoutVars>
          <dgm:chMax val="1"/>
          <dgm:bulletEnabled val="1"/>
        </dgm:presLayoutVars>
      </dgm:prSet>
      <dgm:spPr/>
    </dgm:pt>
    <dgm:pt modelId="{660B30A1-A77C-41C3-8188-1FC02A1E48E2}" type="pres">
      <dgm:prSet presAssocID="{8272807C-9AEF-43D0-960D-776C67DF2558}" presName="levelTx" presStyleLbl="revTx" presStyleIdx="0" presStyleCnt="0">
        <dgm:presLayoutVars>
          <dgm:chMax val="1"/>
          <dgm:bulletEnabled val="1"/>
        </dgm:presLayoutVars>
      </dgm:prSet>
      <dgm:spPr/>
    </dgm:pt>
    <dgm:pt modelId="{7924F717-DBA4-49E0-A49A-1154E3C428E5}" type="pres">
      <dgm:prSet presAssocID="{B512D62E-2FD9-4C11-8D16-44991286F5AD}" presName="Name8" presStyleCnt="0"/>
      <dgm:spPr/>
    </dgm:pt>
    <dgm:pt modelId="{F372C6DC-B261-4F51-A309-71C897F8D433}" type="pres">
      <dgm:prSet presAssocID="{B512D62E-2FD9-4C11-8D16-44991286F5AD}" presName="level" presStyleLbl="node1" presStyleIdx="1" presStyleCnt="4">
        <dgm:presLayoutVars>
          <dgm:chMax val="1"/>
          <dgm:bulletEnabled val="1"/>
        </dgm:presLayoutVars>
      </dgm:prSet>
      <dgm:spPr/>
    </dgm:pt>
    <dgm:pt modelId="{23BBDD37-E8A0-4AE6-B1C6-FE6A4485DD2E}" type="pres">
      <dgm:prSet presAssocID="{B512D62E-2FD9-4C11-8D16-44991286F5AD}" presName="levelTx" presStyleLbl="revTx" presStyleIdx="0" presStyleCnt="0">
        <dgm:presLayoutVars>
          <dgm:chMax val="1"/>
          <dgm:bulletEnabled val="1"/>
        </dgm:presLayoutVars>
      </dgm:prSet>
      <dgm:spPr/>
    </dgm:pt>
    <dgm:pt modelId="{EBA32591-58C1-4FF8-9AD5-105A7B24AE4A}" type="pres">
      <dgm:prSet presAssocID="{92B6D589-5BDF-4D77-A9E6-B5F20EBE1FEC}" presName="Name8" presStyleCnt="0"/>
      <dgm:spPr/>
    </dgm:pt>
    <dgm:pt modelId="{BB771827-601E-430E-A086-4E13E71CB1C6}" type="pres">
      <dgm:prSet presAssocID="{92B6D589-5BDF-4D77-A9E6-B5F20EBE1FEC}" presName="level" presStyleLbl="node1" presStyleIdx="2" presStyleCnt="4">
        <dgm:presLayoutVars>
          <dgm:chMax val="1"/>
          <dgm:bulletEnabled val="1"/>
        </dgm:presLayoutVars>
      </dgm:prSet>
      <dgm:spPr/>
    </dgm:pt>
    <dgm:pt modelId="{20B8F397-E9B6-4418-BB2E-270B7B904E8F}" type="pres">
      <dgm:prSet presAssocID="{92B6D589-5BDF-4D77-A9E6-B5F20EBE1FEC}" presName="levelTx" presStyleLbl="revTx" presStyleIdx="0" presStyleCnt="0">
        <dgm:presLayoutVars>
          <dgm:chMax val="1"/>
          <dgm:bulletEnabled val="1"/>
        </dgm:presLayoutVars>
      </dgm:prSet>
      <dgm:spPr/>
    </dgm:pt>
    <dgm:pt modelId="{97C31EAB-B99C-4347-BB63-AFDE720F9253}" type="pres">
      <dgm:prSet presAssocID="{A40A7BDE-BBDC-4B67-951A-1D7E0146CC15}" presName="Name8" presStyleCnt="0"/>
      <dgm:spPr/>
    </dgm:pt>
    <dgm:pt modelId="{154D210A-ECCA-4882-AE95-3280DEEB9819}" type="pres">
      <dgm:prSet presAssocID="{A40A7BDE-BBDC-4B67-951A-1D7E0146CC15}" presName="level" presStyleLbl="node1" presStyleIdx="3" presStyleCnt="4">
        <dgm:presLayoutVars>
          <dgm:chMax val="1"/>
          <dgm:bulletEnabled val="1"/>
        </dgm:presLayoutVars>
      </dgm:prSet>
      <dgm:spPr/>
    </dgm:pt>
    <dgm:pt modelId="{42B2B682-822C-4E86-8132-52D4C431B69E}" type="pres">
      <dgm:prSet presAssocID="{A40A7BDE-BBDC-4B67-951A-1D7E0146CC15}" presName="levelTx" presStyleLbl="revTx" presStyleIdx="0" presStyleCnt="0">
        <dgm:presLayoutVars>
          <dgm:chMax val="1"/>
          <dgm:bulletEnabled val="1"/>
        </dgm:presLayoutVars>
      </dgm:prSet>
      <dgm:spPr/>
    </dgm:pt>
  </dgm:ptLst>
  <dgm:cxnLst>
    <dgm:cxn modelId="{22EA54C0-65D9-4CBC-8017-C834703F7CFA}" type="presOf" srcId="{92B6D589-5BDF-4D77-A9E6-B5F20EBE1FEC}" destId="{BB771827-601E-430E-A086-4E13E71CB1C6}" srcOrd="0" destOrd="0" presId="urn:microsoft.com/office/officeart/2005/8/layout/pyramid1"/>
    <dgm:cxn modelId="{166B4DCD-45BE-4534-A055-8AAF8A705120}" type="presOf" srcId="{8272807C-9AEF-43D0-960D-776C67DF2558}" destId="{660B30A1-A77C-41C3-8188-1FC02A1E48E2}" srcOrd="1" destOrd="0" presId="urn:microsoft.com/office/officeart/2005/8/layout/pyramid1"/>
    <dgm:cxn modelId="{433E3DC8-A27F-4BA5-A392-AAB20F8FE374}" type="presOf" srcId="{92B6D589-5BDF-4D77-A9E6-B5F20EBE1FEC}" destId="{20B8F397-E9B6-4418-BB2E-270B7B904E8F}" srcOrd="1" destOrd="0" presId="urn:microsoft.com/office/officeart/2005/8/layout/pyramid1"/>
    <dgm:cxn modelId="{4849EED6-6554-40A1-9A94-B208A5F9AC6E}" type="presOf" srcId="{8272807C-9AEF-43D0-960D-776C67DF2558}" destId="{AB2AF652-EAD8-400A-AD89-DA867E8BD367}" srcOrd="0" destOrd="0" presId="urn:microsoft.com/office/officeart/2005/8/layout/pyramid1"/>
    <dgm:cxn modelId="{36BD4329-92F2-47EC-B25B-B3A529948BDA}" srcId="{4B589CC2-2BBF-41E6-B3DA-CF17625D184C}" destId="{A40A7BDE-BBDC-4B67-951A-1D7E0146CC15}" srcOrd="3" destOrd="0" parTransId="{2183C5E6-342F-4BAF-98E7-EB7C8750B4E7}" sibTransId="{D155FFDB-6042-452B-827E-7E8980ED357A}"/>
    <dgm:cxn modelId="{61A8E66D-497A-4321-A4D2-F98A6A6ED211}" srcId="{4B589CC2-2BBF-41E6-B3DA-CF17625D184C}" destId="{8272807C-9AEF-43D0-960D-776C67DF2558}" srcOrd="0" destOrd="0" parTransId="{98D56E16-F331-4EF0-9DB4-696C0F81BEEB}" sibTransId="{C30879DA-2031-4AD0-8F33-13566492B2A4}"/>
    <dgm:cxn modelId="{295CC9D1-1D6E-41E8-B4CA-2FF8E7B26ABF}" srcId="{4B589CC2-2BBF-41E6-B3DA-CF17625D184C}" destId="{92B6D589-5BDF-4D77-A9E6-B5F20EBE1FEC}" srcOrd="2" destOrd="0" parTransId="{A709F483-FA8A-4BC2-92F3-CCFE3E90D936}" sibTransId="{046F5286-A209-418B-9E5C-FCD054015813}"/>
    <dgm:cxn modelId="{76277890-FA49-4EE8-B900-8709F2FDBD0B}" srcId="{4B589CC2-2BBF-41E6-B3DA-CF17625D184C}" destId="{B512D62E-2FD9-4C11-8D16-44991286F5AD}" srcOrd="1" destOrd="0" parTransId="{BA65C7DB-8B01-42C2-B643-0BD3EBD2541C}" sibTransId="{68CC6612-4C70-4CD7-9FC5-03F2661AB128}"/>
    <dgm:cxn modelId="{AF529E1F-8893-4311-B241-09EF1FF58E9C}" type="presOf" srcId="{B512D62E-2FD9-4C11-8D16-44991286F5AD}" destId="{F372C6DC-B261-4F51-A309-71C897F8D433}" srcOrd="0" destOrd="0" presId="urn:microsoft.com/office/officeart/2005/8/layout/pyramid1"/>
    <dgm:cxn modelId="{2D09FF2A-303F-4D35-B915-C10D7A20F90D}" type="presOf" srcId="{A40A7BDE-BBDC-4B67-951A-1D7E0146CC15}" destId="{154D210A-ECCA-4882-AE95-3280DEEB9819}" srcOrd="0" destOrd="0" presId="urn:microsoft.com/office/officeart/2005/8/layout/pyramid1"/>
    <dgm:cxn modelId="{706A4CDB-AA48-4E04-80F8-99A56A35E76A}" type="presOf" srcId="{A40A7BDE-BBDC-4B67-951A-1D7E0146CC15}" destId="{42B2B682-822C-4E86-8132-52D4C431B69E}" srcOrd="1" destOrd="0" presId="urn:microsoft.com/office/officeart/2005/8/layout/pyramid1"/>
    <dgm:cxn modelId="{CF0B6302-EEDD-444F-BC88-D625F65A9440}" type="presOf" srcId="{4B589CC2-2BBF-41E6-B3DA-CF17625D184C}" destId="{EC3E341C-B654-4612-AE83-ACF026B5F0F0}" srcOrd="0" destOrd="0" presId="urn:microsoft.com/office/officeart/2005/8/layout/pyramid1"/>
    <dgm:cxn modelId="{2BCD5423-61F7-4B1D-A418-49FFD266FA7F}" type="presOf" srcId="{B512D62E-2FD9-4C11-8D16-44991286F5AD}" destId="{23BBDD37-E8A0-4AE6-B1C6-FE6A4485DD2E}" srcOrd="1" destOrd="0" presId="urn:microsoft.com/office/officeart/2005/8/layout/pyramid1"/>
    <dgm:cxn modelId="{AF807DD2-F628-4982-B7C3-79C232858CC6}" type="presParOf" srcId="{EC3E341C-B654-4612-AE83-ACF026B5F0F0}" destId="{3AA01BFD-CB94-4471-9186-1336784F6876}" srcOrd="0" destOrd="0" presId="urn:microsoft.com/office/officeart/2005/8/layout/pyramid1"/>
    <dgm:cxn modelId="{44BA209B-C063-4510-A804-FB00820C6C14}" type="presParOf" srcId="{3AA01BFD-CB94-4471-9186-1336784F6876}" destId="{AB2AF652-EAD8-400A-AD89-DA867E8BD367}" srcOrd="0" destOrd="0" presId="urn:microsoft.com/office/officeart/2005/8/layout/pyramid1"/>
    <dgm:cxn modelId="{054D582F-DEBD-491A-9234-45B05DFBC95F}" type="presParOf" srcId="{3AA01BFD-CB94-4471-9186-1336784F6876}" destId="{660B30A1-A77C-41C3-8188-1FC02A1E48E2}" srcOrd="1" destOrd="0" presId="urn:microsoft.com/office/officeart/2005/8/layout/pyramid1"/>
    <dgm:cxn modelId="{6C43558E-0A1E-47E3-8D12-FD7E4DC37346}" type="presParOf" srcId="{EC3E341C-B654-4612-AE83-ACF026B5F0F0}" destId="{7924F717-DBA4-49E0-A49A-1154E3C428E5}" srcOrd="1" destOrd="0" presId="urn:microsoft.com/office/officeart/2005/8/layout/pyramid1"/>
    <dgm:cxn modelId="{9D9B1A7E-D758-4B13-8B6D-087B136030BB}" type="presParOf" srcId="{7924F717-DBA4-49E0-A49A-1154E3C428E5}" destId="{F372C6DC-B261-4F51-A309-71C897F8D433}" srcOrd="0" destOrd="0" presId="urn:microsoft.com/office/officeart/2005/8/layout/pyramid1"/>
    <dgm:cxn modelId="{60C82008-74BF-4697-88F7-840B09DAE387}" type="presParOf" srcId="{7924F717-DBA4-49E0-A49A-1154E3C428E5}" destId="{23BBDD37-E8A0-4AE6-B1C6-FE6A4485DD2E}" srcOrd="1" destOrd="0" presId="urn:microsoft.com/office/officeart/2005/8/layout/pyramid1"/>
    <dgm:cxn modelId="{3A77A6F1-6C06-4B7B-932D-D5055FA2B19E}" type="presParOf" srcId="{EC3E341C-B654-4612-AE83-ACF026B5F0F0}" destId="{EBA32591-58C1-4FF8-9AD5-105A7B24AE4A}" srcOrd="2" destOrd="0" presId="urn:microsoft.com/office/officeart/2005/8/layout/pyramid1"/>
    <dgm:cxn modelId="{1A2E7B8E-701C-412E-A365-465945E5397D}" type="presParOf" srcId="{EBA32591-58C1-4FF8-9AD5-105A7B24AE4A}" destId="{BB771827-601E-430E-A086-4E13E71CB1C6}" srcOrd="0" destOrd="0" presId="urn:microsoft.com/office/officeart/2005/8/layout/pyramid1"/>
    <dgm:cxn modelId="{6F496336-B1AD-4DF9-8597-608F0757C961}" type="presParOf" srcId="{EBA32591-58C1-4FF8-9AD5-105A7B24AE4A}" destId="{20B8F397-E9B6-4418-BB2E-270B7B904E8F}" srcOrd="1" destOrd="0" presId="urn:microsoft.com/office/officeart/2005/8/layout/pyramid1"/>
    <dgm:cxn modelId="{4CDB00EF-F703-43C8-BCC0-CA1356F46F35}" type="presParOf" srcId="{EC3E341C-B654-4612-AE83-ACF026B5F0F0}" destId="{97C31EAB-B99C-4347-BB63-AFDE720F9253}" srcOrd="3" destOrd="0" presId="urn:microsoft.com/office/officeart/2005/8/layout/pyramid1"/>
    <dgm:cxn modelId="{94066DCD-E637-43C2-B996-36981BB73115}" type="presParOf" srcId="{97C31EAB-B99C-4347-BB63-AFDE720F9253}" destId="{154D210A-ECCA-4882-AE95-3280DEEB9819}" srcOrd="0" destOrd="0" presId="urn:microsoft.com/office/officeart/2005/8/layout/pyramid1"/>
    <dgm:cxn modelId="{F637A40A-D7A9-4637-9500-F0EBDFB954AC}" type="presParOf" srcId="{97C31EAB-B99C-4347-BB63-AFDE720F9253}" destId="{42B2B682-822C-4E86-8132-52D4C431B69E}"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62D9822-759B-46FE-A9AB-3B45EB3590FC}" type="slidenum">
              <a:rPr lang="en-US"/>
              <a:pPr/>
              <a:t>‹#›</a:t>
            </a:fld>
            <a:endParaRPr lang="en-US"/>
          </a:p>
        </p:txBody>
      </p:sp>
    </p:spTree>
    <p:extLst>
      <p:ext uri="{BB962C8B-B14F-4D97-AF65-F5344CB8AC3E}">
        <p14:creationId xmlns:p14="http://schemas.microsoft.com/office/powerpoint/2010/main" val="317026188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14348" y="1928802"/>
            <a:ext cx="7772400" cy="1470025"/>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8100" dir="2700000" algn="tl" rotWithShape="0">
                    <a:prstClr val="black">
                      <a:alpha val="40000"/>
                    </a:prstClr>
                  </a:outerShdw>
                  <a:reflection blurRad="6350" stA="55000" endA="300" endPos="45500" dir="5400000" sy="-100000" algn="bl" rotWithShape="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142976" y="3714752"/>
            <a:ext cx="6400800" cy="1752600"/>
          </a:xfrm>
        </p:spPr>
        <p:txBody>
          <a:bodyPr/>
          <a:lstStyle>
            <a:lvl1pPr marL="0" indent="0" algn="ctr">
              <a:buNone/>
              <a:defRPr b="0" cap="none" spc="0">
                <a:ln>
                  <a:noFill/>
                </a:ln>
                <a:solidFill>
                  <a:schemeClr val="tx1"/>
                </a:solidFill>
                <a:effectLst>
                  <a:outerShdw blurRad="38100" dist="38100" dir="2700000" algn="tl">
                    <a:srgbClr val="000000">
                      <a:alpha val="43137"/>
                    </a:srgb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62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457200" y="6248400"/>
            <a:ext cx="2133600" cy="457200"/>
          </a:xfrm>
          <a:prstGeom prst="rect">
            <a:avLst/>
          </a:prstGeom>
        </p:spPr>
        <p:txBody>
          <a:bodyPr/>
          <a:lstStyle>
            <a:lvl1pPr>
              <a:defRPr/>
            </a:lvl1pPr>
          </a:lstStyle>
          <a:p>
            <a:endParaRPr lang="en-US"/>
          </a:p>
        </p:txBody>
      </p:sp>
      <p:sp>
        <p:nvSpPr>
          <p:cNvPr id="4" name="Footer Placeholder 3"/>
          <p:cNvSpPr>
            <a:spLocks noGrp="1"/>
          </p:cNvSpPr>
          <p:nvPr>
            <p:ph type="ftr" sz="quarter" idx="11"/>
          </p:nvPr>
        </p:nvSpPr>
        <p:spPr>
          <a:xfrm>
            <a:off x="3124200" y="6248400"/>
            <a:ext cx="2895600" cy="457200"/>
          </a:xfrm>
          <a:prstGeom prst="rect">
            <a:avLst/>
          </a:prstGeom>
        </p:spPr>
        <p:txBody>
          <a:bodyPr/>
          <a:lstStyle>
            <a:lvl1pPr>
              <a:defRPr/>
            </a:lvl1pPr>
          </a:lstStyle>
          <a:p>
            <a:endParaRPr lang="en-US"/>
          </a:p>
        </p:txBody>
      </p:sp>
      <p:sp>
        <p:nvSpPr>
          <p:cNvPr id="5" name="Slide Number Placeholder 4"/>
          <p:cNvSpPr>
            <a:spLocks noGrp="1"/>
          </p:cNvSpPr>
          <p:nvPr>
            <p:ph type="sldNum" sz="quarter" idx="12"/>
          </p:nvPr>
        </p:nvSpPr>
        <p:spPr>
          <a:xfrm>
            <a:off x="6553200" y="6248400"/>
            <a:ext cx="2133600" cy="457200"/>
          </a:xfrm>
          <a:prstGeom prst="rect">
            <a:avLst/>
          </a:prstGeom>
        </p:spPr>
        <p:txBody>
          <a:bodyPr/>
          <a:lstStyle>
            <a:lvl1pPr>
              <a:defRPr/>
            </a:lvl1pPr>
          </a:lstStyle>
          <a:p>
            <a:fld id="{30AF63FC-BB24-4AC7-95AC-DFD329310FBE}"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quarter" idx="2"/>
          </p:nvPr>
        </p:nvSpPr>
        <p:spPr>
          <a:xfrm>
            <a:off x="4648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Content Placeholder 4"/>
          <p:cNvSpPr>
            <a:spLocks noGrp="1"/>
          </p:cNvSpPr>
          <p:nvPr>
            <p:ph sz="quarter" idx="3"/>
          </p:nvPr>
        </p:nvSpPr>
        <p:spPr>
          <a:xfrm>
            <a:off x="4648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Date Placeholder 5"/>
          <p:cNvSpPr>
            <a:spLocks noGrp="1"/>
          </p:cNvSpPr>
          <p:nvPr>
            <p:ph type="dt" sz="half" idx="10"/>
          </p:nvPr>
        </p:nvSpPr>
        <p:spPr>
          <a:xfrm>
            <a:off x="457200" y="6248400"/>
            <a:ext cx="2133600" cy="457200"/>
          </a:xfrm>
          <a:prstGeom prst="rect">
            <a:avLst/>
          </a:prstGeom>
        </p:spPr>
        <p:txBody>
          <a:bodyPr/>
          <a:lstStyle>
            <a:lvl1pPr>
              <a:defRPr/>
            </a:lvl1pPr>
          </a:lstStyle>
          <a:p>
            <a:endParaRPr lang="en-US"/>
          </a:p>
        </p:txBody>
      </p:sp>
      <p:sp>
        <p:nvSpPr>
          <p:cNvPr id="7" name="Footer Placeholder 6"/>
          <p:cNvSpPr>
            <a:spLocks noGrp="1"/>
          </p:cNvSpPr>
          <p:nvPr>
            <p:ph type="ftr" sz="quarter" idx="11"/>
          </p:nvPr>
        </p:nvSpPr>
        <p:spPr>
          <a:xfrm>
            <a:off x="3124200" y="6248400"/>
            <a:ext cx="2895600" cy="457200"/>
          </a:xfrm>
          <a:prstGeom prst="rect">
            <a:avLst/>
          </a:prstGeom>
        </p:spPr>
        <p:txBody>
          <a:bodyPr/>
          <a:lstStyle>
            <a:lvl1pPr>
              <a:defRPr/>
            </a:lvl1pPr>
          </a:lstStyle>
          <a:p>
            <a:endParaRPr lang="en-US"/>
          </a:p>
        </p:txBody>
      </p:sp>
      <p:sp>
        <p:nvSpPr>
          <p:cNvPr id="8" name="Slide Number Placeholder 7"/>
          <p:cNvSpPr>
            <a:spLocks noGrp="1"/>
          </p:cNvSpPr>
          <p:nvPr>
            <p:ph type="sldNum" sz="quarter" idx="12"/>
          </p:nvPr>
        </p:nvSpPr>
        <p:spPr>
          <a:xfrm>
            <a:off x="6553200" y="6248400"/>
            <a:ext cx="2133600" cy="457200"/>
          </a:xfrm>
          <a:prstGeom prst="rect">
            <a:avLst/>
          </a:prstGeom>
        </p:spPr>
        <p:txBody>
          <a:bodyPr/>
          <a:lstStyle>
            <a:lvl1pPr>
              <a:defRPr/>
            </a:lvl1pPr>
          </a:lstStyle>
          <a:p>
            <a:fld id="{408A8192-8E8E-43C1-8791-09D2DDF58774}"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42852"/>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Lst>
  <p:txStyles>
    <p:titleStyle>
      <a:lvl1pPr algn="ctr" defTabSz="914400" rtl="1" eaLnBrk="1" latinLnBrk="0" hangingPunct="1">
        <a:spcBef>
          <a:spcPct val="0"/>
        </a:spcBef>
        <a:buNone/>
        <a:defRPr sz="4400" b="1" kern="1200" cap="none" spc="50">
          <a:ln w="13500">
            <a:solidFill>
              <a:schemeClr val="accent1">
                <a:shade val="2500"/>
                <a:alpha val="6500"/>
              </a:schemeClr>
            </a:solidFill>
            <a:prstDash val="solid"/>
          </a:ln>
          <a:solidFill>
            <a:schemeClr val="accent1">
              <a:tint val="3000"/>
              <a:alpha val="95000"/>
            </a:schemeClr>
          </a:solidFill>
          <a:effectLst>
            <a:outerShdw blurRad="50800" dist="38100" dir="2700000" algn="tl" rotWithShape="0">
              <a:prstClr val="black">
                <a:alpha val="40000"/>
              </a:prstClr>
            </a:outerShdw>
          </a:effectLst>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effectLst>
            <a:outerShdw blurRad="38100" dist="38100" dir="2700000" algn="tl">
              <a:srgbClr val="000000">
                <a:alpha val="43137"/>
              </a:srgbClr>
            </a:outerShdw>
          </a:effectLst>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effectLst>
            <a:outerShdw blurRad="38100" dist="38100" dir="2700000" algn="tl">
              <a:srgbClr val="000000">
                <a:alpha val="43137"/>
              </a:srgbClr>
            </a:outerShdw>
          </a:effectLst>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effectLst>
            <a:outerShdw blurRad="38100" dist="38100" dir="2700000" algn="tl">
              <a:srgbClr val="000000">
                <a:alpha val="43137"/>
              </a:srgbClr>
            </a:outerShdw>
          </a:effectLst>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effectLst>
            <a:outerShdw blurRad="38100" dist="38100" dir="2700000" algn="tl">
              <a:srgbClr val="000000">
                <a:alpha val="43137"/>
              </a:srgbClr>
            </a:outerShdw>
          </a:effectLst>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effectLst>
            <a:outerShdw blurRad="38100" dist="38100" dir="2700000" algn="tl">
              <a:srgbClr val="000000">
                <a:alpha val="43137"/>
              </a:srgbClr>
            </a:outerShdw>
          </a:effectLst>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0567972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8" name="Rectangle 10"/>
          <p:cNvSpPr>
            <a:spLocks noGrp="1" noChangeArrowheads="1"/>
          </p:cNvSpPr>
          <p:nvPr>
            <p:ph type="ctrTitle"/>
          </p:nvPr>
        </p:nvSpPr>
        <p:spPr>
          <a:xfrm>
            <a:off x="609600" y="1806575"/>
            <a:ext cx="7772400" cy="1470025"/>
          </a:xfrm>
        </p:spPr>
        <p:txBody>
          <a:bodyPr/>
          <a:lstStyle/>
          <a:p>
            <a:pPr rtl="1"/>
            <a:r>
              <a:rPr lang="fa-IR" dirty="0"/>
              <a:t>مدیریت منابع انسانی </a:t>
            </a:r>
            <a:r>
              <a:rPr lang="fa-IR" dirty="0" smtClean="0"/>
              <a:t>و امور کارکنان</a:t>
            </a:r>
            <a:r>
              <a:rPr lang="fa-IR" dirty="0"/>
              <a:t>	</a:t>
            </a:r>
          </a:p>
        </p:txBody>
      </p:sp>
      <p:sp>
        <p:nvSpPr>
          <p:cNvPr id="2059" name="Rectangle 11"/>
          <p:cNvSpPr>
            <a:spLocks noGrp="1" noChangeArrowheads="1"/>
          </p:cNvSpPr>
          <p:nvPr>
            <p:ph type="subTitle" idx="1"/>
          </p:nvPr>
        </p:nvSpPr>
        <p:spPr>
          <a:xfrm>
            <a:off x="1066800" y="3429000"/>
            <a:ext cx="7010400" cy="1752600"/>
          </a:xfrm>
        </p:spPr>
        <p:txBody>
          <a:bodyPr/>
          <a:lstStyle/>
          <a:p>
            <a:pPr rtl="1"/>
            <a:r>
              <a:rPr lang="fa-IR" dirty="0" smtClean="0"/>
              <a:t>موضوع بحث: </a:t>
            </a:r>
          </a:p>
          <a:p>
            <a:pPr rtl="1"/>
            <a:r>
              <a:rPr lang="fa-IR" altLang="zh-CN" dirty="0" smtClean="0"/>
              <a:t>نگرشی </a:t>
            </a:r>
            <a:r>
              <a:rPr lang="fa-IR" altLang="zh-CN" dirty="0"/>
              <a:t>به مدیریت در ابعاد اداره انسانی</a:t>
            </a:r>
            <a:endParaRPr lang="fa-IR" altLang="zh-CN" dirty="0">
              <a:ea typeface="SimSun"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058"/>
                                        </p:tgtEl>
                                        <p:attrNameLst>
                                          <p:attrName>style.visibility</p:attrName>
                                        </p:attrNameLst>
                                      </p:cBhvr>
                                      <p:to>
                                        <p:strVal val="visible"/>
                                      </p:to>
                                    </p:set>
                                    <p:anim calcmode="lin" valueType="num">
                                      <p:cBhvr>
                                        <p:cTn id="7" dur="500" fill="hold"/>
                                        <p:tgtEl>
                                          <p:spTgt spid="2058"/>
                                        </p:tgtEl>
                                        <p:attrNameLst>
                                          <p:attrName>ppt_w</p:attrName>
                                        </p:attrNameLst>
                                      </p:cBhvr>
                                      <p:tavLst>
                                        <p:tav tm="0">
                                          <p:val>
                                            <p:fltVal val="0"/>
                                          </p:val>
                                        </p:tav>
                                        <p:tav tm="100000">
                                          <p:val>
                                            <p:strVal val="#ppt_w"/>
                                          </p:val>
                                        </p:tav>
                                      </p:tavLst>
                                    </p:anim>
                                    <p:anim calcmode="lin" valueType="num">
                                      <p:cBhvr>
                                        <p:cTn id="8" dur="500" fill="hold"/>
                                        <p:tgtEl>
                                          <p:spTgt spid="205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2059">
                                            <p:txEl>
                                              <p:pRg st="0" end="0"/>
                                            </p:txEl>
                                          </p:spTgt>
                                        </p:tgtEl>
                                        <p:attrNameLst>
                                          <p:attrName>style.visibility</p:attrName>
                                        </p:attrNameLst>
                                      </p:cBhvr>
                                      <p:to>
                                        <p:strVal val="visible"/>
                                      </p:to>
                                    </p:set>
                                    <p:anim calcmode="lin" valueType="num">
                                      <p:cBhvr>
                                        <p:cTn id="13" dur="500" fill="hold"/>
                                        <p:tgtEl>
                                          <p:spTgt spid="2059">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2059">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2059">
                                            <p:txEl>
                                              <p:pRg st="1" end="1"/>
                                            </p:txEl>
                                          </p:spTgt>
                                        </p:tgtEl>
                                        <p:attrNameLst>
                                          <p:attrName>style.visibility</p:attrName>
                                        </p:attrNameLst>
                                      </p:cBhvr>
                                      <p:to>
                                        <p:strVal val="visible"/>
                                      </p:to>
                                    </p:set>
                                    <p:anim calcmode="lin" valueType="num">
                                      <p:cBhvr>
                                        <p:cTn id="19" dur="500" fill="hold"/>
                                        <p:tgtEl>
                                          <p:spTgt spid="2059">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2059">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 grpId="0"/>
      <p:bldP spid="2059"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74" name="Rectangle 10"/>
          <p:cNvSpPr>
            <a:spLocks noGrp="1" noChangeArrowheads="1"/>
          </p:cNvSpPr>
          <p:nvPr>
            <p:ph type="title"/>
          </p:nvPr>
        </p:nvSpPr>
        <p:spPr>
          <a:xfrm>
            <a:off x="457200" y="274638"/>
            <a:ext cx="8229600" cy="954087"/>
          </a:xfrm>
        </p:spPr>
        <p:txBody>
          <a:bodyPr/>
          <a:lstStyle/>
          <a:p>
            <a:pPr algn="r" rtl="1"/>
            <a:r>
              <a:rPr lang="fa-IR"/>
              <a:t>اهداف یادگیری</a:t>
            </a:r>
          </a:p>
        </p:txBody>
      </p:sp>
      <p:sp>
        <p:nvSpPr>
          <p:cNvPr id="11275" name="Rectangle 11"/>
          <p:cNvSpPr>
            <a:spLocks noGrp="1" noChangeArrowheads="1"/>
          </p:cNvSpPr>
          <p:nvPr>
            <p:ph idx="1"/>
          </p:nvPr>
        </p:nvSpPr>
        <p:spPr>
          <a:xfrm>
            <a:off x="457200" y="2103438"/>
            <a:ext cx="8229600" cy="4525962"/>
          </a:xfrm>
        </p:spPr>
        <p:txBody>
          <a:bodyPr/>
          <a:lstStyle/>
          <a:p>
            <a:pPr algn="r" rtl="1"/>
            <a:r>
              <a:rPr lang="fa-IR"/>
              <a:t>تعریف رابطه مدیریت با مدیریت منابع انسانی</a:t>
            </a:r>
          </a:p>
          <a:p>
            <a:pPr algn="r" rtl="1"/>
            <a:r>
              <a:rPr lang="fa-IR"/>
              <a:t>نقش افراد در اثربخشی سازمان</a:t>
            </a:r>
          </a:p>
          <a:p>
            <a:pPr algn="r" rtl="1"/>
            <a:r>
              <a:rPr lang="fa-IR"/>
              <a:t>فعالیت های مدیریت منابع انسانی وامور کارکنان</a:t>
            </a:r>
          </a:p>
          <a:p>
            <a:pPr algn="r" rtl="1"/>
            <a:r>
              <a:rPr lang="fa-IR"/>
              <a:t>اهداف موردنظر مدیریت منابع انسانی وامور کاکنان</a:t>
            </a:r>
          </a:p>
          <a:p>
            <a:pPr algn="r" rtl="1"/>
            <a:r>
              <a:rPr lang="fa-IR"/>
              <a:t>اهمیت نقش نظارتی منابع انسانی</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1274"/>
                                        </p:tgtEl>
                                        <p:attrNameLst>
                                          <p:attrName>style.visibility</p:attrName>
                                        </p:attrNameLst>
                                      </p:cBhvr>
                                      <p:to>
                                        <p:strVal val="visible"/>
                                      </p:to>
                                    </p:set>
                                    <p:anim calcmode="lin" valueType="num">
                                      <p:cBhvr>
                                        <p:cTn id="7" dur="500" fill="hold"/>
                                        <p:tgtEl>
                                          <p:spTgt spid="11274"/>
                                        </p:tgtEl>
                                        <p:attrNameLst>
                                          <p:attrName>ppt_w</p:attrName>
                                        </p:attrNameLst>
                                      </p:cBhvr>
                                      <p:tavLst>
                                        <p:tav tm="0">
                                          <p:val>
                                            <p:fltVal val="0"/>
                                          </p:val>
                                        </p:tav>
                                        <p:tav tm="100000">
                                          <p:val>
                                            <p:strVal val="#ppt_w"/>
                                          </p:val>
                                        </p:tav>
                                      </p:tavLst>
                                    </p:anim>
                                    <p:anim calcmode="lin" valueType="num">
                                      <p:cBhvr>
                                        <p:cTn id="8" dur="500" fill="hold"/>
                                        <p:tgtEl>
                                          <p:spTgt spid="1127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1275">
                                            <p:txEl>
                                              <p:pRg st="0" end="0"/>
                                            </p:txEl>
                                          </p:spTgt>
                                        </p:tgtEl>
                                        <p:attrNameLst>
                                          <p:attrName>style.visibility</p:attrName>
                                        </p:attrNameLst>
                                      </p:cBhvr>
                                      <p:to>
                                        <p:strVal val="visible"/>
                                      </p:to>
                                    </p:set>
                                    <p:anim calcmode="lin" valueType="num">
                                      <p:cBhvr>
                                        <p:cTn id="13" dur="500" fill="hold"/>
                                        <p:tgtEl>
                                          <p:spTgt spid="11275">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1127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1275">
                                            <p:txEl>
                                              <p:pRg st="1" end="1"/>
                                            </p:txEl>
                                          </p:spTgt>
                                        </p:tgtEl>
                                        <p:attrNameLst>
                                          <p:attrName>style.visibility</p:attrName>
                                        </p:attrNameLst>
                                      </p:cBhvr>
                                      <p:to>
                                        <p:strVal val="visible"/>
                                      </p:to>
                                    </p:set>
                                    <p:anim calcmode="lin" valueType="num">
                                      <p:cBhvr>
                                        <p:cTn id="19" dur="500" fill="hold"/>
                                        <p:tgtEl>
                                          <p:spTgt spid="11275">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1275">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1275">
                                            <p:txEl>
                                              <p:pRg st="2" end="2"/>
                                            </p:txEl>
                                          </p:spTgt>
                                        </p:tgtEl>
                                        <p:attrNameLst>
                                          <p:attrName>style.visibility</p:attrName>
                                        </p:attrNameLst>
                                      </p:cBhvr>
                                      <p:to>
                                        <p:strVal val="visible"/>
                                      </p:to>
                                    </p:set>
                                    <p:anim calcmode="lin" valueType="num">
                                      <p:cBhvr>
                                        <p:cTn id="25" dur="500" fill="hold"/>
                                        <p:tgtEl>
                                          <p:spTgt spid="11275">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11275">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11275">
                                            <p:txEl>
                                              <p:pRg st="3" end="3"/>
                                            </p:txEl>
                                          </p:spTgt>
                                        </p:tgtEl>
                                        <p:attrNameLst>
                                          <p:attrName>style.visibility</p:attrName>
                                        </p:attrNameLst>
                                      </p:cBhvr>
                                      <p:to>
                                        <p:strVal val="visible"/>
                                      </p:to>
                                    </p:set>
                                    <p:anim calcmode="lin" valueType="num">
                                      <p:cBhvr>
                                        <p:cTn id="31" dur="500" fill="hold"/>
                                        <p:tgtEl>
                                          <p:spTgt spid="11275">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11275">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11275">
                                            <p:txEl>
                                              <p:pRg st="4" end="4"/>
                                            </p:txEl>
                                          </p:spTgt>
                                        </p:tgtEl>
                                        <p:attrNameLst>
                                          <p:attrName>style.visibility</p:attrName>
                                        </p:attrNameLst>
                                      </p:cBhvr>
                                      <p:to>
                                        <p:strVal val="visible"/>
                                      </p:to>
                                    </p:set>
                                    <p:anim calcmode="lin" valueType="num">
                                      <p:cBhvr>
                                        <p:cTn id="37" dur="500" fill="hold"/>
                                        <p:tgtEl>
                                          <p:spTgt spid="11275">
                                            <p:txEl>
                                              <p:pRg st="4" end="4"/>
                                            </p:txEl>
                                          </p:spTgt>
                                        </p:tgtEl>
                                        <p:attrNameLst>
                                          <p:attrName>ppt_w</p:attrName>
                                        </p:attrNameLst>
                                      </p:cBhvr>
                                      <p:tavLst>
                                        <p:tav tm="0">
                                          <p:val>
                                            <p:fltVal val="0"/>
                                          </p:val>
                                        </p:tav>
                                        <p:tav tm="100000">
                                          <p:val>
                                            <p:strVal val="#ppt_w"/>
                                          </p:val>
                                        </p:tav>
                                      </p:tavLst>
                                    </p:anim>
                                    <p:anim calcmode="lin" valueType="num">
                                      <p:cBhvr>
                                        <p:cTn id="38" dur="500" fill="hold"/>
                                        <p:tgtEl>
                                          <p:spTgt spid="11275">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4" grpId="0"/>
      <p:bldP spid="11275"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45" name="Rectangle 9"/>
          <p:cNvSpPr>
            <a:spLocks noGrp="1" noChangeArrowheads="1"/>
          </p:cNvSpPr>
          <p:nvPr>
            <p:ph type="title"/>
          </p:nvPr>
        </p:nvSpPr>
        <p:spPr>
          <a:xfrm>
            <a:off x="457200" y="952500"/>
            <a:ext cx="8229600" cy="952500"/>
          </a:xfrm>
        </p:spPr>
        <p:txBody>
          <a:bodyPr>
            <a:normAutofit fontScale="90000"/>
          </a:bodyPr>
          <a:lstStyle/>
          <a:p>
            <a:pPr algn="r" rtl="1"/>
            <a:r>
              <a:rPr lang="fa-IR" sz="3400"/>
              <a:t>3 مشخصه مشترک در همه سازمانها:</a:t>
            </a:r>
            <a:br>
              <a:rPr lang="fa-IR" sz="3400"/>
            </a:br>
            <a:endParaRPr lang="fa-IR" sz="3400"/>
          </a:p>
        </p:txBody>
      </p:sp>
      <p:sp>
        <p:nvSpPr>
          <p:cNvPr id="14346" name="Rectangle 10"/>
          <p:cNvSpPr>
            <a:spLocks noGrp="1" noChangeArrowheads="1"/>
          </p:cNvSpPr>
          <p:nvPr>
            <p:ph idx="1"/>
          </p:nvPr>
        </p:nvSpPr>
        <p:spPr>
          <a:xfrm>
            <a:off x="457200" y="2103438"/>
            <a:ext cx="8229600" cy="4525962"/>
          </a:xfrm>
        </p:spPr>
        <p:txBody>
          <a:bodyPr/>
          <a:lstStyle/>
          <a:p>
            <a:pPr marL="2209800" lvl="4" indent="-381000" algn="r" rtl="1">
              <a:lnSpc>
                <a:spcPct val="190000"/>
              </a:lnSpc>
              <a:buFontTx/>
              <a:buAutoNum type="arabicPeriod"/>
            </a:pPr>
            <a:r>
              <a:rPr lang="fa-IR" sz="3200"/>
              <a:t>مقاصد مشخص</a:t>
            </a:r>
          </a:p>
          <a:p>
            <a:pPr marL="2209800" lvl="4" indent="-381000" algn="r" rtl="1">
              <a:lnSpc>
                <a:spcPct val="190000"/>
              </a:lnSpc>
              <a:buFontTx/>
              <a:buAutoNum type="arabicPeriod"/>
            </a:pPr>
            <a:r>
              <a:rPr lang="fa-IR" sz="3200"/>
              <a:t>آحاد انسانی</a:t>
            </a:r>
          </a:p>
          <a:p>
            <a:pPr marL="2209800" lvl="4" indent="-381000" algn="r" rtl="1">
              <a:lnSpc>
                <a:spcPct val="190000"/>
              </a:lnSpc>
              <a:buFontTx/>
              <a:buAutoNum type="arabicPeriod"/>
            </a:pPr>
            <a:r>
              <a:rPr lang="fa-IR" sz="3200"/>
              <a:t>ساختار منظم</a:t>
            </a:r>
          </a:p>
          <a:p>
            <a:pPr marL="609600" indent="-609600" algn="r" rtl="1">
              <a:lnSpc>
                <a:spcPct val="190000"/>
              </a:lnSpc>
              <a:buFontTx/>
              <a:buAutoNum type="arabicPeriod"/>
            </a:pPr>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4345"/>
                                        </p:tgtEl>
                                        <p:attrNameLst>
                                          <p:attrName>style.visibility</p:attrName>
                                        </p:attrNameLst>
                                      </p:cBhvr>
                                      <p:to>
                                        <p:strVal val="visible"/>
                                      </p:to>
                                    </p:set>
                                    <p:anim calcmode="lin" valueType="num">
                                      <p:cBhvr>
                                        <p:cTn id="7" dur="500" fill="hold"/>
                                        <p:tgtEl>
                                          <p:spTgt spid="14345"/>
                                        </p:tgtEl>
                                        <p:attrNameLst>
                                          <p:attrName>ppt_w</p:attrName>
                                        </p:attrNameLst>
                                      </p:cBhvr>
                                      <p:tavLst>
                                        <p:tav tm="0">
                                          <p:val>
                                            <p:fltVal val="0"/>
                                          </p:val>
                                        </p:tav>
                                        <p:tav tm="100000">
                                          <p:val>
                                            <p:strVal val="#ppt_w"/>
                                          </p:val>
                                        </p:tav>
                                      </p:tavLst>
                                    </p:anim>
                                    <p:anim calcmode="lin" valueType="num">
                                      <p:cBhvr>
                                        <p:cTn id="8" dur="500" fill="hold"/>
                                        <p:tgtEl>
                                          <p:spTgt spid="1434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4346">
                                            <p:txEl>
                                              <p:pRg st="0" end="0"/>
                                            </p:txEl>
                                          </p:spTgt>
                                        </p:tgtEl>
                                        <p:attrNameLst>
                                          <p:attrName>style.visibility</p:attrName>
                                        </p:attrNameLst>
                                      </p:cBhvr>
                                      <p:to>
                                        <p:strVal val="visible"/>
                                      </p:to>
                                    </p:set>
                                    <p:anim calcmode="lin" valueType="num">
                                      <p:cBhvr>
                                        <p:cTn id="13" dur="500" fill="hold"/>
                                        <p:tgtEl>
                                          <p:spTgt spid="14346">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14346">
                                            <p:txEl>
                                              <p:pRg st="0" end="0"/>
                                            </p:txEl>
                                          </p:spTgt>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14346">
                                            <p:txEl>
                                              <p:pRg st="1" end="1"/>
                                            </p:txEl>
                                          </p:spTgt>
                                        </p:tgtEl>
                                        <p:attrNameLst>
                                          <p:attrName>style.visibility</p:attrName>
                                        </p:attrNameLst>
                                      </p:cBhvr>
                                      <p:to>
                                        <p:strVal val="visible"/>
                                      </p:to>
                                    </p:set>
                                    <p:anim calcmode="lin" valueType="num">
                                      <p:cBhvr>
                                        <p:cTn id="17" dur="500" fill="hold"/>
                                        <p:tgtEl>
                                          <p:spTgt spid="14346">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4346">
                                            <p:txEl>
                                              <p:pRg st="1" end="1"/>
                                            </p:txEl>
                                          </p:spTgt>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14346">
                                            <p:txEl>
                                              <p:pRg st="2" end="2"/>
                                            </p:txEl>
                                          </p:spTgt>
                                        </p:tgtEl>
                                        <p:attrNameLst>
                                          <p:attrName>style.visibility</p:attrName>
                                        </p:attrNameLst>
                                      </p:cBhvr>
                                      <p:to>
                                        <p:strVal val="visible"/>
                                      </p:to>
                                    </p:set>
                                    <p:anim calcmode="lin" valueType="num">
                                      <p:cBhvr>
                                        <p:cTn id="21" dur="500" fill="hold"/>
                                        <p:tgtEl>
                                          <p:spTgt spid="14346">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4346">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5" grpId="0"/>
      <p:bldP spid="14346"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4" name="Rectangle 4"/>
          <p:cNvSpPr>
            <a:spLocks noGrp="1" noChangeArrowheads="1"/>
          </p:cNvSpPr>
          <p:nvPr>
            <p:ph type="title"/>
          </p:nvPr>
        </p:nvSpPr>
        <p:spPr>
          <a:ln w="3175">
            <a:solidFill>
              <a:schemeClr val="tx1"/>
            </a:solidFill>
          </a:ln>
        </p:spPr>
        <p:txBody>
          <a:bodyPr/>
          <a:lstStyle/>
          <a:p>
            <a:pPr algn="r" rtl="1"/>
            <a:r>
              <a:rPr lang="fa-IR" sz="1600"/>
              <a:t>شکل 1.1)</a:t>
            </a:r>
            <a:r>
              <a:rPr lang="fa-IR" sz="2500"/>
              <a:t> </a:t>
            </a:r>
            <a:r>
              <a:rPr lang="fa-IR" sz="3600"/>
              <a:t>سطوح سازمانی</a:t>
            </a:r>
          </a:p>
        </p:txBody>
      </p:sp>
      <p:graphicFrame>
        <p:nvGraphicFramePr>
          <p:cNvPr id="2" name="Diagram 1"/>
          <p:cNvGraphicFramePr/>
          <p:nvPr/>
        </p:nvGraphicFramePr>
        <p:xfrm>
          <a:off x="2354263" y="1651000"/>
          <a:ext cx="4808537" cy="4794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0723" name="Rectangle 3"/>
          <p:cNvSpPr>
            <a:spLocks noGrp="1" noChangeArrowheads="1"/>
          </p:cNvSpPr>
          <p:nvPr>
            <p:ph type="body" idx="4294967295"/>
          </p:nvPr>
        </p:nvSpPr>
        <p:spPr>
          <a:xfrm>
            <a:off x="0" y="1600200"/>
            <a:ext cx="8229600" cy="4525963"/>
          </a:xfrm>
        </p:spPr>
        <p:txBody>
          <a:bodyPr/>
          <a:lstStyle/>
          <a:p>
            <a:pPr algn="r" rtl="1">
              <a:buFont typeface="Wingdings" pitchFamily="2" charset="2"/>
              <a:buNone/>
            </a:pPr>
            <a:endParaRPr lang="fa-IR"/>
          </a:p>
          <a:p>
            <a:pPr algn="r" rtl="1">
              <a:buFont typeface="Wingdings" pitchFamily="2" charset="2"/>
              <a:buNone/>
            </a:pPr>
            <a:endParaRPr lang="fa-IR"/>
          </a:p>
        </p:txBody>
      </p:sp>
      <p:sp>
        <p:nvSpPr>
          <p:cNvPr id="30733" name="Text Box 13"/>
          <p:cNvSpPr txBox="1">
            <a:spLocks noChangeArrowheads="1"/>
          </p:cNvSpPr>
          <p:nvPr/>
        </p:nvSpPr>
        <p:spPr bwMode="auto">
          <a:xfrm>
            <a:off x="8924925" y="2849563"/>
            <a:ext cx="854075" cy="92075"/>
          </a:xfrm>
          <a:prstGeom prst="rect">
            <a:avLst/>
          </a:prstGeom>
          <a:noFill/>
          <a:ln w="9525">
            <a:noFill/>
            <a:miter lim="800000"/>
            <a:headEnd/>
            <a:tailEnd/>
          </a:ln>
          <a:effectLst/>
        </p:spPr>
        <p:txBody>
          <a:bodyPr vert="eaVert" wrap="none">
            <a:spAutoFit/>
          </a:bodyPr>
          <a:lstStyle/>
          <a:p>
            <a:pPr algn="r"/>
            <a:endParaRPr lang="fa-IR" sz="4400">
              <a:solidFill>
                <a:schemeClr val="tx2"/>
              </a:solidFill>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30724">
                                            <p:txEl>
                                              <p:charRg st="4294967295" end="4294967295"/>
                                            </p:txEl>
                                          </p:spTgt>
                                        </p:tgtEl>
                                        <p:attrNameLst>
                                          <p:attrName>style.visibility</p:attrName>
                                        </p:attrNameLst>
                                      </p:cBhvr>
                                      <p:to>
                                        <p:strVal val="visible"/>
                                      </p:to>
                                    </p:set>
                                    <p:animEffect transition="in" filter="fade">
                                      <p:cBhvr>
                                        <p:cTn id="7" dur="768" decel="100000"/>
                                        <p:tgtEl>
                                          <p:spTgt spid="30724">
                                            <p:txEl>
                                              <p:charRg st="4294967295" end="4294967295"/>
                                            </p:txEl>
                                          </p:spTgt>
                                        </p:tgtEl>
                                      </p:cBhvr>
                                    </p:animEffect>
                                    <p:animScale>
                                      <p:cBhvr>
                                        <p:cTn id="8" dur="768" decel="100000"/>
                                        <p:tgtEl>
                                          <p:spTgt spid="30724">
                                            <p:txEl>
                                              <p:charRg st="4294967295" end="4294967295"/>
                                            </p:txEl>
                                          </p:spTgt>
                                        </p:tgtEl>
                                      </p:cBhvr>
                                      <p:from x="10000" y="10000"/>
                                      <p:to x="200000" y="450000"/>
                                    </p:animScale>
                                    <p:animScale>
                                      <p:cBhvr>
                                        <p:cTn id="9" dur="1230" accel="100000" fill="hold">
                                          <p:stCondLst>
                                            <p:cond delay="768"/>
                                          </p:stCondLst>
                                        </p:cTn>
                                        <p:tgtEl>
                                          <p:spTgt spid="30724">
                                            <p:txEl>
                                              <p:charRg st="4294967295" end="4294967295"/>
                                            </p:txEl>
                                          </p:spTgt>
                                        </p:tgtEl>
                                      </p:cBhvr>
                                      <p:from x="200000" y="450000"/>
                                      <p:to x="100000" y="100000"/>
                                    </p:animScale>
                                    <p:set>
                                      <p:cBhvr>
                                        <p:cTn id="10" dur="768" fill="hold"/>
                                        <p:tgtEl>
                                          <p:spTgt spid="30724">
                                            <p:txEl>
                                              <p:charRg st="4294967295" end="4294967295"/>
                                            </p:txEl>
                                          </p:spTgt>
                                        </p:tgtEl>
                                        <p:attrNameLst>
                                          <p:attrName>ppt_x</p:attrName>
                                        </p:attrNameLst>
                                      </p:cBhvr>
                                      <p:to>
                                        <p:strVal val="(0.5)"/>
                                      </p:to>
                                    </p:set>
                                    <p:anim from="(0.5)" to="(#ppt_x)" calcmode="lin" valueType="num">
                                      <p:cBhvr>
                                        <p:cTn id="11" dur="1230" accel="100000" fill="hold">
                                          <p:stCondLst>
                                            <p:cond delay="768"/>
                                          </p:stCondLst>
                                        </p:cTn>
                                        <p:tgtEl>
                                          <p:spTgt spid="30724">
                                            <p:txEl>
                                              <p:charRg st="4294967295" end="4294967295"/>
                                            </p:txEl>
                                          </p:spTgt>
                                        </p:tgtEl>
                                        <p:attrNameLst>
                                          <p:attrName>ppt_x</p:attrName>
                                        </p:attrNameLst>
                                      </p:cBhvr>
                                    </p:anim>
                                    <p:set>
                                      <p:cBhvr>
                                        <p:cTn id="12" dur="768" fill="hold"/>
                                        <p:tgtEl>
                                          <p:spTgt spid="30724">
                                            <p:txEl>
                                              <p:charRg st="4294967295" end="4294967295"/>
                                            </p:txEl>
                                          </p:spTgt>
                                        </p:tgtEl>
                                        <p:attrNameLst>
                                          <p:attrName>ppt_y</p:attrName>
                                        </p:attrNameLst>
                                      </p:cBhvr>
                                      <p:to>
                                        <p:strVal val="(#ppt_y+0.4)"/>
                                      </p:to>
                                    </p:set>
                                    <p:anim from="(#ppt_y+0.4)" to="(#ppt_y)" calcmode="lin" valueType="num">
                                      <p:cBhvr>
                                        <p:cTn id="13" dur="1230" accel="100000" fill="hold">
                                          <p:stCondLst>
                                            <p:cond delay="768"/>
                                          </p:stCondLst>
                                        </p:cTn>
                                        <p:tgtEl>
                                          <p:spTgt spid="30724">
                                            <p:txEl>
                                              <p:charRg st="4294967295" end="4294967295"/>
                                            </p:txEl>
                                          </p:spTgt>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nodePh="1">
                                  <p:stCondLst>
                                    <p:cond delay="0"/>
                                  </p:stCondLst>
                                  <p:endCondLst>
                                    <p:cond evt="begin" delay="0">
                                      <p:tn val="16"/>
                                    </p:cond>
                                  </p:endCondLst>
                                  <p:childTnLst>
                                    <p:set>
                                      <p:cBhvr>
                                        <p:cTn id="17" dur="1" fill="hold">
                                          <p:stCondLst>
                                            <p:cond delay="0"/>
                                          </p:stCondLst>
                                        </p:cTn>
                                        <p:tgtEl>
                                          <p:spTgt spid="30723">
                                            <p:txEl>
                                              <p:pRg st="0" end="0"/>
                                            </p:txEl>
                                          </p:spTgt>
                                        </p:tgtEl>
                                        <p:attrNameLst>
                                          <p:attrName>style.visibility</p:attrName>
                                        </p:attrNameLst>
                                      </p:cBhvr>
                                      <p:to>
                                        <p:strVal val="visible"/>
                                      </p:to>
                                    </p:set>
                                    <p:anim calcmode="lin" valueType="num">
                                      <p:cBhvr>
                                        <p:cTn id="18" dur="500" fill="hold"/>
                                        <p:tgtEl>
                                          <p:spTgt spid="3072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30723">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307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P spid="30723"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ctrTitle"/>
          </p:nvPr>
        </p:nvSpPr>
        <p:spPr>
          <a:xfrm>
            <a:off x="990600" y="1433513"/>
            <a:ext cx="7772400" cy="1462087"/>
          </a:xfrm>
        </p:spPr>
        <p:txBody>
          <a:bodyPr>
            <a:normAutofit fontScale="90000"/>
          </a:bodyPr>
          <a:lstStyle/>
          <a:p>
            <a:pPr algn="ctr" rtl="1"/>
            <a:r>
              <a:rPr lang="fa-IR" sz="4000"/>
              <a:t>جایگاه مدیریت منابع انسانی</a:t>
            </a:r>
            <a:br>
              <a:rPr lang="fa-IR" sz="4000"/>
            </a:br>
            <a:r>
              <a:rPr lang="fa-IR" sz="4000"/>
              <a:t> و</a:t>
            </a:r>
            <a:br>
              <a:rPr lang="fa-IR" sz="4000"/>
            </a:br>
            <a:r>
              <a:rPr lang="fa-IR" sz="4000"/>
              <a:t>امور کارکنان در مدیریت</a:t>
            </a:r>
          </a:p>
        </p:txBody>
      </p:sp>
      <p:sp>
        <p:nvSpPr>
          <p:cNvPr id="44036" name="Rectangle 4"/>
          <p:cNvSpPr>
            <a:spLocks noGrp="1" noChangeArrowheads="1"/>
          </p:cNvSpPr>
          <p:nvPr>
            <p:ph type="subTitle" idx="1"/>
          </p:nvPr>
        </p:nvSpPr>
        <p:spPr/>
        <p:txBody>
          <a:bodyPr/>
          <a:lstStyle/>
          <a:p>
            <a:pPr algn="ctr" rtl="1"/>
            <a:r>
              <a:rPr lang="fa-IR"/>
              <a:t>مدیریت: فرایند کسب اهداف به طور </a:t>
            </a:r>
            <a:r>
              <a:rPr lang="fa-IR" b="1" u="sng"/>
              <a:t>کارا</a:t>
            </a:r>
          </a:p>
          <a:p>
            <a:pPr algn="ctr" rtl="1"/>
            <a:r>
              <a:rPr lang="fa-IR"/>
              <a:t>     و </a:t>
            </a:r>
            <a:r>
              <a:rPr lang="fa-IR" b="1" u="sng"/>
              <a:t>موثر</a:t>
            </a:r>
            <a:r>
              <a:rPr lang="fa-IR"/>
              <a:t> واز طریق دیگران</a:t>
            </a:r>
            <a:endParaRPr 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fade">
                                      <p:cBhvr>
                                        <p:cTn id="7" dur="1000"/>
                                        <p:tgtEl>
                                          <p:spTgt spid="44034"/>
                                        </p:tgtEl>
                                      </p:cBhvr>
                                    </p:animEffect>
                                    <p:anim calcmode="lin" valueType="num">
                                      <p:cBhvr>
                                        <p:cTn id="8" dur="1000" fill="hold"/>
                                        <p:tgtEl>
                                          <p:spTgt spid="44034"/>
                                        </p:tgtEl>
                                        <p:attrNameLst>
                                          <p:attrName>ppt_x</p:attrName>
                                        </p:attrNameLst>
                                      </p:cBhvr>
                                      <p:tavLst>
                                        <p:tav tm="0">
                                          <p:val>
                                            <p:strVal val="#ppt_x"/>
                                          </p:val>
                                        </p:tav>
                                        <p:tav tm="100000">
                                          <p:val>
                                            <p:strVal val="#ppt_x"/>
                                          </p:val>
                                        </p:tav>
                                      </p:tavLst>
                                    </p:anim>
                                    <p:anim calcmode="lin" valueType="num">
                                      <p:cBhvr>
                                        <p:cTn id="9" dur="898" decel="100000" fill="hold"/>
                                        <p:tgtEl>
                                          <p:spTgt spid="44034"/>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4403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44036">
                                            <p:txEl>
                                              <p:pRg st="0" end="0"/>
                                            </p:txEl>
                                          </p:spTgt>
                                        </p:tgtEl>
                                        <p:attrNameLst>
                                          <p:attrName>style.visibility</p:attrName>
                                        </p:attrNameLst>
                                      </p:cBhvr>
                                      <p:to>
                                        <p:strVal val="visible"/>
                                      </p:to>
                                    </p:set>
                                    <p:animEffect transition="in" filter="fade">
                                      <p:cBhvr>
                                        <p:cTn id="15" dur="1000"/>
                                        <p:tgtEl>
                                          <p:spTgt spid="44036">
                                            <p:txEl>
                                              <p:pRg st="0" end="0"/>
                                            </p:txEl>
                                          </p:spTgt>
                                        </p:tgtEl>
                                      </p:cBhvr>
                                    </p:animEffect>
                                    <p:anim calcmode="lin" valueType="num">
                                      <p:cBhvr>
                                        <p:cTn id="16" dur="1000" fill="hold"/>
                                        <p:tgtEl>
                                          <p:spTgt spid="44036">
                                            <p:txEl>
                                              <p:pRg st="0" end="0"/>
                                            </p:txEl>
                                          </p:spTgt>
                                        </p:tgtEl>
                                        <p:attrNameLst>
                                          <p:attrName>ppt_x</p:attrName>
                                        </p:attrNameLst>
                                      </p:cBhvr>
                                      <p:tavLst>
                                        <p:tav tm="0">
                                          <p:val>
                                            <p:strVal val="#ppt_x"/>
                                          </p:val>
                                        </p:tav>
                                        <p:tav tm="100000">
                                          <p:val>
                                            <p:strVal val="#ppt_x"/>
                                          </p:val>
                                        </p:tav>
                                      </p:tavLst>
                                    </p:anim>
                                    <p:anim calcmode="lin" valueType="num">
                                      <p:cBhvr>
                                        <p:cTn id="17" dur="898" decel="100000" fill="hold"/>
                                        <p:tgtEl>
                                          <p:spTgt spid="44036">
                                            <p:txEl>
                                              <p:pRg st="0" end="0"/>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898"/>
                                          </p:stCondLst>
                                        </p:cTn>
                                        <p:tgtEl>
                                          <p:spTgt spid="44036">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44036">
                                            <p:txEl>
                                              <p:pRg st="1" end="1"/>
                                            </p:txEl>
                                          </p:spTgt>
                                        </p:tgtEl>
                                        <p:attrNameLst>
                                          <p:attrName>style.visibility</p:attrName>
                                        </p:attrNameLst>
                                      </p:cBhvr>
                                      <p:to>
                                        <p:strVal val="visible"/>
                                      </p:to>
                                    </p:set>
                                    <p:animEffect transition="in" filter="fade">
                                      <p:cBhvr>
                                        <p:cTn id="23" dur="1000"/>
                                        <p:tgtEl>
                                          <p:spTgt spid="44036">
                                            <p:txEl>
                                              <p:pRg st="1" end="1"/>
                                            </p:txEl>
                                          </p:spTgt>
                                        </p:tgtEl>
                                      </p:cBhvr>
                                    </p:animEffect>
                                    <p:anim calcmode="lin" valueType="num">
                                      <p:cBhvr>
                                        <p:cTn id="24" dur="1000" fill="hold"/>
                                        <p:tgtEl>
                                          <p:spTgt spid="44036">
                                            <p:txEl>
                                              <p:pRg st="1" end="1"/>
                                            </p:txEl>
                                          </p:spTgt>
                                        </p:tgtEl>
                                        <p:attrNameLst>
                                          <p:attrName>ppt_x</p:attrName>
                                        </p:attrNameLst>
                                      </p:cBhvr>
                                      <p:tavLst>
                                        <p:tav tm="0">
                                          <p:val>
                                            <p:strVal val="#ppt_x"/>
                                          </p:val>
                                        </p:tav>
                                        <p:tav tm="100000">
                                          <p:val>
                                            <p:strVal val="#ppt_x"/>
                                          </p:val>
                                        </p:tav>
                                      </p:tavLst>
                                    </p:anim>
                                    <p:anim calcmode="lin" valueType="num">
                                      <p:cBhvr>
                                        <p:cTn id="25" dur="898" decel="100000" fill="hold"/>
                                        <p:tgtEl>
                                          <p:spTgt spid="44036">
                                            <p:txEl>
                                              <p:pRg st="1" end="1"/>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898"/>
                                          </p:stCondLst>
                                        </p:cTn>
                                        <p:tgtEl>
                                          <p:spTgt spid="44036">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P spid="44036"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106" name="AutoShape 26"/>
          <p:cNvSpPr>
            <a:spLocks noChangeArrowheads="1"/>
          </p:cNvSpPr>
          <p:nvPr/>
        </p:nvSpPr>
        <p:spPr bwMode="auto">
          <a:xfrm>
            <a:off x="1524000" y="2286000"/>
            <a:ext cx="2057400" cy="3505200"/>
          </a:xfrm>
          <a:prstGeom prst="cube">
            <a:avLst>
              <a:gd name="adj" fmla="val 25000"/>
            </a:avLst>
          </a:prstGeom>
          <a:solidFill>
            <a:schemeClr val="accent1"/>
          </a:solidFill>
          <a:ln w="9525">
            <a:solidFill>
              <a:schemeClr val="tx1"/>
            </a:solidFill>
            <a:miter lim="800000"/>
            <a:headEnd/>
            <a:tailEnd/>
          </a:ln>
          <a:effectLst/>
        </p:spPr>
        <p:txBody>
          <a:bodyPr wrap="none" anchor="ctr"/>
          <a:lstStyle/>
          <a:p>
            <a:pPr algn="ctr"/>
            <a:endParaRPr lang="fa-IR" sz="2400">
              <a:latin typeface="Tahoma" pitchFamily="34" charset="0"/>
            </a:endParaRPr>
          </a:p>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ضایعات زیاد</a:t>
            </a:r>
          </a:p>
          <a:p>
            <a:pPr algn="ctr"/>
            <a:endParaRPr lang="fa-IR" sz="2400">
              <a:latin typeface="Tahoma" pitchFamily="34" charset="0"/>
            </a:endParaRPr>
          </a:p>
          <a:p>
            <a:pPr algn="ctr"/>
            <a:endParaRPr lang="fa-IR" sz="2400">
              <a:latin typeface="Tahoma" pitchFamily="34" charset="0"/>
            </a:endParaRPr>
          </a:p>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ضایعات کم</a:t>
            </a:r>
          </a:p>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هدف: ضایعات کم</a:t>
            </a:r>
          </a:p>
        </p:txBody>
      </p:sp>
      <p:sp>
        <p:nvSpPr>
          <p:cNvPr id="46108" name="AutoShape 28"/>
          <p:cNvSpPr>
            <a:spLocks noChangeArrowheads="1"/>
          </p:cNvSpPr>
          <p:nvPr/>
        </p:nvSpPr>
        <p:spPr bwMode="auto">
          <a:xfrm>
            <a:off x="5334000" y="2286000"/>
            <a:ext cx="2057400" cy="3505200"/>
          </a:xfrm>
          <a:prstGeom prst="cube">
            <a:avLst>
              <a:gd name="adj" fmla="val 25000"/>
            </a:avLst>
          </a:prstGeom>
          <a:solidFill>
            <a:schemeClr val="accent1"/>
          </a:solidFill>
          <a:ln w="9525">
            <a:solidFill>
              <a:schemeClr val="tx1"/>
            </a:solidFill>
            <a:miter lim="800000"/>
            <a:headEnd/>
            <a:tailEnd/>
          </a:ln>
          <a:effectLst/>
        </p:spPr>
        <p:txBody>
          <a:bodyPr wrap="none" anchor="ctr"/>
          <a:lstStyle/>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کسب هدف</a:t>
            </a:r>
          </a:p>
          <a:p>
            <a:pPr algn="ctr"/>
            <a:r>
              <a:rPr lang="fa-IR" sz="2400">
                <a:latin typeface="Tahoma" pitchFamily="34" charset="0"/>
              </a:rPr>
              <a:t>بالا</a:t>
            </a:r>
          </a:p>
          <a:p>
            <a:pPr algn="ctr"/>
            <a:endParaRPr lang="fa-IR" sz="2400">
              <a:latin typeface="Tahoma" pitchFamily="34" charset="0"/>
            </a:endParaRPr>
          </a:p>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کسب هدف</a:t>
            </a:r>
          </a:p>
          <a:p>
            <a:pPr algn="ctr"/>
            <a:r>
              <a:rPr lang="fa-IR" sz="2400">
                <a:latin typeface="Tahoma" pitchFamily="34" charset="0"/>
              </a:rPr>
              <a:t>پایین</a:t>
            </a:r>
          </a:p>
          <a:p>
            <a:pPr algn="ctr"/>
            <a:endParaRPr lang="fa-IR" sz="2400">
              <a:latin typeface="Tahoma" pitchFamily="34" charset="0"/>
            </a:endParaRPr>
          </a:p>
          <a:p>
            <a:pPr algn="ctr"/>
            <a:endParaRPr lang="fa-IR" sz="2400">
              <a:latin typeface="Tahoma" pitchFamily="34" charset="0"/>
            </a:endParaRPr>
          </a:p>
          <a:p>
            <a:pPr algn="ctr"/>
            <a:r>
              <a:rPr lang="fa-IR" sz="2400">
                <a:latin typeface="Tahoma" pitchFamily="34" charset="0"/>
              </a:rPr>
              <a:t>هدف: دستیابی به برنامه</a:t>
            </a:r>
            <a:endParaRPr lang="en-US" sz="2400">
              <a:latin typeface="Tahoma" pitchFamily="34" charset="0"/>
            </a:endParaRPr>
          </a:p>
        </p:txBody>
      </p:sp>
      <p:sp>
        <p:nvSpPr>
          <p:cNvPr id="46109" name="Line 29"/>
          <p:cNvSpPr>
            <a:spLocks noChangeShapeType="1"/>
          </p:cNvSpPr>
          <p:nvPr/>
        </p:nvSpPr>
        <p:spPr bwMode="auto">
          <a:xfrm>
            <a:off x="2209800" y="3810000"/>
            <a:ext cx="0" cy="1066800"/>
          </a:xfrm>
          <a:prstGeom prst="line">
            <a:avLst/>
          </a:prstGeom>
          <a:noFill/>
          <a:ln w="57150">
            <a:solidFill>
              <a:schemeClr val="tx1"/>
            </a:solidFill>
            <a:round/>
            <a:headEnd/>
            <a:tailEnd type="triangle" w="med" len="med"/>
          </a:ln>
          <a:effectLst/>
        </p:spPr>
        <p:txBody>
          <a:bodyPr anchor="ctr"/>
          <a:lstStyle/>
          <a:p>
            <a:endParaRPr lang="fa-IR"/>
          </a:p>
        </p:txBody>
      </p:sp>
      <p:sp>
        <p:nvSpPr>
          <p:cNvPr id="46110" name="Line 30"/>
          <p:cNvSpPr>
            <a:spLocks noChangeShapeType="1"/>
          </p:cNvSpPr>
          <p:nvPr/>
        </p:nvSpPr>
        <p:spPr bwMode="auto">
          <a:xfrm>
            <a:off x="6096000" y="3581400"/>
            <a:ext cx="0" cy="1066800"/>
          </a:xfrm>
          <a:prstGeom prst="line">
            <a:avLst/>
          </a:prstGeom>
          <a:noFill/>
          <a:ln w="57150">
            <a:solidFill>
              <a:schemeClr val="tx1"/>
            </a:solidFill>
            <a:round/>
            <a:headEnd/>
            <a:tailEnd type="triangle" w="med" len="med"/>
          </a:ln>
          <a:effectLst/>
        </p:spPr>
        <p:txBody>
          <a:bodyPr anchor="ctr"/>
          <a:lstStyle/>
          <a:p>
            <a:endParaRPr lang="fa-IR"/>
          </a:p>
        </p:txBody>
      </p:sp>
      <p:sp>
        <p:nvSpPr>
          <p:cNvPr id="46111" name="Line 31"/>
          <p:cNvSpPr>
            <a:spLocks noChangeShapeType="1"/>
          </p:cNvSpPr>
          <p:nvPr/>
        </p:nvSpPr>
        <p:spPr bwMode="auto">
          <a:xfrm>
            <a:off x="3657600" y="3962400"/>
            <a:ext cx="1524000" cy="0"/>
          </a:xfrm>
          <a:prstGeom prst="line">
            <a:avLst/>
          </a:prstGeom>
          <a:noFill/>
          <a:ln w="57150">
            <a:solidFill>
              <a:schemeClr val="tx1"/>
            </a:solidFill>
            <a:round/>
            <a:headEnd/>
            <a:tailEnd type="triangle" w="med" len="med"/>
          </a:ln>
          <a:effectLst/>
        </p:spPr>
        <p:txBody>
          <a:bodyPr anchor="ctr"/>
          <a:lstStyle/>
          <a:p>
            <a:endParaRPr lang="fa-IR"/>
          </a:p>
        </p:txBody>
      </p:sp>
      <p:sp>
        <p:nvSpPr>
          <p:cNvPr id="46116" name="Rectangle 36"/>
          <p:cNvSpPr>
            <a:spLocks noGrp="1" noChangeArrowheads="1"/>
          </p:cNvSpPr>
          <p:nvPr>
            <p:ph type="ctrTitle"/>
          </p:nvPr>
        </p:nvSpPr>
        <p:spPr>
          <a:xfrm>
            <a:off x="990600" y="228600"/>
            <a:ext cx="7772400" cy="1462088"/>
          </a:xfrm>
        </p:spPr>
        <p:txBody>
          <a:bodyPr/>
          <a:lstStyle/>
          <a:p>
            <a:r>
              <a:rPr lang="fa-IR"/>
              <a:t>  </a:t>
            </a:r>
          </a:p>
        </p:txBody>
      </p:sp>
      <p:sp>
        <p:nvSpPr>
          <p:cNvPr id="46117" name="Rectangle 37"/>
          <p:cNvSpPr>
            <a:spLocks noGrp="1" noChangeArrowheads="1"/>
          </p:cNvSpPr>
          <p:nvPr>
            <p:ph type="subTitle" idx="1"/>
          </p:nvPr>
        </p:nvSpPr>
        <p:spPr>
          <a:xfrm>
            <a:off x="1447800" y="0"/>
            <a:ext cx="6400800" cy="3276600"/>
          </a:xfrm>
        </p:spPr>
        <p:txBody>
          <a:bodyPr/>
          <a:lstStyle/>
          <a:p>
            <a:endParaRPr lang="fa-IR"/>
          </a:p>
          <a:p>
            <a:r>
              <a:rPr lang="fa-IR" sz="1800"/>
              <a:t>شکل 1.2)  </a:t>
            </a:r>
            <a:r>
              <a:rPr lang="fa-IR"/>
              <a:t>مدیریت کارایی و اثربخشی را جستجو می کند</a:t>
            </a:r>
          </a:p>
          <a:p>
            <a:r>
              <a:rPr lang="fa-IR"/>
              <a:t>نتایج= اثربخشی               منابع= کارایی</a:t>
            </a:r>
            <a:endParaRPr lang="en-US"/>
          </a:p>
        </p:txBody>
      </p:sp>
      <p:sp>
        <p:nvSpPr>
          <p:cNvPr id="46127" name="Line 47"/>
          <p:cNvSpPr>
            <a:spLocks noChangeShapeType="1"/>
          </p:cNvSpPr>
          <p:nvPr/>
        </p:nvSpPr>
        <p:spPr bwMode="auto">
          <a:xfrm>
            <a:off x="1524000" y="1600200"/>
            <a:ext cx="6858000" cy="0"/>
          </a:xfrm>
          <a:prstGeom prst="line">
            <a:avLst/>
          </a:prstGeom>
          <a:noFill/>
          <a:ln w="28575">
            <a:solidFill>
              <a:schemeClr val="tx1"/>
            </a:solidFill>
            <a:round/>
            <a:headEnd/>
            <a:tailEnd/>
          </a:ln>
          <a:effectLst/>
        </p:spPr>
        <p:txBody>
          <a:bodyPr anchor="ctr"/>
          <a:lstStyle/>
          <a:p>
            <a:endParaRPr lang="fa-I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46116"/>
                                        </p:tgtEl>
                                        <p:attrNameLst>
                                          <p:attrName>style.visibility</p:attrName>
                                        </p:attrNameLst>
                                      </p:cBhvr>
                                      <p:to>
                                        <p:strVal val="visible"/>
                                      </p:to>
                                    </p:set>
                                    <p:anim calcmode="lin" valueType="num">
                                      <p:cBhvr>
                                        <p:cTn id="7" dur="2000" fill="hold"/>
                                        <p:tgtEl>
                                          <p:spTgt spid="46116"/>
                                        </p:tgtEl>
                                        <p:attrNameLst>
                                          <p:attrName>ppt_w</p:attrName>
                                        </p:attrNameLst>
                                      </p:cBhvr>
                                      <p:tavLst>
                                        <p:tav tm="0">
                                          <p:val>
                                            <p:strVal val="#ppt_w"/>
                                          </p:val>
                                        </p:tav>
                                        <p:tav tm="100000">
                                          <p:val>
                                            <p:strVal val="#ppt_w"/>
                                          </p:val>
                                        </p:tav>
                                      </p:tavLst>
                                    </p:anim>
                                    <p:anim calcmode="lin" valueType="num">
                                      <p:cBhvr>
                                        <p:cTn id="8" dur="2000" fill="hold"/>
                                        <p:tgtEl>
                                          <p:spTgt spid="46116"/>
                                        </p:tgtEl>
                                        <p:attrNameLst>
                                          <p:attrName>ppt_h</p:attrName>
                                        </p:attrNameLst>
                                      </p:cBhvr>
                                      <p:tavLst>
                                        <p:tav tm="0">
                                          <p:val>
                                            <p:strVal val="#ppt_h"/>
                                          </p:val>
                                        </p:tav>
                                        <p:tav tm="30000">
                                          <p:val>
                                            <p:strVal val="#ppt_h/2"/>
                                          </p:val>
                                        </p:tav>
                                        <p:tav tm="40000">
                                          <p:val>
                                            <p:strVal val="#ppt_h"/>
                                          </p:val>
                                        </p:tav>
                                        <p:tav tm="50000">
                                          <p:val>
                                            <p:strVal val="#ppt_h/2"/>
                                          </p:val>
                                        </p:tav>
                                        <p:tav tm="60000">
                                          <p:val>
                                            <p:strVal val="#ppt_h"/>
                                          </p:val>
                                        </p:tav>
                                        <p:tav tm="69900">
                                          <p:val>
                                            <p:strVal val="#ppt_h/2"/>
                                          </p:val>
                                        </p:tav>
                                        <p:tav tm="80000">
                                          <p:val>
                                            <p:strVal val="#ppt_h"/>
                                          </p:val>
                                        </p:tav>
                                        <p:tav tm="100000">
                                          <p:val>
                                            <p:strVal val="#ppt_h"/>
                                          </p:val>
                                        </p:tav>
                                      </p:tavLst>
                                    </p:anim>
                                    <p:anim calcmode="lin" valueType="num">
                                      <p:cBhvr>
                                        <p:cTn id="9" dur="2000" fill="hold"/>
                                        <p:tgtEl>
                                          <p:spTgt spid="46116"/>
                                        </p:tgtEl>
                                        <p:attrNameLst>
                                          <p:attrName>ppt_x</p:attrName>
                                        </p:attrNameLst>
                                      </p:cBhvr>
                                      <p:tavLst>
                                        <p:tav tm="0">
                                          <p:val>
                                            <p:strVal val="#ppt_x-.4"/>
                                          </p:val>
                                        </p:tav>
                                        <p:tav tm="100000">
                                          <p:val>
                                            <p:strVal val="#ppt_x"/>
                                          </p:val>
                                        </p:tav>
                                      </p:tavLst>
                                    </p:anim>
                                    <p:anim calcmode="lin" valueType="num">
                                      <p:cBhvr>
                                        <p:cTn id="10" dur="2000" fill="hold"/>
                                        <p:tgtEl>
                                          <p:spTgt spid="46116"/>
                                        </p:tgtEl>
                                        <p:attrNameLst>
                                          <p:attrName>ppt_y</p:attrName>
                                        </p:attrNameLst>
                                      </p:cBhvr>
                                      <p:tavLst>
                                        <p:tav tm="0">
                                          <p:val>
                                            <p:strVal val="#ppt_y-.5"/>
                                          </p:val>
                                        </p:tav>
                                        <p:tav tm="20000">
                                          <p:val>
                                            <p:strVal val="#ppt_y-.2"/>
                                          </p:val>
                                        </p:tav>
                                        <p:tav tm="30000">
                                          <p:val>
                                            <p:strVal val="#ppt_y"/>
                                          </p:val>
                                        </p:tav>
                                        <p:tav tm="40000">
                                          <p:val>
                                            <p:strVal val="#ppt_y-.15"/>
                                          </p:val>
                                        </p:tav>
                                        <p:tav tm="50000">
                                          <p:val>
                                            <p:strVal val="#ppt_y"/>
                                          </p:val>
                                        </p:tav>
                                        <p:tav tm="60000">
                                          <p:val>
                                            <p:strVal val="#ppt_y-.1"/>
                                          </p:val>
                                        </p:tav>
                                        <p:tav tm="69900">
                                          <p:val>
                                            <p:strVal val="#ppt_y"/>
                                          </p:val>
                                        </p:tav>
                                        <p:tav tm="80000">
                                          <p:val>
                                            <p:strVal val="#ppt_y-.05"/>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0" presetClass="entr" presetSubtype="0" fill="hold" grpId="0" nodeType="clickEffect">
                                  <p:stCondLst>
                                    <p:cond delay="0"/>
                                  </p:stCondLst>
                                  <p:iterate type="lt">
                                    <p:tmPct val="10000"/>
                                  </p:iterate>
                                  <p:childTnLst>
                                    <p:set>
                                      <p:cBhvr>
                                        <p:cTn id="14" dur="1" fill="hold">
                                          <p:stCondLst>
                                            <p:cond delay="0"/>
                                          </p:stCondLst>
                                        </p:cTn>
                                        <p:tgtEl>
                                          <p:spTgt spid="46117">
                                            <p:txEl>
                                              <p:pRg st="1" end="1"/>
                                            </p:txEl>
                                          </p:spTgt>
                                        </p:tgtEl>
                                        <p:attrNameLst>
                                          <p:attrName>style.visibility</p:attrName>
                                        </p:attrNameLst>
                                      </p:cBhvr>
                                      <p:to>
                                        <p:strVal val="visible"/>
                                      </p:to>
                                    </p:set>
                                    <p:animEffect transition="in" filter="fade">
                                      <p:cBhvr>
                                        <p:cTn id="15" dur="500">
                                          <p:stCondLst>
                                            <p:cond delay="0"/>
                                          </p:stCondLst>
                                        </p:cTn>
                                        <p:tgtEl>
                                          <p:spTgt spid="46117">
                                            <p:txEl>
                                              <p:pRg st="1" end="1"/>
                                            </p:txEl>
                                          </p:spTgt>
                                        </p:tgtEl>
                                      </p:cBhvr>
                                    </p:animEffect>
                                    <p:anim calcmode="lin" valueType="num">
                                      <p:cBhvr>
                                        <p:cTn id="16" dur="500" fill="hold">
                                          <p:stCondLst>
                                            <p:cond delay="0"/>
                                          </p:stCondLst>
                                        </p:cTn>
                                        <p:tgtEl>
                                          <p:spTgt spid="46117">
                                            <p:txEl>
                                              <p:pRg st="1" end="1"/>
                                            </p:txEl>
                                          </p:spTgt>
                                        </p:tgtEl>
                                        <p:attrNameLst>
                                          <p:attrName>ppt_x</p:attrName>
                                        </p:attrNameLst>
                                      </p:cBhvr>
                                      <p:tavLst>
                                        <p:tav tm="0">
                                          <p:val>
                                            <p:strVal val="#ppt_x-.1"/>
                                          </p:val>
                                        </p:tav>
                                        <p:tav tm="100000">
                                          <p:val>
                                            <p:strVal val="#ppt_x"/>
                                          </p:val>
                                        </p:tav>
                                      </p:tavLst>
                                    </p:anim>
                                    <p:anim calcmode="lin" valueType="num">
                                      <p:cBhvr>
                                        <p:cTn id="17" dur="500" fill="hold">
                                          <p:stCondLst>
                                            <p:cond delay="0"/>
                                          </p:stCondLst>
                                        </p:cTn>
                                        <p:tgtEl>
                                          <p:spTgt spid="4611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0" presetClass="entr" presetSubtype="0" fill="hold" grpId="0" nodeType="clickEffect">
                                  <p:stCondLst>
                                    <p:cond delay="0"/>
                                  </p:stCondLst>
                                  <p:iterate type="lt">
                                    <p:tmPct val="10000"/>
                                  </p:iterate>
                                  <p:childTnLst>
                                    <p:set>
                                      <p:cBhvr>
                                        <p:cTn id="21" dur="1" fill="hold">
                                          <p:stCondLst>
                                            <p:cond delay="0"/>
                                          </p:stCondLst>
                                        </p:cTn>
                                        <p:tgtEl>
                                          <p:spTgt spid="46117">
                                            <p:txEl>
                                              <p:pRg st="2" end="2"/>
                                            </p:txEl>
                                          </p:spTgt>
                                        </p:tgtEl>
                                        <p:attrNameLst>
                                          <p:attrName>style.visibility</p:attrName>
                                        </p:attrNameLst>
                                      </p:cBhvr>
                                      <p:to>
                                        <p:strVal val="visible"/>
                                      </p:to>
                                    </p:set>
                                    <p:animEffect transition="in" filter="fade">
                                      <p:cBhvr>
                                        <p:cTn id="22" dur="500">
                                          <p:stCondLst>
                                            <p:cond delay="0"/>
                                          </p:stCondLst>
                                        </p:cTn>
                                        <p:tgtEl>
                                          <p:spTgt spid="46117">
                                            <p:txEl>
                                              <p:pRg st="2" end="2"/>
                                            </p:txEl>
                                          </p:spTgt>
                                        </p:tgtEl>
                                      </p:cBhvr>
                                    </p:animEffect>
                                    <p:anim calcmode="lin" valueType="num">
                                      <p:cBhvr>
                                        <p:cTn id="23" dur="500" fill="hold">
                                          <p:stCondLst>
                                            <p:cond delay="0"/>
                                          </p:stCondLst>
                                        </p:cTn>
                                        <p:tgtEl>
                                          <p:spTgt spid="46117">
                                            <p:txEl>
                                              <p:pRg st="2" end="2"/>
                                            </p:txEl>
                                          </p:spTgt>
                                        </p:tgtEl>
                                        <p:attrNameLst>
                                          <p:attrName>ppt_x</p:attrName>
                                        </p:attrNameLst>
                                      </p:cBhvr>
                                      <p:tavLst>
                                        <p:tav tm="0">
                                          <p:val>
                                            <p:strVal val="#ppt_x-.1"/>
                                          </p:val>
                                        </p:tav>
                                        <p:tav tm="100000">
                                          <p:val>
                                            <p:strVal val="#ppt_x"/>
                                          </p:val>
                                        </p:tav>
                                      </p:tavLst>
                                    </p:anim>
                                    <p:anim calcmode="lin" valueType="num">
                                      <p:cBhvr>
                                        <p:cTn id="24" dur="500" fill="hold">
                                          <p:stCondLst>
                                            <p:cond delay="0"/>
                                          </p:stCondLst>
                                        </p:cTn>
                                        <p:tgtEl>
                                          <p:spTgt spid="4611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16" grpId="0"/>
      <p:bldP spid="4611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1" name="Picture 5" descr="untitled"/>
          <p:cNvPicPr>
            <a:picLocks noGrp="1" noChangeAspect="1" noChangeArrowheads="1"/>
          </p:cNvPicPr>
          <p:nvPr>
            <p:ph/>
          </p:nvPr>
        </p:nvPicPr>
        <p:blipFill>
          <a:blip r:embed="rId2"/>
          <a:stretch>
            <a:fillRect/>
          </a:stretch>
        </p:blipFill>
        <p:spPr>
          <a:xfrm>
            <a:off x="1057275" y="340519"/>
            <a:ext cx="7029450" cy="5724525"/>
          </a:xfrm>
          <a:noFill/>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4267" name="Rectangle 59"/>
          <p:cNvSpPr>
            <a:spLocks noGrp="1" noChangeArrowheads="1"/>
          </p:cNvSpPr>
          <p:nvPr>
            <p:ph type="title"/>
          </p:nvPr>
        </p:nvSpPr>
        <p:spPr>
          <a:xfrm>
            <a:off x="615950" y="0"/>
            <a:ext cx="8001000" cy="762000"/>
          </a:xfrm>
        </p:spPr>
        <p:txBody>
          <a:bodyPr>
            <a:normAutofit fontScale="90000"/>
          </a:bodyPr>
          <a:lstStyle/>
          <a:p>
            <a:pPr algn="r" rtl="1">
              <a:lnSpc>
                <a:spcPct val="530000"/>
              </a:lnSpc>
            </a:pPr>
            <a:r>
              <a:rPr lang="fa-IR" sz="1600">
                <a:solidFill>
                  <a:schemeClr val="tx1"/>
                </a:solidFill>
              </a:rPr>
              <a:t>شکل 1.3)</a:t>
            </a:r>
            <a:r>
              <a:rPr lang="fa-IR" sz="1700"/>
              <a:t> </a:t>
            </a:r>
            <a:r>
              <a:rPr lang="fa-IR" sz="2800">
                <a:solidFill>
                  <a:schemeClr val="tx1"/>
                </a:solidFill>
              </a:rPr>
              <a:t>وظایف مدیریت در یک سیستم اجتمایی</a:t>
            </a:r>
            <a:endParaRPr lang="en-US" sz="2800">
              <a:solidFill>
                <a:schemeClr val="tx1"/>
              </a:solidFill>
            </a:endParaRPr>
          </a:p>
        </p:txBody>
      </p:sp>
      <p:graphicFrame>
        <p:nvGraphicFramePr>
          <p:cNvPr id="2" name="Diagram 1"/>
          <p:cNvGraphicFramePr/>
          <p:nvPr/>
        </p:nvGraphicFramePr>
        <p:xfrm>
          <a:off x="609600" y="2743200"/>
          <a:ext cx="3663950" cy="308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4358" name="Group 150"/>
          <p:cNvGraphicFramePr>
            <a:graphicFrameLocks noGrp="1"/>
          </p:cNvGraphicFramePr>
          <p:nvPr>
            <p:ph sz="quarter" idx="2"/>
          </p:nvPr>
        </p:nvGraphicFramePr>
        <p:xfrm>
          <a:off x="4800600" y="2182813"/>
          <a:ext cx="1600200" cy="4522788"/>
        </p:xfrm>
        <a:graphic>
          <a:graphicData uri="http://schemas.openxmlformats.org/drawingml/2006/table">
            <a:tbl>
              <a:tblPr/>
              <a:tblGrid>
                <a:gridCol w="1600200"/>
              </a:tblGrid>
              <a:tr h="84455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کارکردهای اداره انسانی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763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کارکردهای مربوط به امور مالی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2025">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کارکردهای مربوط به تخصیص مواد و تجهیزات</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763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کارکردهای مربوط به بازاریابی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3613">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کارکردهای مربوط به تخصیص مواد و تجهیزات</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94405" name="Group 197"/>
          <p:cNvGraphicFramePr>
            <a:graphicFrameLocks noGrp="1"/>
          </p:cNvGraphicFramePr>
          <p:nvPr>
            <p:ph sz="quarter" idx="3"/>
          </p:nvPr>
        </p:nvGraphicFramePr>
        <p:xfrm>
          <a:off x="7467600" y="2209800"/>
          <a:ext cx="1487488" cy="4482211"/>
        </p:xfrm>
        <a:graphic>
          <a:graphicData uri="http://schemas.openxmlformats.org/drawingml/2006/table">
            <a:tbl>
              <a:tblPr/>
              <a:tblGrid>
                <a:gridCol w="1487488"/>
              </a:tblGrid>
              <a:tr h="822325">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sng" strike="noStrike" cap="none" normalizeH="0" baseline="0" smtClean="0">
                          <a:ln>
                            <a:noFill/>
                          </a:ln>
                          <a:solidFill>
                            <a:schemeClr val="tx1"/>
                          </a:solidFill>
                          <a:effectLst/>
                          <a:latin typeface="Arial" pitchFamily="34" charset="0"/>
                          <a:cs typeface="Arial" pitchFamily="34" charset="0"/>
                        </a:rPr>
                        <a:t>فردی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رضایت وارضای نیازانگیزش،رشد</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 فردی،دریافتن ارزشهای تازه </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36675">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sng" strike="noStrike" cap="none" normalizeH="0" baseline="0" smtClean="0">
                          <a:ln>
                            <a:noFill/>
                          </a:ln>
                          <a:solidFill>
                            <a:schemeClr val="tx1"/>
                          </a:solidFill>
                          <a:effectLst/>
                          <a:latin typeface="Arial" pitchFamily="34" charset="0"/>
                          <a:cs typeface="Arial" pitchFamily="34" charset="0"/>
                        </a:rPr>
                        <a:t>سازمانی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بهره وری،رشد،</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پذیرش در محیط و انطباق با آن</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71600">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sng" strike="noStrike" cap="none" normalizeH="0" baseline="0" smtClean="0">
                          <a:ln>
                            <a:noFill/>
                          </a:ln>
                          <a:solidFill>
                            <a:schemeClr val="tx1"/>
                          </a:solidFill>
                          <a:effectLst/>
                          <a:latin typeface="Arial" pitchFamily="34" charset="0"/>
                          <a:cs typeface="Arial" pitchFamily="34" charset="0"/>
                        </a:rPr>
                        <a:t>اجتماعی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سازگاری با تقاضای حکومت وخواست جامعه</a:t>
                      </a:r>
                    </a:p>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en-US" sz="1800" b="0" i="0" u="sng"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4357" name="Rectangle 149"/>
          <p:cNvSpPr>
            <a:spLocks noChangeArrowheads="1"/>
          </p:cNvSpPr>
          <p:nvPr/>
        </p:nvSpPr>
        <p:spPr bwMode="auto">
          <a:xfrm>
            <a:off x="1066800" y="1600200"/>
            <a:ext cx="1828800" cy="396875"/>
          </a:xfrm>
          <a:prstGeom prst="rect">
            <a:avLst/>
          </a:prstGeom>
          <a:noFill/>
          <a:ln w="9525">
            <a:noFill/>
            <a:miter lim="800000"/>
            <a:headEnd/>
            <a:tailEnd/>
          </a:ln>
          <a:effectLst/>
        </p:spPr>
        <p:txBody>
          <a:bodyPr wrap="none">
            <a:spAutoFit/>
          </a:bodyPr>
          <a:lstStyle/>
          <a:p>
            <a:r>
              <a:rPr lang="fa-IR" sz="2000" b="1">
                <a:latin typeface="Tahoma" pitchFamily="34" charset="0"/>
              </a:rPr>
              <a:t>عناصر مرکزی نظام</a:t>
            </a:r>
            <a:endParaRPr lang="en-US" sz="2000" b="1">
              <a:latin typeface="Tahoma" pitchFamily="34" charset="0"/>
            </a:endParaRPr>
          </a:p>
        </p:txBody>
      </p:sp>
      <p:sp>
        <p:nvSpPr>
          <p:cNvPr id="94359" name="Rectangle 151"/>
          <p:cNvSpPr>
            <a:spLocks noChangeArrowheads="1"/>
          </p:cNvSpPr>
          <p:nvPr/>
        </p:nvSpPr>
        <p:spPr bwMode="auto">
          <a:xfrm>
            <a:off x="4648200" y="1574800"/>
            <a:ext cx="1439863" cy="396875"/>
          </a:xfrm>
          <a:prstGeom prst="rect">
            <a:avLst/>
          </a:prstGeom>
          <a:noFill/>
          <a:ln w="9525">
            <a:noFill/>
            <a:miter lim="800000"/>
            <a:headEnd/>
            <a:tailEnd/>
          </a:ln>
          <a:effectLst/>
        </p:spPr>
        <p:txBody>
          <a:bodyPr wrap="none">
            <a:spAutoFit/>
          </a:bodyPr>
          <a:lstStyle/>
          <a:p>
            <a:pPr rtl="1">
              <a:spcBef>
                <a:spcPct val="20000"/>
              </a:spcBef>
              <a:buClr>
                <a:schemeClr val="folHlink"/>
              </a:buClr>
              <a:buSzPct val="60000"/>
              <a:buFont typeface="Wingdings" pitchFamily="2" charset="2"/>
              <a:buNone/>
            </a:pPr>
            <a:r>
              <a:rPr lang="fa-IR" sz="2000" b="1">
                <a:latin typeface="Tahoma" pitchFamily="34" charset="0"/>
              </a:rPr>
              <a:t>پردازشگر نظام</a:t>
            </a:r>
            <a:endParaRPr lang="en-US" sz="2000" b="1">
              <a:latin typeface="Tahoma" pitchFamily="34" charset="0"/>
            </a:endParaRPr>
          </a:p>
        </p:txBody>
      </p:sp>
      <p:sp>
        <p:nvSpPr>
          <p:cNvPr id="94361" name="Rectangle 153"/>
          <p:cNvSpPr>
            <a:spLocks noChangeArrowheads="1"/>
          </p:cNvSpPr>
          <p:nvPr/>
        </p:nvSpPr>
        <p:spPr bwMode="auto">
          <a:xfrm>
            <a:off x="7924800" y="1584325"/>
            <a:ext cx="590550" cy="396875"/>
          </a:xfrm>
          <a:prstGeom prst="rect">
            <a:avLst/>
          </a:prstGeom>
          <a:noFill/>
          <a:ln w="9525">
            <a:noFill/>
            <a:miter lim="800000"/>
            <a:headEnd/>
            <a:tailEnd/>
          </a:ln>
          <a:effectLst/>
        </p:spPr>
        <p:txBody>
          <a:bodyPr wrap="none">
            <a:spAutoFit/>
          </a:bodyPr>
          <a:lstStyle/>
          <a:p>
            <a:r>
              <a:rPr lang="fa-IR" sz="2000" b="1">
                <a:latin typeface="Tahoma" pitchFamily="34" charset="0"/>
              </a:rPr>
              <a:t>نتایج</a:t>
            </a:r>
            <a:endParaRPr lang="en-US" sz="2000" b="1">
              <a:latin typeface="Tahoma" pitchFamily="34" charset="0"/>
            </a:endParaRPr>
          </a:p>
        </p:txBody>
      </p:sp>
      <p:sp>
        <p:nvSpPr>
          <p:cNvPr id="94363" name="Line 155"/>
          <p:cNvSpPr>
            <a:spLocks noChangeShapeType="1"/>
          </p:cNvSpPr>
          <p:nvPr/>
        </p:nvSpPr>
        <p:spPr bwMode="auto">
          <a:xfrm>
            <a:off x="152400" y="3886200"/>
            <a:ext cx="457200" cy="0"/>
          </a:xfrm>
          <a:prstGeom prst="line">
            <a:avLst/>
          </a:prstGeom>
          <a:noFill/>
          <a:ln w="9525">
            <a:solidFill>
              <a:schemeClr val="tx1"/>
            </a:solidFill>
            <a:round/>
            <a:headEnd/>
            <a:tailEnd type="triangle" w="med" len="med"/>
          </a:ln>
          <a:effectLst/>
        </p:spPr>
        <p:txBody>
          <a:bodyPr anchor="ctr"/>
          <a:lstStyle/>
          <a:p>
            <a:endParaRPr lang="fa-IR"/>
          </a:p>
        </p:txBody>
      </p:sp>
      <p:sp>
        <p:nvSpPr>
          <p:cNvPr id="94364" name="Rectangle 156"/>
          <p:cNvSpPr>
            <a:spLocks noChangeArrowheads="1"/>
          </p:cNvSpPr>
          <p:nvPr/>
        </p:nvSpPr>
        <p:spPr bwMode="auto">
          <a:xfrm>
            <a:off x="0" y="3429000"/>
            <a:ext cx="671513" cy="366713"/>
          </a:xfrm>
          <a:prstGeom prst="rect">
            <a:avLst/>
          </a:prstGeom>
          <a:noFill/>
          <a:ln w="9525">
            <a:noFill/>
            <a:miter lim="800000"/>
            <a:headEnd/>
            <a:tailEnd/>
          </a:ln>
          <a:effectLst/>
        </p:spPr>
        <p:txBody>
          <a:bodyPr wrap="none">
            <a:spAutoFit/>
          </a:bodyPr>
          <a:lstStyle/>
          <a:p>
            <a:r>
              <a:rPr lang="fa-IR">
                <a:latin typeface="Tahoma" pitchFamily="34" charset="0"/>
              </a:rPr>
              <a:t>داده ها</a:t>
            </a:r>
            <a:endParaRPr lang="en-US">
              <a:latin typeface="Tahoma" pitchFamily="34" charset="0"/>
            </a:endParaRPr>
          </a:p>
        </p:txBody>
      </p:sp>
      <p:sp>
        <p:nvSpPr>
          <p:cNvPr id="94370" name="Rectangle 162"/>
          <p:cNvSpPr>
            <a:spLocks noChangeArrowheads="1"/>
          </p:cNvSpPr>
          <p:nvPr/>
        </p:nvSpPr>
        <p:spPr bwMode="auto">
          <a:xfrm>
            <a:off x="762000" y="2514600"/>
            <a:ext cx="3276600" cy="3276600"/>
          </a:xfrm>
          <a:prstGeom prst="rect">
            <a:avLst/>
          </a:prstGeom>
          <a:solidFill>
            <a:schemeClr val="accent1">
              <a:alpha val="0"/>
            </a:schemeClr>
          </a:solidFill>
          <a:ln w="19050">
            <a:solidFill>
              <a:schemeClr val="tx1"/>
            </a:solidFill>
            <a:prstDash val="dash"/>
            <a:miter lim="800000"/>
            <a:headEnd/>
            <a:tailEnd/>
          </a:ln>
          <a:effectLst/>
        </p:spPr>
        <p:txBody>
          <a:bodyPr wrap="none" anchor="ctr"/>
          <a:lstStyle/>
          <a:p>
            <a:endParaRPr lang="fa-IR"/>
          </a:p>
        </p:txBody>
      </p:sp>
      <p:sp>
        <p:nvSpPr>
          <p:cNvPr id="94372" name="Rectangle 164"/>
          <p:cNvSpPr>
            <a:spLocks noChangeArrowheads="1"/>
          </p:cNvSpPr>
          <p:nvPr/>
        </p:nvSpPr>
        <p:spPr bwMode="auto">
          <a:xfrm>
            <a:off x="3962400" y="4114800"/>
            <a:ext cx="842963" cy="366713"/>
          </a:xfrm>
          <a:prstGeom prst="rect">
            <a:avLst/>
          </a:prstGeom>
          <a:noFill/>
          <a:ln w="9525">
            <a:noFill/>
            <a:miter lim="800000"/>
            <a:headEnd/>
            <a:tailEnd/>
          </a:ln>
          <a:effectLst/>
        </p:spPr>
        <p:txBody>
          <a:bodyPr wrap="none">
            <a:spAutoFit/>
          </a:bodyPr>
          <a:lstStyle/>
          <a:p>
            <a:r>
              <a:rPr lang="fa-IR">
                <a:latin typeface="Tahoma" pitchFamily="34" charset="0"/>
              </a:rPr>
              <a:t>شروع به</a:t>
            </a:r>
            <a:endParaRPr lang="en-US">
              <a:latin typeface="Tahoma" pitchFamily="34" charset="0"/>
            </a:endParaRPr>
          </a:p>
        </p:txBody>
      </p:sp>
      <p:sp>
        <p:nvSpPr>
          <p:cNvPr id="94373" name="Rectangle 165"/>
          <p:cNvSpPr>
            <a:spLocks noChangeArrowheads="1"/>
          </p:cNvSpPr>
          <p:nvPr/>
        </p:nvSpPr>
        <p:spPr bwMode="auto">
          <a:xfrm>
            <a:off x="4038600" y="5410200"/>
            <a:ext cx="733425" cy="366713"/>
          </a:xfrm>
          <a:prstGeom prst="rect">
            <a:avLst/>
          </a:prstGeom>
          <a:noFill/>
          <a:ln w="9525">
            <a:noFill/>
            <a:miter lim="800000"/>
            <a:headEnd/>
            <a:tailEnd/>
          </a:ln>
          <a:effectLst/>
        </p:spPr>
        <p:txBody>
          <a:bodyPr wrap="none">
            <a:spAutoFit/>
          </a:bodyPr>
          <a:lstStyle/>
          <a:p>
            <a:r>
              <a:rPr lang="fa-IR">
                <a:latin typeface="Tahoma" pitchFamily="34" charset="0"/>
              </a:rPr>
              <a:t>بازخور</a:t>
            </a:r>
            <a:endParaRPr lang="en-US">
              <a:latin typeface="Tahoma" pitchFamily="34" charset="0"/>
            </a:endParaRPr>
          </a:p>
        </p:txBody>
      </p:sp>
      <p:sp>
        <p:nvSpPr>
          <p:cNvPr id="94374" name="Rectangle 166"/>
          <p:cNvSpPr>
            <a:spLocks noChangeArrowheads="1"/>
          </p:cNvSpPr>
          <p:nvPr/>
        </p:nvSpPr>
        <p:spPr bwMode="auto">
          <a:xfrm>
            <a:off x="4114800" y="2590800"/>
            <a:ext cx="733425" cy="366713"/>
          </a:xfrm>
          <a:prstGeom prst="rect">
            <a:avLst/>
          </a:prstGeom>
          <a:noFill/>
          <a:ln w="9525">
            <a:noFill/>
            <a:miter lim="800000"/>
            <a:headEnd/>
            <a:tailEnd/>
          </a:ln>
          <a:effectLst/>
        </p:spPr>
        <p:txBody>
          <a:bodyPr wrap="none">
            <a:spAutoFit/>
          </a:bodyPr>
          <a:lstStyle/>
          <a:p>
            <a:r>
              <a:rPr lang="fa-IR">
                <a:latin typeface="Tahoma" pitchFamily="34" charset="0"/>
              </a:rPr>
              <a:t>بازخور</a:t>
            </a:r>
            <a:endParaRPr lang="en-US">
              <a:latin typeface="Tahoma" pitchFamily="34" charset="0"/>
            </a:endParaRPr>
          </a:p>
        </p:txBody>
      </p:sp>
      <p:sp>
        <p:nvSpPr>
          <p:cNvPr id="94375" name="Line 167"/>
          <p:cNvSpPr>
            <a:spLocks noChangeShapeType="1"/>
          </p:cNvSpPr>
          <p:nvPr/>
        </p:nvSpPr>
        <p:spPr bwMode="auto">
          <a:xfrm flipH="1">
            <a:off x="4191000" y="2971800"/>
            <a:ext cx="457200" cy="0"/>
          </a:xfrm>
          <a:prstGeom prst="line">
            <a:avLst/>
          </a:prstGeom>
          <a:noFill/>
          <a:ln w="9525">
            <a:solidFill>
              <a:schemeClr val="tx1"/>
            </a:solidFill>
            <a:round/>
            <a:headEnd/>
            <a:tailEnd type="triangle" w="med" len="med"/>
          </a:ln>
          <a:effectLst/>
        </p:spPr>
        <p:txBody>
          <a:bodyPr anchor="ctr"/>
          <a:lstStyle/>
          <a:p>
            <a:endParaRPr lang="fa-IR"/>
          </a:p>
        </p:txBody>
      </p:sp>
      <p:sp>
        <p:nvSpPr>
          <p:cNvPr id="94376" name="Line 168"/>
          <p:cNvSpPr>
            <a:spLocks noChangeShapeType="1"/>
          </p:cNvSpPr>
          <p:nvPr/>
        </p:nvSpPr>
        <p:spPr bwMode="auto">
          <a:xfrm>
            <a:off x="4191000" y="4572000"/>
            <a:ext cx="533400" cy="0"/>
          </a:xfrm>
          <a:prstGeom prst="line">
            <a:avLst/>
          </a:prstGeom>
          <a:noFill/>
          <a:ln w="9525">
            <a:solidFill>
              <a:schemeClr val="tx1"/>
            </a:solidFill>
            <a:round/>
            <a:headEnd/>
            <a:tailEnd type="triangle" w="med" len="med"/>
          </a:ln>
          <a:effectLst/>
        </p:spPr>
        <p:txBody>
          <a:bodyPr anchor="ctr"/>
          <a:lstStyle/>
          <a:p>
            <a:endParaRPr lang="fa-IR"/>
          </a:p>
        </p:txBody>
      </p:sp>
      <p:sp>
        <p:nvSpPr>
          <p:cNvPr id="94377" name="Line 169"/>
          <p:cNvSpPr>
            <a:spLocks noChangeShapeType="1"/>
          </p:cNvSpPr>
          <p:nvPr/>
        </p:nvSpPr>
        <p:spPr bwMode="auto">
          <a:xfrm flipH="1">
            <a:off x="4191000" y="5867400"/>
            <a:ext cx="533400" cy="0"/>
          </a:xfrm>
          <a:prstGeom prst="line">
            <a:avLst/>
          </a:prstGeom>
          <a:noFill/>
          <a:ln w="9525">
            <a:solidFill>
              <a:schemeClr val="tx1"/>
            </a:solidFill>
            <a:round/>
            <a:headEnd/>
            <a:tailEnd type="triangle" w="med" len="med"/>
          </a:ln>
          <a:effectLst/>
        </p:spPr>
        <p:txBody>
          <a:bodyPr anchor="ctr"/>
          <a:lstStyle/>
          <a:p>
            <a:endParaRPr lang="fa-IR"/>
          </a:p>
        </p:txBody>
      </p:sp>
      <p:sp>
        <p:nvSpPr>
          <p:cNvPr id="94378" name="Rectangle 170"/>
          <p:cNvSpPr>
            <a:spLocks noChangeArrowheads="1"/>
          </p:cNvSpPr>
          <p:nvPr/>
        </p:nvSpPr>
        <p:spPr bwMode="auto">
          <a:xfrm>
            <a:off x="6553200" y="2667000"/>
            <a:ext cx="733425" cy="366713"/>
          </a:xfrm>
          <a:prstGeom prst="rect">
            <a:avLst/>
          </a:prstGeom>
          <a:noFill/>
          <a:ln w="9525">
            <a:noFill/>
            <a:miter lim="800000"/>
            <a:headEnd/>
            <a:tailEnd/>
          </a:ln>
          <a:effectLst/>
        </p:spPr>
        <p:txBody>
          <a:bodyPr wrap="none">
            <a:spAutoFit/>
          </a:bodyPr>
          <a:lstStyle/>
          <a:p>
            <a:r>
              <a:rPr lang="fa-IR">
                <a:latin typeface="Tahoma" pitchFamily="34" charset="0"/>
              </a:rPr>
              <a:t>بازخور</a:t>
            </a:r>
            <a:endParaRPr lang="en-US">
              <a:latin typeface="Tahoma" pitchFamily="34" charset="0"/>
            </a:endParaRPr>
          </a:p>
        </p:txBody>
      </p:sp>
      <p:sp>
        <p:nvSpPr>
          <p:cNvPr id="94379" name="Rectangle 171"/>
          <p:cNvSpPr>
            <a:spLocks noChangeArrowheads="1"/>
          </p:cNvSpPr>
          <p:nvPr/>
        </p:nvSpPr>
        <p:spPr bwMode="auto">
          <a:xfrm>
            <a:off x="6629400" y="5486400"/>
            <a:ext cx="733425" cy="366713"/>
          </a:xfrm>
          <a:prstGeom prst="rect">
            <a:avLst/>
          </a:prstGeom>
          <a:noFill/>
          <a:ln w="9525">
            <a:noFill/>
            <a:miter lim="800000"/>
            <a:headEnd/>
            <a:tailEnd/>
          </a:ln>
          <a:effectLst/>
        </p:spPr>
        <p:txBody>
          <a:bodyPr wrap="none">
            <a:spAutoFit/>
          </a:bodyPr>
          <a:lstStyle/>
          <a:p>
            <a:r>
              <a:rPr lang="fa-IR">
                <a:latin typeface="Tahoma" pitchFamily="34" charset="0"/>
              </a:rPr>
              <a:t>بازخور</a:t>
            </a:r>
            <a:endParaRPr lang="en-US">
              <a:latin typeface="Tahoma" pitchFamily="34" charset="0"/>
            </a:endParaRPr>
          </a:p>
        </p:txBody>
      </p:sp>
      <p:sp>
        <p:nvSpPr>
          <p:cNvPr id="94380" name="Rectangle 172"/>
          <p:cNvSpPr>
            <a:spLocks noChangeArrowheads="1"/>
          </p:cNvSpPr>
          <p:nvPr/>
        </p:nvSpPr>
        <p:spPr bwMode="auto">
          <a:xfrm>
            <a:off x="6553200" y="4114800"/>
            <a:ext cx="774700" cy="366713"/>
          </a:xfrm>
          <a:prstGeom prst="rect">
            <a:avLst/>
          </a:prstGeom>
          <a:noFill/>
          <a:ln w="9525">
            <a:noFill/>
            <a:miter lim="800000"/>
            <a:headEnd/>
            <a:tailEnd/>
          </a:ln>
          <a:effectLst/>
        </p:spPr>
        <p:txBody>
          <a:bodyPr wrap="none">
            <a:spAutoFit/>
          </a:bodyPr>
          <a:lstStyle/>
          <a:p>
            <a:r>
              <a:rPr lang="fa-IR">
                <a:latin typeface="Tahoma" pitchFamily="34" charset="0"/>
              </a:rPr>
              <a:t>ستاده ها</a:t>
            </a:r>
            <a:endParaRPr lang="en-US">
              <a:latin typeface="Tahoma" pitchFamily="34" charset="0"/>
            </a:endParaRPr>
          </a:p>
        </p:txBody>
      </p:sp>
      <p:sp>
        <p:nvSpPr>
          <p:cNvPr id="94381" name="Line 173"/>
          <p:cNvSpPr>
            <a:spLocks noChangeShapeType="1"/>
          </p:cNvSpPr>
          <p:nvPr/>
        </p:nvSpPr>
        <p:spPr bwMode="auto">
          <a:xfrm flipH="1">
            <a:off x="6553200" y="3124200"/>
            <a:ext cx="685800" cy="0"/>
          </a:xfrm>
          <a:prstGeom prst="line">
            <a:avLst/>
          </a:prstGeom>
          <a:noFill/>
          <a:ln w="9525">
            <a:solidFill>
              <a:schemeClr val="tx1"/>
            </a:solidFill>
            <a:round/>
            <a:headEnd/>
            <a:tailEnd type="triangle" w="med" len="med"/>
          </a:ln>
          <a:effectLst/>
        </p:spPr>
        <p:txBody>
          <a:bodyPr anchor="ctr"/>
          <a:lstStyle/>
          <a:p>
            <a:endParaRPr lang="fa-IR"/>
          </a:p>
        </p:txBody>
      </p:sp>
      <p:sp>
        <p:nvSpPr>
          <p:cNvPr id="94383" name="Line 175"/>
          <p:cNvSpPr>
            <a:spLocks noChangeShapeType="1"/>
          </p:cNvSpPr>
          <p:nvPr/>
        </p:nvSpPr>
        <p:spPr bwMode="auto">
          <a:xfrm flipH="1">
            <a:off x="6629400" y="5867400"/>
            <a:ext cx="685800" cy="0"/>
          </a:xfrm>
          <a:prstGeom prst="line">
            <a:avLst/>
          </a:prstGeom>
          <a:noFill/>
          <a:ln w="9525">
            <a:solidFill>
              <a:schemeClr val="tx1"/>
            </a:solidFill>
            <a:round/>
            <a:headEnd/>
            <a:tailEnd type="triangle" w="med" len="med"/>
          </a:ln>
          <a:effectLst/>
        </p:spPr>
        <p:txBody>
          <a:bodyPr anchor="ctr"/>
          <a:lstStyle/>
          <a:p>
            <a:endParaRPr lang="fa-IR"/>
          </a:p>
        </p:txBody>
      </p:sp>
      <p:sp>
        <p:nvSpPr>
          <p:cNvPr id="94384" name="Line 176"/>
          <p:cNvSpPr>
            <a:spLocks noChangeShapeType="1"/>
          </p:cNvSpPr>
          <p:nvPr/>
        </p:nvSpPr>
        <p:spPr bwMode="auto">
          <a:xfrm>
            <a:off x="6629400" y="4495800"/>
            <a:ext cx="685800" cy="0"/>
          </a:xfrm>
          <a:prstGeom prst="line">
            <a:avLst/>
          </a:prstGeom>
          <a:noFill/>
          <a:ln w="9525">
            <a:solidFill>
              <a:schemeClr val="tx1"/>
            </a:solidFill>
            <a:round/>
            <a:headEnd/>
            <a:tailEnd type="triangle" w="med" len="med"/>
          </a:ln>
          <a:effectLst/>
        </p:spPr>
        <p:txBody>
          <a:bodyPr anchor="ctr"/>
          <a:lstStyle/>
          <a:p>
            <a:endParaRPr lang="fa-I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94267"/>
                                        </p:tgtEl>
                                        <p:attrNameLst>
                                          <p:attrName>style.visibility</p:attrName>
                                        </p:attrNameLst>
                                      </p:cBhvr>
                                      <p:to>
                                        <p:strVal val="visible"/>
                                      </p:to>
                                    </p:set>
                                    <p:animEffect transition="in" filter="fade">
                                      <p:cBhvr>
                                        <p:cTn id="7" dur="1000"/>
                                        <p:tgtEl>
                                          <p:spTgt spid="94267"/>
                                        </p:tgtEl>
                                      </p:cBhvr>
                                    </p:animEffect>
                                    <p:anim calcmode="lin" valueType="num">
                                      <p:cBhvr>
                                        <p:cTn id="8" dur="1000" fill="hold"/>
                                        <p:tgtEl>
                                          <p:spTgt spid="94267"/>
                                        </p:tgtEl>
                                        <p:attrNameLst>
                                          <p:attrName>ppt_x</p:attrName>
                                        </p:attrNameLst>
                                      </p:cBhvr>
                                      <p:tavLst>
                                        <p:tav tm="0">
                                          <p:val>
                                            <p:strVal val="#ppt_x"/>
                                          </p:val>
                                        </p:tav>
                                        <p:tav tm="100000">
                                          <p:val>
                                            <p:strVal val="#ppt_x"/>
                                          </p:val>
                                        </p:tav>
                                      </p:tavLst>
                                    </p:anim>
                                    <p:anim calcmode="lin" valueType="num">
                                      <p:cBhvr>
                                        <p:cTn id="9" dur="898" decel="100000" fill="hold"/>
                                        <p:tgtEl>
                                          <p:spTgt spid="94267"/>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9426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67"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pPr algn="r" rtl="1"/>
            <a:r>
              <a:rPr lang="fa-IR" sz="1300"/>
              <a:t>شکل 1.4)</a:t>
            </a:r>
            <a:r>
              <a:rPr lang="fa-IR" sz="2500"/>
              <a:t> فرایند وظایف مدیریت رفتاری با تأکید بر منابع انسانی</a:t>
            </a:r>
            <a:endParaRPr lang="en-US" sz="2500"/>
          </a:p>
        </p:txBody>
      </p:sp>
      <p:sp>
        <p:nvSpPr>
          <p:cNvPr id="160826" name="Rectangle 58"/>
          <p:cNvSpPr>
            <a:spLocks noChangeArrowheads="1"/>
          </p:cNvSpPr>
          <p:nvPr/>
        </p:nvSpPr>
        <p:spPr bwMode="auto">
          <a:xfrm>
            <a:off x="2514600" y="2112963"/>
            <a:ext cx="1857375" cy="579437"/>
          </a:xfrm>
          <a:prstGeom prst="rect">
            <a:avLst/>
          </a:prstGeom>
          <a:noFill/>
          <a:ln w="9525">
            <a:noFill/>
            <a:miter lim="800000"/>
            <a:headEnd/>
            <a:tailEnd/>
          </a:ln>
          <a:effectLst/>
        </p:spPr>
        <p:txBody>
          <a:bodyPr wrap="none">
            <a:spAutoFit/>
          </a:bodyPr>
          <a:lstStyle/>
          <a:p>
            <a:r>
              <a:rPr lang="fa-IR" sz="3200"/>
              <a:t>برنامه ریزی</a:t>
            </a:r>
            <a:endParaRPr lang="en-US" sz="3200"/>
          </a:p>
        </p:txBody>
      </p:sp>
      <p:sp>
        <p:nvSpPr>
          <p:cNvPr id="160834" name="Rectangle 66"/>
          <p:cNvSpPr>
            <a:spLocks noChangeArrowheads="1"/>
          </p:cNvSpPr>
          <p:nvPr/>
        </p:nvSpPr>
        <p:spPr bwMode="auto">
          <a:xfrm>
            <a:off x="1066800" y="3560763"/>
            <a:ext cx="949325" cy="579437"/>
          </a:xfrm>
          <a:prstGeom prst="rect">
            <a:avLst/>
          </a:prstGeom>
          <a:noFill/>
          <a:ln w="9525">
            <a:noFill/>
            <a:miter lim="800000"/>
            <a:headEnd/>
            <a:tailEnd/>
          </a:ln>
          <a:effectLst/>
        </p:spPr>
        <p:txBody>
          <a:bodyPr wrap="none">
            <a:spAutoFit/>
          </a:bodyPr>
          <a:lstStyle/>
          <a:p>
            <a:r>
              <a:rPr lang="fa-IR" sz="3200"/>
              <a:t>کنترل</a:t>
            </a:r>
            <a:endParaRPr lang="en-US" sz="3200"/>
          </a:p>
        </p:txBody>
      </p:sp>
      <p:sp>
        <p:nvSpPr>
          <p:cNvPr id="160835" name="Rectangle 67"/>
          <p:cNvSpPr>
            <a:spLocks noChangeArrowheads="1"/>
          </p:cNvSpPr>
          <p:nvPr/>
        </p:nvSpPr>
        <p:spPr bwMode="auto">
          <a:xfrm>
            <a:off x="4343400" y="3560763"/>
            <a:ext cx="1604963" cy="579437"/>
          </a:xfrm>
          <a:prstGeom prst="rect">
            <a:avLst/>
          </a:prstGeom>
          <a:noFill/>
          <a:ln w="9525">
            <a:noFill/>
            <a:miter lim="800000"/>
            <a:headEnd/>
            <a:tailEnd/>
          </a:ln>
          <a:effectLst/>
        </p:spPr>
        <p:txBody>
          <a:bodyPr wrap="none">
            <a:spAutoFit/>
          </a:bodyPr>
          <a:lstStyle/>
          <a:p>
            <a:r>
              <a:rPr lang="fa-IR" sz="3200"/>
              <a:t>سازماندهی</a:t>
            </a:r>
            <a:endParaRPr lang="en-US" sz="3200"/>
          </a:p>
        </p:txBody>
      </p:sp>
      <p:sp>
        <p:nvSpPr>
          <p:cNvPr id="160836" name="Rectangle 68"/>
          <p:cNvSpPr>
            <a:spLocks noChangeArrowheads="1"/>
          </p:cNvSpPr>
          <p:nvPr/>
        </p:nvSpPr>
        <p:spPr bwMode="auto">
          <a:xfrm>
            <a:off x="2362200" y="5313363"/>
            <a:ext cx="2405063" cy="579437"/>
          </a:xfrm>
          <a:prstGeom prst="rect">
            <a:avLst/>
          </a:prstGeom>
          <a:noFill/>
          <a:ln w="9525">
            <a:noFill/>
            <a:miter lim="800000"/>
            <a:headEnd/>
            <a:tailEnd/>
          </a:ln>
          <a:effectLst/>
        </p:spPr>
        <p:txBody>
          <a:bodyPr wrap="none">
            <a:spAutoFit/>
          </a:bodyPr>
          <a:lstStyle/>
          <a:p>
            <a:r>
              <a:rPr lang="fa-IR" sz="3200"/>
              <a:t>انگیزش و هدایت</a:t>
            </a:r>
            <a:endParaRPr lang="en-US" sz="3200"/>
          </a:p>
        </p:txBody>
      </p:sp>
      <p:sp>
        <p:nvSpPr>
          <p:cNvPr id="160837" name="Rectangle 69"/>
          <p:cNvSpPr>
            <a:spLocks noChangeArrowheads="1"/>
          </p:cNvSpPr>
          <p:nvPr/>
        </p:nvSpPr>
        <p:spPr bwMode="auto">
          <a:xfrm>
            <a:off x="6400800" y="4475163"/>
            <a:ext cx="1017588" cy="579437"/>
          </a:xfrm>
          <a:prstGeom prst="rect">
            <a:avLst/>
          </a:prstGeom>
          <a:noFill/>
          <a:ln w="9525">
            <a:noFill/>
            <a:miter lim="800000"/>
            <a:headEnd/>
            <a:tailEnd/>
          </a:ln>
          <a:effectLst/>
        </p:spPr>
        <p:txBody>
          <a:bodyPr wrap="none">
            <a:spAutoFit/>
          </a:bodyPr>
          <a:lstStyle/>
          <a:p>
            <a:r>
              <a:rPr lang="fa-IR" sz="3200"/>
              <a:t>انسانی</a:t>
            </a:r>
            <a:endParaRPr lang="en-US" sz="3200"/>
          </a:p>
        </p:txBody>
      </p:sp>
      <p:sp>
        <p:nvSpPr>
          <p:cNvPr id="160838" name="Rectangle 70"/>
          <p:cNvSpPr>
            <a:spLocks noChangeArrowheads="1"/>
          </p:cNvSpPr>
          <p:nvPr/>
        </p:nvSpPr>
        <p:spPr bwMode="auto">
          <a:xfrm>
            <a:off x="6400800" y="2874963"/>
            <a:ext cx="833438" cy="579437"/>
          </a:xfrm>
          <a:prstGeom prst="rect">
            <a:avLst/>
          </a:prstGeom>
          <a:noFill/>
          <a:ln w="9525">
            <a:noFill/>
            <a:miter lim="800000"/>
            <a:headEnd/>
            <a:tailEnd/>
          </a:ln>
          <a:effectLst/>
        </p:spPr>
        <p:txBody>
          <a:bodyPr wrap="none">
            <a:spAutoFit/>
          </a:bodyPr>
          <a:lstStyle/>
          <a:p>
            <a:r>
              <a:rPr lang="fa-IR" sz="3200"/>
              <a:t>مادی</a:t>
            </a:r>
            <a:endParaRPr lang="en-US" sz="3200"/>
          </a:p>
        </p:txBody>
      </p:sp>
      <p:sp>
        <p:nvSpPr>
          <p:cNvPr id="160839" name="Line 71"/>
          <p:cNvSpPr>
            <a:spLocks noChangeShapeType="1"/>
          </p:cNvSpPr>
          <p:nvPr/>
        </p:nvSpPr>
        <p:spPr bwMode="auto">
          <a:xfrm>
            <a:off x="2057400" y="3962400"/>
            <a:ext cx="2209800" cy="0"/>
          </a:xfrm>
          <a:prstGeom prst="line">
            <a:avLst/>
          </a:prstGeom>
          <a:noFill/>
          <a:ln w="12700">
            <a:solidFill>
              <a:schemeClr val="tx1"/>
            </a:solidFill>
            <a:round/>
            <a:headEnd type="triangle" w="med" len="med"/>
            <a:tailEnd type="triangle" w="med" len="med"/>
          </a:ln>
          <a:effectLst/>
        </p:spPr>
        <p:txBody>
          <a:bodyPr anchor="ctr"/>
          <a:lstStyle/>
          <a:p>
            <a:endParaRPr lang="fa-IR"/>
          </a:p>
        </p:txBody>
      </p:sp>
      <p:sp>
        <p:nvSpPr>
          <p:cNvPr id="160840" name="Line 72"/>
          <p:cNvSpPr>
            <a:spLocks noChangeShapeType="1"/>
          </p:cNvSpPr>
          <p:nvPr/>
        </p:nvSpPr>
        <p:spPr bwMode="auto">
          <a:xfrm>
            <a:off x="3124200" y="2743200"/>
            <a:ext cx="0" cy="2590800"/>
          </a:xfrm>
          <a:prstGeom prst="line">
            <a:avLst/>
          </a:prstGeom>
          <a:noFill/>
          <a:ln w="9525">
            <a:solidFill>
              <a:schemeClr val="tx1"/>
            </a:solidFill>
            <a:round/>
            <a:headEnd/>
            <a:tailEnd type="triangle" w="med" len="med"/>
          </a:ln>
          <a:effectLst/>
        </p:spPr>
        <p:txBody>
          <a:bodyPr anchor="ctr"/>
          <a:lstStyle/>
          <a:p>
            <a:endParaRPr lang="fa-IR"/>
          </a:p>
        </p:txBody>
      </p:sp>
      <p:sp>
        <p:nvSpPr>
          <p:cNvPr id="160841" name="Line 73"/>
          <p:cNvSpPr>
            <a:spLocks noChangeShapeType="1"/>
          </p:cNvSpPr>
          <p:nvPr/>
        </p:nvSpPr>
        <p:spPr bwMode="auto">
          <a:xfrm flipV="1">
            <a:off x="1371600" y="2667000"/>
            <a:ext cx="1066800" cy="914400"/>
          </a:xfrm>
          <a:prstGeom prst="line">
            <a:avLst/>
          </a:prstGeom>
          <a:noFill/>
          <a:ln w="9525">
            <a:solidFill>
              <a:schemeClr val="tx1"/>
            </a:solidFill>
            <a:round/>
            <a:headEnd type="triangle" w="med" len="med"/>
            <a:tailEnd type="triangle" w="med" len="med"/>
          </a:ln>
          <a:effectLst/>
        </p:spPr>
        <p:txBody>
          <a:bodyPr anchor="ctr"/>
          <a:lstStyle/>
          <a:p>
            <a:endParaRPr lang="fa-IR"/>
          </a:p>
        </p:txBody>
      </p:sp>
      <p:sp>
        <p:nvSpPr>
          <p:cNvPr id="160842" name="Line 74"/>
          <p:cNvSpPr>
            <a:spLocks noChangeShapeType="1"/>
          </p:cNvSpPr>
          <p:nvPr/>
        </p:nvSpPr>
        <p:spPr bwMode="auto">
          <a:xfrm>
            <a:off x="1447800" y="4267200"/>
            <a:ext cx="990600" cy="1143000"/>
          </a:xfrm>
          <a:prstGeom prst="line">
            <a:avLst/>
          </a:prstGeom>
          <a:noFill/>
          <a:ln w="9525">
            <a:solidFill>
              <a:schemeClr val="tx1"/>
            </a:solidFill>
            <a:round/>
            <a:headEnd type="triangle" w="med" len="med"/>
            <a:tailEnd type="triangle" w="med" len="med"/>
          </a:ln>
          <a:effectLst/>
        </p:spPr>
        <p:txBody>
          <a:bodyPr anchor="ctr"/>
          <a:lstStyle/>
          <a:p>
            <a:endParaRPr lang="fa-IR"/>
          </a:p>
        </p:txBody>
      </p:sp>
      <p:sp>
        <p:nvSpPr>
          <p:cNvPr id="160843" name="Line 75"/>
          <p:cNvSpPr>
            <a:spLocks noChangeShapeType="1"/>
          </p:cNvSpPr>
          <p:nvPr/>
        </p:nvSpPr>
        <p:spPr bwMode="auto">
          <a:xfrm flipV="1">
            <a:off x="3962400" y="4343400"/>
            <a:ext cx="838200" cy="1066800"/>
          </a:xfrm>
          <a:prstGeom prst="line">
            <a:avLst/>
          </a:prstGeom>
          <a:noFill/>
          <a:ln w="9525">
            <a:solidFill>
              <a:schemeClr val="tx1"/>
            </a:solidFill>
            <a:round/>
            <a:headEnd type="triangle" w="med" len="med"/>
            <a:tailEnd type="triangle" w="med" len="med"/>
          </a:ln>
          <a:effectLst/>
        </p:spPr>
        <p:txBody>
          <a:bodyPr anchor="ctr"/>
          <a:lstStyle/>
          <a:p>
            <a:endParaRPr lang="fa-IR"/>
          </a:p>
        </p:txBody>
      </p:sp>
      <p:sp>
        <p:nvSpPr>
          <p:cNvPr id="160844" name="Line 76"/>
          <p:cNvSpPr>
            <a:spLocks noChangeShapeType="1"/>
          </p:cNvSpPr>
          <p:nvPr/>
        </p:nvSpPr>
        <p:spPr bwMode="auto">
          <a:xfrm flipH="1" flipV="1">
            <a:off x="3733800" y="2590800"/>
            <a:ext cx="990600" cy="990600"/>
          </a:xfrm>
          <a:prstGeom prst="line">
            <a:avLst/>
          </a:prstGeom>
          <a:noFill/>
          <a:ln w="9525">
            <a:solidFill>
              <a:schemeClr val="tx1"/>
            </a:solidFill>
            <a:round/>
            <a:headEnd type="triangle" w="med" len="med"/>
            <a:tailEnd type="triangle" w="med" len="med"/>
          </a:ln>
          <a:effectLst/>
        </p:spPr>
        <p:txBody>
          <a:bodyPr anchor="ctr"/>
          <a:lstStyle/>
          <a:p>
            <a:endParaRPr lang="fa-IR"/>
          </a:p>
        </p:txBody>
      </p:sp>
      <p:sp>
        <p:nvSpPr>
          <p:cNvPr id="160845" name="Line 77"/>
          <p:cNvSpPr>
            <a:spLocks noChangeShapeType="1"/>
          </p:cNvSpPr>
          <p:nvPr/>
        </p:nvSpPr>
        <p:spPr bwMode="auto">
          <a:xfrm flipV="1">
            <a:off x="5791200" y="3352800"/>
            <a:ext cx="609600" cy="381000"/>
          </a:xfrm>
          <a:prstGeom prst="line">
            <a:avLst/>
          </a:prstGeom>
          <a:noFill/>
          <a:ln w="9525">
            <a:solidFill>
              <a:schemeClr val="tx1"/>
            </a:solidFill>
            <a:round/>
            <a:headEnd/>
            <a:tailEnd type="triangle" w="med" len="med"/>
          </a:ln>
          <a:effectLst/>
        </p:spPr>
        <p:txBody>
          <a:bodyPr anchor="ctr"/>
          <a:lstStyle/>
          <a:p>
            <a:endParaRPr lang="fa-IR"/>
          </a:p>
        </p:txBody>
      </p:sp>
      <p:sp>
        <p:nvSpPr>
          <p:cNvPr id="160846" name="Line 78"/>
          <p:cNvSpPr>
            <a:spLocks noChangeShapeType="1"/>
          </p:cNvSpPr>
          <p:nvPr/>
        </p:nvSpPr>
        <p:spPr bwMode="auto">
          <a:xfrm>
            <a:off x="5715000" y="4191000"/>
            <a:ext cx="609600" cy="533400"/>
          </a:xfrm>
          <a:prstGeom prst="line">
            <a:avLst/>
          </a:prstGeom>
          <a:noFill/>
          <a:ln w="9525">
            <a:solidFill>
              <a:schemeClr val="tx1"/>
            </a:solidFill>
            <a:round/>
            <a:headEnd/>
            <a:tailEnd type="triangle" w="med" len="med"/>
          </a:ln>
          <a:effectLst/>
        </p:spPr>
        <p:txBody>
          <a:bodyPr anchor="ctr"/>
          <a:lstStyle/>
          <a:p>
            <a:endParaRPr lang="fa-I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60770"/>
                                        </p:tgtEl>
                                        <p:attrNameLst>
                                          <p:attrName>style.visibility</p:attrName>
                                        </p:attrNameLst>
                                      </p:cBhvr>
                                      <p:to>
                                        <p:strVal val="visible"/>
                                      </p:to>
                                    </p:set>
                                    <p:anim calcmode="lin" valueType="num">
                                      <p:cBhvr>
                                        <p:cTn id="7" dur="500" fill="hold"/>
                                        <p:tgtEl>
                                          <p:spTgt spid="160770"/>
                                        </p:tgtEl>
                                        <p:attrNameLst>
                                          <p:attrName>ppt_w</p:attrName>
                                        </p:attrNameLst>
                                      </p:cBhvr>
                                      <p:tavLst>
                                        <p:tav tm="0">
                                          <p:val>
                                            <p:fltVal val="0"/>
                                          </p:val>
                                        </p:tav>
                                        <p:tav tm="100000">
                                          <p:val>
                                            <p:strVal val="#ppt_w"/>
                                          </p:val>
                                        </p:tav>
                                      </p:tavLst>
                                    </p:anim>
                                    <p:anim calcmode="lin" valueType="num">
                                      <p:cBhvr>
                                        <p:cTn id="8" dur="500" fill="hold"/>
                                        <p:tgtEl>
                                          <p:spTgt spid="160770"/>
                                        </p:tgtEl>
                                        <p:attrNameLst>
                                          <p:attrName>ppt_h</p:attrName>
                                        </p:attrNameLst>
                                      </p:cBhvr>
                                      <p:tavLst>
                                        <p:tav tm="0">
                                          <p:val>
                                            <p:fltVal val="0"/>
                                          </p:val>
                                        </p:tav>
                                        <p:tav tm="100000">
                                          <p:val>
                                            <p:strVal val="#ppt_h"/>
                                          </p:val>
                                        </p:tav>
                                      </p:tavLst>
                                    </p:anim>
                                    <p:anim calcmode="lin" valueType="num">
                                      <p:cBhvr>
                                        <p:cTn id="9" dur="500" fill="hold"/>
                                        <p:tgtEl>
                                          <p:spTgt spid="160770"/>
                                        </p:tgtEl>
                                        <p:attrNameLst>
                                          <p:attrName>style.rotation</p:attrName>
                                        </p:attrNameLst>
                                      </p:cBhvr>
                                      <p:tavLst>
                                        <p:tav tm="0">
                                          <p:val>
                                            <p:fltVal val="360"/>
                                          </p:val>
                                        </p:tav>
                                        <p:tav tm="100000">
                                          <p:val>
                                            <p:fltVal val="0"/>
                                          </p:val>
                                        </p:tav>
                                      </p:tavLst>
                                    </p:anim>
                                    <p:animEffect transition="in" filter="fade">
                                      <p:cBhvr>
                                        <p:cTn id="10" dur="500"/>
                                        <p:tgtEl>
                                          <p:spTgt spid="160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0"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457200" y="411163"/>
            <a:ext cx="8229600" cy="942975"/>
          </a:xfrm>
        </p:spPr>
        <p:txBody>
          <a:bodyPr>
            <a:normAutofit fontScale="90000"/>
          </a:bodyPr>
          <a:lstStyle/>
          <a:p>
            <a:pPr algn="r" rtl="1"/>
            <a:r>
              <a:rPr lang="fa-IR"/>
              <a:t>تعریف</a:t>
            </a:r>
            <a:r>
              <a:rPr lang="en-US"/>
              <a:t> </a:t>
            </a:r>
            <a:r>
              <a:rPr lang="fa-IR"/>
              <a:t> مدیریت منابع انسانی و اداره کارکنان</a:t>
            </a:r>
            <a:endParaRPr lang="en-US"/>
          </a:p>
        </p:txBody>
      </p:sp>
      <p:sp>
        <p:nvSpPr>
          <p:cNvPr id="162821" name="Rectangle 5"/>
          <p:cNvSpPr>
            <a:spLocks noGrp="1" noChangeArrowheads="1"/>
          </p:cNvSpPr>
          <p:nvPr>
            <p:ph idx="1"/>
          </p:nvPr>
        </p:nvSpPr>
        <p:spPr>
          <a:xfrm>
            <a:off x="457200" y="2247900"/>
            <a:ext cx="8229600" cy="4533900"/>
          </a:xfrm>
        </p:spPr>
        <p:txBody>
          <a:bodyPr/>
          <a:lstStyle/>
          <a:p>
            <a:pPr algn="r" rtl="1">
              <a:buFont typeface="Wingdings" pitchFamily="2" charset="2"/>
              <a:buNone/>
            </a:pPr>
            <a:r>
              <a:rPr lang="fa-IR"/>
              <a:t>شناسایی اهمیت نیروی کار سازمان به عنوان یک عنصر حیاتی در کسب اهداف سازمانی واستفاده چندگانه در فعالیتها وکارکردهای منابع انسانی به گونه ای که بطور موثر ومنصفانه ای منافع فردی کارکنان، سازمان وجامعه را تضمین نماید.</a:t>
            </a:r>
            <a:endParaRPr lang="en-US"/>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iterate type="lt">
                                    <p:tmPct val="10000"/>
                                  </p:iterate>
                                  <p:childTnLst>
                                    <p:set>
                                      <p:cBhvr>
                                        <p:cTn id="6" dur="1" fill="hold">
                                          <p:stCondLst>
                                            <p:cond delay="0"/>
                                          </p:stCondLst>
                                        </p:cTn>
                                        <p:tgtEl>
                                          <p:spTgt spid="162818"/>
                                        </p:tgtEl>
                                        <p:attrNameLst>
                                          <p:attrName>style.visibility</p:attrName>
                                        </p:attrNameLst>
                                      </p:cBhvr>
                                      <p:to>
                                        <p:strVal val="visible"/>
                                      </p:to>
                                    </p:set>
                                    <p:anim calcmode="lin" valueType="num">
                                      <p:cBhvr additive="base">
                                        <p:cTn id="7" dur="800" fill="hold">
                                          <p:stCondLst>
                                            <p:cond delay="0"/>
                                          </p:stCondLst>
                                        </p:cTn>
                                        <p:tgtEl>
                                          <p:spTgt spid="162818"/>
                                        </p:tgtEl>
                                        <p:attrNameLst>
                                          <p:attrName>ppt_x</p:attrName>
                                        </p:attrNameLst>
                                      </p:cBhvr>
                                      <p:tavLst>
                                        <p:tav tm="0">
                                          <p:val>
                                            <p:strVal val="0-#ppt_w/2"/>
                                          </p:val>
                                        </p:tav>
                                        <p:tav tm="100000">
                                          <p:val>
                                            <p:strVal val="#ppt_x"/>
                                          </p:val>
                                        </p:tav>
                                      </p:tavLst>
                                    </p:anim>
                                    <p:anim calcmode="lin" valueType="num">
                                      <p:cBhvr additive="base">
                                        <p:cTn id="8" dur="800" fill="hold">
                                          <p:stCondLst>
                                            <p:cond delay="0"/>
                                          </p:stCondLst>
                                        </p:cTn>
                                        <p:tgtEl>
                                          <p:spTgt spid="16281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0" presetClass="entr" presetSubtype="0" fill="hold" grpId="0" nodeType="clickEffect">
                                  <p:stCondLst>
                                    <p:cond delay="0"/>
                                  </p:stCondLst>
                                  <p:iterate type="lt">
                                    <p:tmPct val="10000"/>
                                  </p:iterate>
                                  <p:childTnLst>
                                    <p:set>
                                      <p:cBhvr>
                                        <p:cTn id="12" dur="1" fill="hold">
                                          <p:stCondLst>
                                            <p:cond delay="0"/>
                                          </p:stCondLst>
                                        </p:cTn>
                                        <p:tgtEl>
                                          <p:spTgt spid="162821">
                                            <p:txEl>
                                              <p:pRg st="0" end="0"/>
                                            </p:txEl>
                                          </p:spTgt>
                                        </p:tgtEl>
                                        <p:attrNameLst>
                                          <p:attrName>style.visibility</p:attrName>
                                        </p:attrNameLst>
                                      </p:cBhvr>
                                      <p:to>
                                        <p:strVal val="visible"/>
                                      </p:to>
                                    </p:set>
                                    <p:animEffect transition="in" filter="fade">
                                      <p:cBhvr>
                                        <p:cTn id="13" dur="1000"/>
                                        <p:tgtEl>
                                          <p:spTgt spid="162821">
                                            <p:txEl>
                                              <p:pRg st="0" end="0"/>
                                            </p:txEl>
                                          </p:spTgt>
                                        </p:tgtEl>
                                      </p:cBhvr>
                                    </p:animEffect>
                                    <p:anim calcmode="lin" valueType="num">
                                      <p:cBhvr>
                                        <p:cTn id="14" dur="1000" fill="hold"/>
                                        <p:tgtEl>
                                          <p:spTgt spid="162821">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16282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18" grpId="0"/>
      <p:bldP spid="162821"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pPr algn="r" rtl="1"/>
            <a:r>
              <a:rPr lang="fa-IR" sz="1600"/>
              <a:t>شکل 1.5)</a:t>
            </a:r>
            <a:r>
              <a:rPr lang="fa-IR" sz="3400"/>
              <a:t> </a:t>
            </a:r>
            <a:r>
              <a:rPr lang="fa-IR" sz="2500"/>
              <a:t>ارتباط واژه های مدیریت منابع انسانی بر اساس دیدگاه های مدیریتی و سطوح سازمان</a:t>
            </a:r>
            <a:endParaRPr lang="en-US" sz="2500"/>
          </a:p>
        </p:txBody>
      </p:sp>
      <p:graphicFrame>
        <p:nvGraphicFramePr>
          <p:cNvPr id="167981" name="Group 45"/>
          <p:cNvGraphicFramePr>
            <a:graphicFrameLocks noGrp="1"/>
          </p:cNvGraphicFramePr>
          <p:nvPr>
            <p:ph idx="1"/>
          </p:nvPr>
        </p:nvGraphicFramePr>
        <p:xfrm>
          <a:off x="304800" y="1600200"/>
          <a:ext cx="8382000" cy="4450080"/>
        </p:xfrm>
        <a:graphic>
          <a:graphicData uri="http://schemas.openxmlformats.org/drawingml/2006/table">
            <a:tbl>
              <a:tblPr/>
              <a:tblGrid>
                <a:gridCol w="3200400"/>
                <a:gridCol w="1981200"/>
                <a:gridCol w="3200400"/>
              </a:tblGrid>
              <a:tr h="7620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سطح سازمانی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مبانی نظری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واژه های منابع انسانی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052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عالی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بین مدیریت عالی ومدیریت میانی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میانی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بین مدیریت عملیاتی ومدیریت میانی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عملیاتی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اقتضایی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نظام گرایی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روابط انسان</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روان شناسی صنعتی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علمی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منابع انسانی وامور کارکنان</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منابع انسانی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اداره امور کارکنان</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مدیریت نیروی انسانی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20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2000" b="0" i="0" u="none" strike="noStrike" cap="none" normalizeH="0" baseline="0" smtClean="0">
                          <a:ln>
                            <a:noFill/>
                          </a:ln>
                          <a:solidFill>
                            <a:schemeClr val="tx1"/>
                          </a:solidFill>
                          <a:effectLst/>
                          <a:latin typeface="Arial" pitchFamily="34" charset="0"/>
                          <a:cs typeface="Arial" pitchFamily="34" charset="0"/>
                        </a:rPr>
                        <a:t>کارگزینی</a:t>
                      </a:r>
                      <a:endParaRPr kumimoji="0" lang="en-US" sz="20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p:cTn id="7" dur="500" fill="hold"/>
                                        <p:tgtEl>
                                          <p:spTgt spid="167938"/>
                                        </p:tgtEl>
                                        <p:attrNameLst>
                                          <p:attrName>ppt_w</p:attrName>
                                        </p:attrNameLst>
                                      </p:cBhvr>
                                      <p:tavLst>
                                        <p:tav tm="0">
                                          <p:val>
                                            <p:fltVal val="0"/>
                                          </p:val>
                                        </p:tav>
                                        <p:tav tm="100000">
                                          <p:val>
                                            <p:strVal val="#ppt_w"/>
                                          </p:val>
                                        </p:tav>
                                      </p:tavLst>
                                    </p:anim>
                                    <p:anim calcmode="lin" valueType="num">
                                      <p:cBhvr>
                                        <p:cTn id="8" dur="500" fill="hold"/>
                                        <p:tgtEl>
                                          <p:spTgt spid="167938"/>
                                        </p:tgtEl>
                                        <p:attrNameLst>
                                          <p:attrName>ppt_h</p:attrName>
                                        </p:attrNameLst>
                                      </p:cBhvr>
                                      <p:tavLst>
                                        <p:tav tm="0">
                                          <p:val>
                                            <p:fltVal val="0"/>
                                          </p:val>
                                        </p:tav>
                                        <p:tav tm="100000">
                                          <p:val>
                                            <p:strVal val="#ppt_h"/>
                                          </p:val>
                                        </p:tav>
                                      </p:tavLst>
                                    </p:anim>
                                    <p:anim calcmode="lin" valueType="num">
                                      <p:cBhvr>
                                        <p:cTn id="9" dur="500" fill="hold"/>
                                        <p:tgtEl>
                                          <p:spTgt spid="167938"/>
                                        </p:tgtEl>
                                        <p:attrNameLst>
                                          <p:attrName>style.rotation</p:attrName>
                                        </p:attrNameLst>
                                      </p:cBhvr>
                                      <p:tavLst>
                                        <p:tav tm="0">
                                          <p:val>
                                            <p:fltVal val="360"/>
                                          </p:val>
                                        </p:tav>
                                        <p:tav tm="100000">
                                          <p:val>
                                            <p:fltVal val="0"/>
                                          </p:val>
                                        </p:tav>
                                      </p:tavLst>
                                    </p:anim>
                                    <p:animEffect transition="in" filter="fade">
                                      <p:cBhvr>
                                        <p:cTn id="10" dur="500"/>
                                        <p:tgtEl>
                                          <p:spTgt spid="167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Content Placeholder 169990"/>
          <p:cNvGrpSpPr>
            <a:grpSpLocks/>
          </p:cNvGrpSpPr>
          <p:nvPr/>
        </p:nvGrpSpPr>
        <p:grpSpPr bwMode="auto">
          <a:xfrm>
            <a:off x="457200" y="274638"/>
            <a:ext cx="8229600" cy="7040562"/>
            <a:chOff x="288" y="173"/>
            <a:chExt cx="5184" cy="4435"/>
          </a:xfrm>
        </p:grpSpPr>
        <p:graphicFrame>
          <p:nvGraphicFramePr>
            <p:cNvPr id="19" name="Diagram 18"/>
            <p:cNvGraphicFramePr/>
            <p:nvPr/>
          </p:nvGraphicFramePr>
          <p:xfrm>
            <a:off x="288" y="173"/>
            <a:ext cx="5184" cy="4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Oval 37"/>
            <p:cNvSpPr>
              <a:spLocks noChangeArrowheads="1"/>
            </p:cNvSpPr>
            <p:nvPr/>
          </p:nvSpPr>
          <p:spPr bwMode="auto">
            <a:xfrm>
              <a:off x="2832" y="2256"/>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کنترل</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Oval 38"/>
            <p:cNvSpPr>
              <a:spLocks noChangeArrowheads="1"/>
            </p:cNvSpPr>
            <p:nvPr/>
          </p:nvSpPr>
          <p:spPr bwMode="auto">
            <a:xfrm>
              <a:off x="2832" y="1824"/>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سازماندهی</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Oval 39"/>
            <p:cNvSpPr>
              <a:spLocks noChangeArrowheads="1"/>
            </p:cNvSpPr>
            <p:nvPr/>
          </p:nvSpPr>
          <p:spPr bwMode="auto">
            <a:xfrm>
              <a:off x="4608" y="3984"/>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جدا شدن کارکنان</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Oval 40"/>
            <p:cNvSpPr>
              <a:spLocks noChangeArrowheads="1"/>
            </p:cNvSpPr>
            <p:nvPr/>
          </p:nvSpPr>
          <p:spPr bwMode="auto">
            <a:xfrm>
              <a:off x="4608" y="3648"/>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نگهداری کارکنان</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Oval 41"/>
            <p:cNvSpPr>
              <a:spLocks noChangeArrowheads="1"/>
            </p:cNvSpPr>
            <p:nvPr/>
          </p:nvSpPr>
          <p:spPr bwMode="auto">
            <a:xfrm>
              <a:off x="4608" y="3312"/>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روابط کارکنان</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Oval 42"/>
            <p:cNvSpPr>
              <a:spLocks noChangeArrowheads="1"/>
            </p:cNvSpPr>
            <p:nvPr/>
          </p:nvSpPr>
          <p:spPr bwMode="auto">
            <a:xfrm>
              <a:off x="2832" y="3984"/>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باز سازی کارکنان</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Oval 43"/>
            <p:cNvSpPr>
              <a:spLocks noChangeArrowheads="1"/>
            </p:cNvSpPr>
            <p:nvPr/>
          </p:nvSpPr>
          <p:spPr bwMode="auto">
            <a:xfrm>
              <a:off x="2832" y="3648"/>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جبران خدمات</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Oval 44"/>
            <p:cNvSpPr>
              <a:spLocks noChangeArrowheads="1"/>
            </p:cNvSpPr>
            <p:nvPr/>
          </p:nvSpPr>
          <p:spPr bwMode="auto">
            <a:xfrm>
              <a:off x="2832" y="3312"/>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استخدام </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Oval 45"/>
            <p:cNvSpPr>
              <a:spLocks noChangeArrowheads="1"/>
            </p:cNvSpPr>
            <p:nvPr/>
          </p:nvSpPr>
          <p:spPr bwMode="auto">
            <a:xfrm>
              <a:off x="1392" y="2976"/>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میانجی</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Oval 46"/>
            <p:cNvSpPr>
              <a:spLocks noChangeArrowheads="1"/>
            </p:cNvSpPr>
            <p:nvPr/>
          </p:nvSpPr>
          <p:spPr bwMode="auto">
            <a:xfrm>
              <a:off x="1392" y="2640"/>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خلاق</a:t>
              </a:r>
            </a:p>
            <a:p>
              <a:pPr marL="0" marR="0" lvl="0" indent="0" algn="ctr" defTabSz="914400" rtl="1" eaLnBrk="1" fontAlgn="base" latinLnBrk="0" hangingPunct="1">
                <a:lnSpc>
                  <a:spcPct val="100000"/>
                </a:lnSpc>
                <a:spcBef>
                  <a:spcPct val="0"/>
                </a:spcBef>
                <a:spcAft>
                  <a:spcPct val="0"/>
                </a:spcAft>
                <a:buClrTx/>
                <a:buSzTx/>
                <a:buFontTx/>
                <a:buNone/>
                <a:tabLst/>
              </a:pP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Oval 47"/>
            <p:cNvSpPr>
              <a:spLocks noChangeArrowheads="1"/>
            </p:cNvSpPr>
            <p:nvPr/>
          </p:nvSpPr>
          <p:spPr bwMode="auto">
            <a:xfrm>
              <a:off x="1392" y="3984"/>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متخصص درمقابل کلی دان</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Oval 48"/>
            <p:cNvSpPr>
              <a:spLocks noChangeArrowheads="1"/>
            </p:cNvSpPr>
            <p:nvPr/>
          </p:nvSpPr>
          <p:spPr bwMode="auto">
            <a:xfrm>
              <a:off x="1392" y="3648"/>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حلال مشکلات</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Oval 49"/>
            <p:cNvSpPr>
              <a:spLocks noChangeArrowheads="1"/>
            </p:cNvSpPr>
            <p:nvPr/>
          </p:nvSpPr>
          <p:spPr bwMode="auto">
            <a:xfrm>
              <a:off x="1392" y="3312"/>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ناظر</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6" name="Oval 50"/>
            <p:cNvSpPr>
              <a:spLocks noChangeArrowheads="1"/>
            </p:cNvSpPr>
            <p:nvPr/>
          </p:nvSpPr>
          <p:spPr bwMode="auto">
            <a:xfrm>
              <a:off x="1392" y="1920"/>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پشتیبانی کننده</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Oval 51"/>
            <p:cNvSpPr>
              <a:spLocks noChangeArrowheads="1"/>
            </p:cNvSpPr>
            <p:nvPr/>
          </p:nvSpPr>
          <p:spPr bwMode="auto">
            <a:xfrm>
              <a:off x="1392" y="1584"/>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مشاور</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Oval 52"/>
            <p:cNvSpPr>
              <a:spLocks noChangeArrowheads="1"/>
            </p:cNvSpPr>
            <p:nvPr/>
          </p:nvSpPr>
          <p:spPr bwMode="auto">
            <a:xfrm>
              <a:off x="1392" y="2256"/>
              <a:ext cx="432" cy="33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sz="1800" b="0" i="0" u="none" strike="noStrike" cap="none" normalizeH="0" baseline="0" smtClean="0">
                  <a:ln>
                    <a:noFill/>
                  </a:ln>
                  <a:solidFill>
                    <a:schemeClr val="tx1"/>
                  </a:solidFill>
                  <a:effectLst/>
                  <a:latin typeface="Arial" pitchFamily="34" charset="0"/>
                  <a:cs typeface="Arial" pitchFamily="34" charset="0"/>
                </a:rPr>
                <a:t>خط مشی گذار</a:t>
              </a:r>
              <a:endParaRPr kumimoji="0" lang="en-US" altLang="fa-IR"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170012" name="AutoShape 28"/>
          <p:cNvSpPr>
            <a:spLocks noChangeArrowheads="1"/>
          </p:cNvSpPr>
          <p:nvPr/>
        </p:nvSpPr>
        <p:spPr bwMode="auto">
          <a:xfrm>
            <a:off x="5715000" y="1524000"/>
            <a:ext cx="1143000" cy="9906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pPr algn="ctr"/>
            <a:r>
              <a:rPr lang="fa-IR"/>
              <a:t>وظایف</a:t>
            </a:r>
            <a:endParaRPr lang="en-US"/>
          </a:p>
        </p:txBody>
      </p:sp>
      <p:sp>
        <p:nvSpPr>
          <p:cNvPr id="170013" name="AutoShape 29"/>
          <p:cNvSpPr>
            <a:spLocks noChangeArrowheads="1"/>
          </p:cNvSpPr>
          <p:nvPr/>
        </p:nvSpPr>
        <p:spPr bwMode="auto">
          <a:xfrm>
            <a:off x="1981200" y="1524000"/>
            <a:ext cx="1143000" cy="9906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pPr algn="ctr"/>
            <a:r>
              <a:rPr lang="fa-IR"/>
              <a:t>نقش ها</a:t>
            </a:r>
            <a:endParaRPr lang="en-US"/>
          </a:p>
        </p:txBody>
      </p:sp>
      <p:sp>
        <p:nvSpPr>
          <p:cNvPr id="170014" name="Rectangle 30"/>
          <p:cNvSpPr>
            <a:spLocks noChangeArrowheads="1"/>
          </p:cNvSpPr>
          <p:nvPr/>
        </p:nvSpPr>
        <p:spPr bwMode="auto">
          <a:xfrm>
            <a:off x="5715000" y="2743200"/>
            <a:ext cx="1143000" cy="1371600"/>
          </a:xfrm>
          <a:prstGeom prst="rect">
            <a:avLst/>
          </a:prstGeom>
          <a:solidFill>
            <a:schemeClr val="accent1"/>
          </a:solidFill>
          <a:ln w="9525">
            <a:solidFill>
              <a:schemeClr val="tx1"/>
            </a:solidFill>
            <a:miter lim="800000"/>
            <a:headEnd/>
            <a:tailEnd/>
          </a:ln>
          <a:effectLst/>
        </p:spPr>
        <p:txBody>
          <a:bodyPr wrap="none" anchor="ctr"/>
          <a:lstStyle/>
          <a:p>
            <a:pPr algn="ctr"/>
            <a:r>
              <a:rPr lang="fa-IR"/>
              <a:t>مدیریتی</a:t>
            </a:r>
            <a:endParaRPr lang="en-US"/>
          </a:p>
        </p:txBody>
      </p:sp>
      <p:sp>
        <p:nvSpPr>
          <p:cNvPr id="170015" name="Rectangle 31"/>
          <p:cNvSpPr>
            <a:spLocks noChangeArrowheads="1"/>
          </p:cNvSpPr>
          <p:nvPr/>
        </p:nvSpPr>
        <p:spPr bwMode="auto">
          <a:xfrm>
            <a:off x="5715000" y="5105400"/>
            <a:ext cx="1143000" cy="1600200"/>
          </a:xfrm>
          <a:prstGeom prst="rect">
            <a:avLst/>
          </a:prstGeom>
          <a:solidFill>
            <a:schemeClr val="accent1"/>
          </a:solidFill>
          <a:ln w="9525">
            <a:solidFill>
              <a:schemeClr val="tx1"/>
            </a:solidFill>
            <a:miter lim="800000"/>
            <a:headEnd/>
            <a:tailEnd/>
          </a:ln>
          <a:effectLst/>
        </p:spPr>
        <p:txBody>
          <a:bodyPr wrap="none" anchor="ctr"/>
          <a:lstStyle/>
          <a:p>
            <a:pPr algn="ctr"/>
            <a:r>
              <a:rPr lang="fa-IR"/>
              <a:t>عملیاتی</a:t>
            </a:r>
            <a:endParaRPr lang="en-US"/>
          </a:p>
        </p:txBody>
      </p:sp>
      <p:sp>
        <p:nvSpPr>
          <p:cNvPr id="170018" name="Line 34"/>
          <p:cNvSpPr>
            <a:spLocks noChangeShapeType="1"/>
          </p:cNvSpPr>
          <p:nvPr/>
        </p:nvSpPr>
        <p:spPr bwMode="auto">
          <a:xfrm>
            <a:off x="6248400" y="4191000"/>
            <a:ext cx="0" cy="762000"/>
          </a:xfrm>
          <a:prstGeom prst="line">
            <a:avLst/>
          </a:prstGeom>
          <a:noFill/>
          <a:ln w="19050">
            <a:solidFill>
              <a:schemeClr val="tx1"/>
            </a:solidFill>
            <a:round/>
            <a:headEnd type="triangle" w="med" len="med"/>
            <a:tailEnd type="triangle" w="med" len="med"/>
          </a:ln>
          <a:effectLst/>
        </p:spPr>
        <p:txBody>
          <a:bodyPr anchor="ctr"/>
          <a:lstStyle/>
          <a:p>
            <a:endParaRPr lang="fa-IR"/>
          </a:p>
        </p:txBody>
      </p:sp>
      <p:sp>
        <p:nvSpPr>
          <p:cNvPr id="170019" name="Oval 35"/>
          <p:cNvSpPr>
            <a:spLocks noChangeArrowheads="1"/>
          </p:cNvSpPr>
          <p:nvPr/>
        </p:nvSpPr>
        <p:spPr bwMode="auto">
          <a:xfrm>
            <a:off x="7315200" y="2895600"/>
            <a:ext cx="685800" cy="533400"/>
          </a:xfrm>
          <a:prstGeom prst="ellipse">
            <a:avLst/>
          </a:prstGeom>
          <a:solidFill>
            <a:schemeClr val="accent1"/>
          </a:solidFill>
          <a:ln w="9525">
            <a:solidFill>
              <a:schemeClr val="tx1"/>
            </a:solidFill>
            <a:round/>
            <a:headEnd/>
            <a:tailEnd/>
          </a:ln>
          <a:effectLst/>
        </p:spPr>
        <p:txBody>
          <a:bodyPr wrap="none" anchor="ctr"/>
          <a:lstStyle/>
          <a:p>
            <a:pPr algn="ctr"/>
            <a:r>
              <a:rPr lang="fa-IR"/>
              <a:t>برنامه ریزی</a:t>
            </a:r>
            <a:endParaRPr lang="en-US"/>
          </a:p>
        </p:txBody>
      </p:sp>
      <p:sp>
        <p:nvSpPr>
          <p:cNvPr id="170020" name="Oval 36"/>
          <p:cNvSpPr>
            <a:spLocks noChangeArrowheads="1"/>
          </p:cNvSpPr>
          <p:nvPr/>
        </p:nvSpPr>
        <p:spPr bwMode="auto">
          <a:xfrm>
            <a:off x="7315200" y="3581400"/>
            <a:ext cx="685800" cy="533400"/>
          </a:xfrm>
          <a:prstGeom prst="ellipse">
            <a:avLst/>
          </a:prstGeom>
          <a:solidFill>
            <a:schemeClr val="accent1"/>
          </a:solidFill>
          <a:ln w="9525">
            <a:solidFill>
              <a:schemeClr val="tx1"/>
            </a:solidFill>
            <a:round/>
            <a:headEnd/>
            <a:tailEnd/>
          </a:ln>
          <a:effectLst/>
        </p:spPr>
        <p:txBody>
          <a:bodyPr wrap="none" anchor="ctr"/>
          <a:lstStyle/>
          <a:p>
            <a:pPr algn="ctr"/>
            <a:r>
              <a:rPr lang="fa-IR"/>
              <a:t>هدایت</a:t>
            </a:r>
            <a:endParaRPr lang="en-US"/>
          </a:p>
        </p:txBody>
      </p:sp>
      <p:sp>
        <p:nvSpPr>
          <p:cNvPr id="170038" name="Rectangle 54"/>
          <p:cNvSpPr>
            <a:spLocks noChangeArrowheads="1"/>
          </p:cNvSpPr>
          <p:nvPr/>
        </p:nvSpPr>
        <p:spPr bwMode="auto">
          <a:xfrm>
            <a:off x="7956550" y="404813"/>
            <a:ext cx="908050" cy="336550"/>
          </a:xfrm>
          <a:prstGeom prst="rect">
            <a:avLst/>
          </a:prstGeom>
          <a:noFill/>
          <a:ln w="9525">
            <a:noFill/>
            <a:miter lim="800000"/>
            <a:headEnd/>
            <a:tailEnd/>
          </a:ln>
          <a:effectLst/>
        </p:spPr>
        <p:txBody>
          <a:bodyPr wrap="none">
            <a:spAutoFit/>
          </a:bodyPr>
          <a:lstStyle/>
          <a:p>
            <a:pPr algn="r"/>
            <a:r>
              <a:rPr lang="fa-IR" sz="1600"/>
              <a:t>شکل 1.7)</a:t>
            </a:r>
            <a:endParaRPr lang="en-US" sz="1600"/>
          </a:p>
        </p:txBody>
      </p:sp>
    </p:spTree>
  </p:cSld>
  <p:clrMapOvr>
    <a:masterClrMapping/>
  </p:clrMapOvr>
  <p:transition>
    <p:push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133" name="Rectangle 5"/>
          <p:cNvSpPr>
            <a:spLocks noChangeArrowheads="1"/>
          </p:cNvSpPr>
          <p:nvPr/>
        </p:nvSpPr>
        <p:spPr bwMode="auto">
          <a:xfrm>
            <a:off x="533400" y="533400"/>
            <a:ext cx="8153400" cy="5943600"/>
          </a:xfrm>
          <a:prstGeom prst="rect">
            <a:avLst/>
          </a:prstGeom>
          <a:solidFill>
            <a:schemeClr val="accent1"/>
          </a:solidFill>
          <a:ln w="9525">
            <a:solidFill>
              <a:schemeClr val="tx1"/>
            </a:solidFill>
            <a:miter lim="800000"/>
            <a:headEnd/>
            <a:tailEnd/>
          </a:ln>
          <a:effectLst/>
        </p:spPr>
        <p:txBody>
          <a:bodyPr wrap="none" anchor="ctr"/>
          <a:lstStyle/>
          <a:p>
            <a:pPr algn="ctr"/>
            <a:r>
              <a:rPr lang="fa-IR"/>
              <a:t>پردازشگر</a:t>
            </a:r>
            <a:endParaRPr lang="en-US"/>
          </a:p>
          <a:p>
            <a:pPr algn="ctr"/>
            <a:endParaRPr lang="en-US"/>
          </a:p>
        </p:txBody>
      </p:sp>
      <p:sp>
        <p:nvSpPr>
          <p:cNvPr id="176134" name="Rectangle 6"/>
          <p:cNvSpPr>
            <a:spLocks noChangeArrowheads="1"/>
          </p:cNvSpPr>
          <p:nvPr/>
        </p:nvSpPr>
        <p:spPr bwMode="auto">
          <a:xfrm>
            <a:off x="1143000" y="1143000"/>
            <a:ext cx="6934200" cy="4953000"/>
          </a:xfrm>
          <a:prstGeom prst="rect">
            <a:avLst/>
          </a:prstGeom>
          <a:solidFill>
            <a:schemeClr val="accent1"/>
          </a:solidFill>
          <a:ln w="9525">
            <a:solidFill>
              <a:schemeClr val="tx1"/>
            </a:solidFill>
            <a:miter lim="800000"/>
            <a:headEnd/>
            <a:tailEnd/>
          </a:ln>
          <a:effectLst/>
        </p:spPr>
        <p:txBody>
          <a:bodyPr wrap="none" anchor="ctr"/>
          <a:lstStyle/>
          <a:p>
            <a:pPr algn="ctr"/>
            <a:r>
              <a:rPr lang="fa-IR"/>
              <a:t>متغیرهای محیط داخلی</a:t>
            </a: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fa-IR"/>
          </a:p>
          <a:p>
            <a:pPr algn="ctr"/>
            <a:endParaRPr lang="en-US"/>
          </a:p>
        </p:txBody>
      </p:sp>
      <p:sp>
        <p:nvSpPr>
          <p:cNvPr id="176135" name="Rectangle 7"/>
          <p:cNvSpPr>
            <a:spLocks noChangeArrowheads="1"/>
          </p:cNvSpPr>
          <p:nvPr/>
        </p:nvSpPr>
        <p:spPr bwMode="auto">
          <a:xfrm>
            <a:off x="1447800" y="1752600"/>
            <a:ext cx="5867400" cy="3886200"/>
          </a:xfrm>
          <a:prstGeom prst="rect">
            <a:avLst/>
          </a:prstGeom>
          <a:solidFill>
            <a:schemeClr val="accent1"/>
          </a:solidFill>
          <a:ln w="9525">
            <a:solidFill>
              <a:schemeClr val="tx1"/>
            </a:solidFill>
            <a:prstDash val="dash"/>
            <a:miter lim="800000"/>
            <a:headEnd/>
            <a:tailEnd/>
          </a:ln>
          <a:effectLst/>
        </p:spPr>
        <p:txBody>
          <a:bodyPr wrap="none" anchor="ctr"/>
          <a:lstStyle/>
          <a:p>
            <a:pPr algn="ctr"/>
            <a:endParaRPr lang="fa-IR"/>
          </a:p>
        </p:txBody>
      </p:sp>
      <p:sp>
        <p:nvSpPr>
          <p:cNvPr id="176136" name="Rectangle 8"/>
          <p:cNvSpPr>
            <a:spLocks noChangeArrowheads="1"/>
          </p:cNvSpPr>
          <p:nvPr/>
        </p:nvSpPr>
        <p:spPr bwMode="auto">
          <a:xfrm>
            <a:off x="2743200" y="2438400"/>
            <a:ext cx="3657600" cy="914400"/>
          </a:xfrm>
          <a:prstGeom prst="rect">
            <a:avLst/>
          </a:prstGeom>
          <a:solidFill>
            <a:schemeClr val="accent1"/>
          </a:solidFill>
          <a:ln w="9525">
            <a:solidFill>
              <a:schemeClr val="tx1"/>
            </a:solidFill>
            <a:miter lim="800000"/>
            <a:headEnd/>
            <a:tailEnd/>
          </a:ln>
          <a:effectLst/>
        </p:spPr>
        <p:txBody>
          <a:bodyPr wrap="none" anchor="ctr"/>
          <a:lstStyle/>
          <a:p>
            <a:pPr algn="ctr"/>
            <a:endParaRPr lang="fa-IR" u="sng"/>
          </a:p>
          <a:p>
            <a:pPr algn="ctr"/>
            <a:r>
              <a:rPr lang="fa-IR" u="sng"/>
              <a:t>مدیریت</a:t>
            </a:r>
          </a:p>
          <a:p>
            <a:pPr algn="ctr"/>
            <a:r>
              <a:rPr lang="fa-IR"/>
              <a:t>برنامه ریزی                       سازماندهی</a:t>
            </a:r>
          </a:p>
          <a:p>
            <a:pPr algn="ctr"/>
            <a:r>
              <a:rPr lang="fa-IR"/>
              <a:t>کنترل                                  هدایت</a:t>
            </a:r>
          </a:p>
          <a:p>
            <a:pPr algn="ctr"/>
            <a:endParaRPr lang="en-US"/>
          </a:p>
        </p:txBody>
      </p:sp>
      <p:sp>
        <p:nvSpPr>
          <p:cNvPr id="176137" name="Rectangle 9"/>
          <p:cNvSpPr>
            <a:spLocks noChangeArrowheads="1"/>
          </p:cNvSpPr>
          <p:nvPr/>
        </p:nvSpPr>
        <p:spPr bwMode="auto">
          <a:xfrm>
            <a:off x="2743200" y="4191000"/>
            <a:ext cx="3657600" cy="990600"/>
          </a:xfrm>
          <a:prstGeom prst="rect">
            <a:avLst/>
          </a:prstGeom>
          <a:solidFill>
            <a:schemeClr val="accent1"/>
          </a:solidFill>
          <a:ln w="9525">
            <a:solidFill>
              <a:schemeClr val="tx1"/>
            </a:solidFill>
            <a:miter lim="800000"/>
            <a:headEnd/>
            <a:tailEnd/>
          </a:ln>
          <a:effectLst/>
        </p:spPr>
        <p:txBody>
          <a:bodyPr wrap="none" anchor="ctr"/>
          <a:lstStyle/>
          <a:p>
            <a:pPr algn="ctr"/>
            <a:r>
              <a:rPr lang="fa-IR" u="sng"/>
              <a:t>بسیج منابع</a:t>
            </a:r>
            <a:endParaRPr lang="fa-IR"/>
          </a:p>
          <a:p>
            <a:pPr algn="ctr"/>
            <a:r>
              <a:rPr lang="fa-IR"/>
              <a:t>وظایف اداره انسانی        تخصیص منابع مادی</a:t>
            </a:r>
            <a:endParaRPr lang="en-US" u="sng"/>
          </a:p>
        </p:txBody>
      </p:sp>
      <p:sp>
        <p:nvSpPr>
          <p:cNvPr id="176139" name="Rectangle 11"/>
          <p:cNvSpPr>
            <a:spLocks noChangeArrowheads="1"/>
          </p:cNvSpPr>
          <p:nvPr/>
        </p:nvSpPr>
        <p:spPr bwMode="auto">
          <a:xfrm>
            <a:off x="4114800" y="3733800"/>
            <a:ext cx="936625" cy="366713"/>
          </a:xfrm>
          <a:prstGeom prst="rect">
            <a:avLst/>
          </a:prstGeom>
          <a:noFill/>
          <a:ln w="9525">
            <a:noFill/>
            <a:miter lim="800000"/>
            <a:headEnd/>
            <a:tailEnd/>
          </a:ln>
          <a:effectLst/>
        </p:spPr>
        <p:txBody>
          <a:bodyPr wrap="none">
            <a:spAutoFit/>
          </a:bodyPr>
          <a:lstStyle/>
          <a:p>
            <a:pPr algn="r"/>
            <a:r>
              <a:rPr lang="fa-IR"/>
              <a:t>پردازشگر</a:t>
            </a:r>
            <a:endParaRPr lang="en-US"/>
          </a:p>
        </p:txBody>
      </p:sp>
      <p:sp>
        <p:nvSpPr>
          <p:cNvPr id="176140" name="Rectangle 12"/>
          <p:cNvSpPr>
            <a:spLocks noChangeArrowheads="1"/>
          </p:cNvSpPr>
          <p:nvPr/>
        </p:nvSpPr>
        <p:spPr bwMode="auto">
          <a:xfrm>
            <a:off x="1600200" y="4800600"/>
            <a:ext cx="671513" cy="366713"/>
          </a:xfrm>
          <a:prstGeom prst="rect">
            <a:avLst/>
          </a:prstGeom>
          <a:noFill/>
          <a:ln w="9525">
            <a:noFill/>
            <a:miter lim="800000"/>
            <a:headEnd/>
            <a:tailEnd/>
          </a:ln>
          <a:effectLst/>
        </p:spPr>
        <p:txBody>
          <a:bodyPr wrap="none">
            <a:spAutoFit/>
          </a:bodyPr>
          <a:lstStyle/>
          <a:p>
            <a:pPr algn="r"/>
            <a:r>
              <a:rPr lang="fa-IR"/>
              <a:t>داده ها</a:t>
            </a:r>
            <a:endParaRPr lang="en-US"/>
          </a:p>
        </p:txBody>
      </p:sp>
      <p:sp>
        <p:nvSpPr>
          <p:cNvPr id="176141" name="Rectangle 13"/>
          <p:cNvSpPr>
            <a:spLocks noChangeArrowheads="1"/>
          </p:cNvSpPr>
          <p:nvPr/>
        </p:nvSpPr>
        <p:spPr bwMode="auto">
          <a:xfrm>
            <a:off x="1974850" y="2667000"/>
            <a:ext cx="638175" cy="366713"/>
          </a:xfrm>
          <a:prstGeom prst="rect">
            <a:avLst/>
          </a:prstGeom>
          <a:noFill/>
          <a:ln w="9525">
            <a:noFill/>
            <a:miter lim="800000"/>
            <a:headEnd/>
            <a:tailEnd/>
          </a:ln>
          <a:effectLst/>
        </p:spPr>
        <p:txBody>
          <a:bodyPr wrap="none">
            <a:spAutoFit/>
          </a:bodyPr>
          <a:lstStyle/>
          <a:p>
            <a:pPr algn="r"/>
            <a:r>
              <a:rPr lang="fa-IR"/>
              <a:t>شروع</a:t>
            </a:r>
            <a:endParaRPr lang="en-US"/>
          </a:p>
        </p:txBody>
      </p:sp>
      <p:sp>
        <p:nvSpPr>
          <p:cNvPr id="176142" name="Line 14"/>
          <p:cNvSpPr>
            <a:spLocks noChangeShapeType="1"/>
          </p:cNvSpPr>
          <p:nvPr/>
        </p:nvSpPr>
        <p:spPr bwMode="auto">
          <a:xfrm flipH="1">
            <a:off x="1447800" y="3048000"/>
            <a:ext cx="1143000" cy="0"/>
          </a:xfrm>
          <a:prstGeom prst="line">
            <a:avLst/>
          </a:prstGeom>
          <a:noFill/>
          <a:ln w="9525">
            <a:solidFill>
              <a:schemeClr val="tx1"/>
            </a:solidFill>
            <a:round/>
            <a:headEnd/>
            <a:tailEnd type="triangle" w="med" len="med"/>
          </a:ln>
          <a:effectLst/>
        </p:spPr>
        <p:txBody>
          <a:bodyPr anchor="ctr"/>
          <a:lstStyle/>
          <a:p>
            <a:endParaRPr lang="fa-IR"/>
          </a:p>
        </p:txBody>
      </p:sp>
      <p:sp>
        <p:nvSpPr>
          <p:cNvPr id="176143" name="Line 15"/>
          <p:cNvSpPr>
            <a:spLocks noChangeShapeType="1"/>
          </p:cNvSpPr>
          <p:nvPr/>
        </p:nvSpPr>
        <p:spPr bwMode="auto">
          <a:xfrm>
            <a:off x="1828800" y="3048000"/>
            <a:ext cx="0" cy="1524000"/>
          </a:xfrm>
          <a:prstGeom prst="line">
            <a:avLst/>
          </a:prstGeom>
          <a:noFill/>
          <a:ln w="9525">
            <a:solidFill>
              <a:schemeClr val="tx1"/>
            </a:solidFill>
            <a:round/>
            <a:headEnd/>
            <a:tailEnd type="triangle" w="med" len="med"/>
          </a:ln>
          <a:effectLst/>
        </p:spPr>
        <p:txBody>
          <a:bodyPr anchor="ctr"/>
          <a:lstStyle/>
          <a:p>
            <a:endParaRPr lang="fa-IR"/>
          </a:p>
        </p:txBody>
      </p:sp>
      <p:sp>
        <p:nvSpPr>
          <p:cNvPr id="176144" name="Line 16"/>
          <p:cNvSpPr>
            <a:spLocks noChangeShapeType="1"/>
          </p:cNvSpPr>
          <p:nvPr/>
        </p:nvSpPr>
        <p:spPr bwMode="auto">
          <a:xfrm>
            <a:off x="914400" y="4724400"/>
            <a:ext cx="1828800" cy="0"/>
          </a:xfrm>
          <a:prstGeom prst="line">
            <a:avLst/>
          </a:prstGeom>
          <a:noFill/>
          <a:ln w="9525">
            <a:solidFill>
              <a:schemeClr val="tx1"/>
            </a:solidFill>
            <a:round/>
            <a:headEnd/>
            <a:tailEnd type="triangle" w="med" len="med"/>
          </a:ln>
          <a:effectLst/>
        </p:spPr>
        <p:txBody>
          <a:bodyPr anchor="ctr"/>
          <a:lstStyle/>
          <a:p>
            <a:endParaRPr lang="fa-IR"/>
          </a:p>
        </p:txBody>
      </p:sp>
      <p:sp>
        <p:nvSpPr>
          <p:cNvPr id="176145" name="Line 17"/>
          <p:cNvSpPr>
            <a:spLocks noChangeShapeType="1"/>
          </p:cNvSpPr>
          <p:nvPr/>
        </p:nvSpPr>
        <p:spPr bwMode="auto">
          <a:xfrm>
            <a:off x="6400800" y="4724400"/>
            <a:ext cx="1905000" cy="0"/>
          </a:xfrm>
          <a:prstGeom prst="line">
            <a:avLst/>
          </a:prstGeom>
          <a:noFill/>
          <a:ln w="9525">
            <a:solidFill>
              <a:schemeClr val="tx1"/>
            </a:solidFill>
            <a:round/>
            <a:headEnd/>
            <a:tailEnd type="triangle" w="med" len="med"/>
          </a:ln>
          <a:effectLst/>
        </p:spPr>
        <p:txBody>
          <a:bodyPr anchor="ctr"/>
          <a:lstStyle/>
          <a:p>
            <a:endParaRPr lang="fa-IR"/>
          </a:p>
        </p:txBody>
      </p:sp>
      <p:cxnSp>
        <p:nvCxnSpPr>
          <p:cNvPr id="176151" name="AutoShape 23"/>
          <p:cNvCxnSpPr>
            <a:cxnSpLocks noChangeShapeType="1"/>
            <a:stCxn id="176145" idx="0"/>
            <a:endCxn id="176136" idx="3"/>
          </p:cNvCxnSpPr>
          <p:nvPr/>
        </p:nvCxnSpPr>
        <p:spPr bwMode="auto">
          <a:xfrm rot="16200000">
            <a:off x="5487194" y="3809206"/>
            <a:ext cx="1828800" cy="1588"/>
          </a:xfrm>
          <a:prstGeom prst="bentConnector4">
            <a:avLst>
              <a:gd name="adj1" fmla="val 866"/>
              <a:gd name="adj2" fmla="val 31300000"/>
            </a:avLst>
          </a:prstGeom>
          <a:noFill/>
          <a:ln w="9525">
            <a:solidFill>
              <a:schemeClr val="tx1"/>
            </a:solidFill>
            <a:miter lim="800000"/>
            <a:headEnd/>
            <a:tailEnd type="triangle" w="med" len="med"/>
          </a:ln>
          <a:effectLst/>
        </p:spPr>
      </p:cxnSp>
      <p:sp>
        <p:nvSpPr>
          <p:cNvPr id="176152" name="Rectangle 24"/>
          <p:cNvSpPr>
            <a:spLocks noChangeArrowheads="1"/>
          </p:cNvSpPr>
          <p:nvPr/>
        </p:nvSpPr>
        <p:spPr bwMode="auto">
          <a:xfrm>
            <a:off x="6477000" y="2438400"/>
            <a:ext cx="733425" cy="366713"/>
          </a:xfrm>
          <a:prstGeom prst="rect">
            <a:avLst/>
          </a:prstGeom>
          <a:noFill/>
          <a:ln w="9525">
            <a:noFill/>
            <a:miter lim="800000"/>
            <a:headEnd/>
            <a:tailEnd/>
          </a:ln>
          <a:effectLst/>
        </p:spPr>
        <p:txBody>
          <a:bodyPr wrap="none">
            <a:spAutoFit/>
          </a:bodyPr>
          <a:lstStyle/>
          <a:p>
            <a:pPr algn="r"/>
            <a:r>
              <a:rPr lang="fa-IR"/>
              <a:t>بازخور</a:t>
            </a:r>
            <a:endParaRPr lang="en-US"/>
          </a:p>
        </p:txBody>
      </p:sp>
      <p:sp>
        <p:nvSpPr>
          <p:cNvPr id="176153" name="Rectangle 25"/>
          <p:cNvSpPr>
            <a:spLocks noChangeArrowheads="1"/>
          </p:cNvSpPr>
          <p:nvPr/>
        </p:nvSpPr>
        <p:spPr bwMode="auto">
          <a:xfrm>
            <a:off x="7010400" y="4876800"/>
            <a:ext cx="954088" cy="366713"/>
          </a:xfrm>
          <a:prstGeom prst="rect">
            <a:avLst/>
          </a:prstGeom>
          <a:noFill/>
          <a:ln w="9525">
            <a:noFill/>
            <a:miter lim="800000"/>
            <a:headEnd/>
            <a:tailEnd/>
          </a:ln>
          <a:effectLst/>
        </p:spPr>
        <p:txBody>
          <a:bodyPr wrap="none">
            <a:spAutoFit/>
          </a:bodyPr>
          <a:lstStyle/>
          <a:p>
            <a:pPr algn="r"/>
            <a:r>
              <a:rPr lang="fa-IR"/>
              <a:t>باز داده ها</a:t>
            </a:r>
            <a:endParaRPr lang="en-US"/>
          </a:p>
        </p:txBody>
      </p:sp>
      <p:sp>
        <p:nvSpPr>
          <p:cNvPr id="176154" name="Rectangle 26"/>
          <p:cNvSpPr>
            <a:spLocks noChangeArrowheads="1"/>
          </p:cNvSpPr>
          <p:nvPr/>
        </p:nvSpPr>
        <p:spPr bwMode="auto">
          <a:xfrm>
            <a:off x="4451350" y="0"/>
            <a:ext cx="4692650" cy="457200"/>
          </a:xfrm>
          <a:prstGeom prst="rect">
            <a:avLst/>
          </a:prstGeom>
          <a:noFill/>
          <a:ln w="9525">
            <a:noFill/>
            <a:miter lim="800000"/>
            <a:headEnd/>
            <a:tailEnd/>
          </a:ln>
          <a:effectLst/>
        </p:spPr>
        <p:txBody>
          <a:bodyPr wrap="none">
            <a:spAutoFit/>
          </a:bodyPr>
          <a:lstStyle/>
          <a:p>
            <a:pPr algn="r"/>
            <a:r>
              <a:rPr lang="fa-IR" sz="1600"/>
              <a:t>شکل 1.8)</a:t>
            </a:r>
            <a:r>
              <a:rPr lang="fa-IR"/>
              <a:t> </a:t>
            </a:r>
            <a:r>
              <a:rPr lang="fa-IR" sz="2400"/>
              <a:t>وظایف مدیریت در یک نظام اجتماعی</a:t>
            </a:r>
            <a:endParaRPr lang="en-US" sz="2400"/>
          </a:p>
        </p:txBody>
      </p:sp>
      <p:sp>
        <p:nvSpPr>
          <p:cNvPr id="176155" name="Rectangle 27"/>
          <p:cNvSpPr>
            <a:spLocks noChangeArrowheads="1"/>
          </p:cNvSpPr>
          <p:nvPr/>
        </p:nvSpPr>
        <p:spPr bwMode="auto">
          <a:xfrm>
            <a:off x="3622675" y="685800"/>
            <a:ext cx="1955800" cy="366713"/>
          </a:xfrm>
          <a:prstGeom prst="rect">
            <a:avLst/>
          </a:prstGeom>
          <a:noFill/>
          <a:ln w="9525">
            <a:noFill/>
            <a:miter lim="800000"/>
            <a:headEnd/>
            <a:tailEnd/>
          </a:ln>
          <a:effectLst/>
        </p:spPr>
        <p:txBody>
          <a:bodyPr wrap="none">
            <a:spAutoFit/>
          </a:bodyPr>
          <a:lstStyle/>
          <a:p>
            <a:pPr algn="r"/>
            <a:r>
              <a:rPr lang="fa-IR"/>
              <a:t>متغیرهای محیط خارجی</a:t>
            </a:r>
            <a:endParaRPr lang="en-US"/>
          </a:p>
        </p:txBody>
      </p:sp>
      <p:sp>
        <p:nvSpPr>
          <p:cNvPr id="176156" name="Rectangle 28"/>
          <p:cNvSpPr>
            <a:spLocks noChangeArrowheads="1"/>
          </p:cNvSpPr>
          <p:nvPr/>
        </p:nvSpPr>
        <p:spPr bwMode="auto">
          <a:xfrm>
            <a:off x="3200400" y="1981200"/>
            <a:ext cx="2527300" cy="366713"/>
          </a:xfrm>
          <a:prstGeom prst="rect">
            <a:avLst/>
          </a:prstGeom>
          <a:noFill/>
          <a:ln w="9525">
            <a:noFill/>
            <a:miter lim="800000"/>
            <a:headEnd/>
            <a:tailEnd/>
          </a:ln>
          <a:effectLst/>
        </p:spPr>
        <p:txBody>
          <a:bodyPr wrap="none">
            <a:spAutoFit/>
          </a:bodyPr>
          <a:lstStyle/>
          <a:p>
            <a:pPr algn="r"/>
            <a:r>
              <a:rPr lang="fa-IR"/>
              <a:t>عناصر مرکزی و درونی سیستم</a:t>
            </a:r>
            <a:endParaRPr lang="en-US"/>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 name="Diagram 1"/>
          <p:cNvGraphicFramePr/>
          <p:nvPr/>
        </p:nvGraphicFramePr>
        <p:xfrm>
          <a:off x="304800" y="1600200"/>
          <a:ext cx="4808538" cy="4794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9211" name="Line 11"/>
          <p:cNvSpPr>
            <a:spLocks noChangeShapeType="1"/>
          </p:cNvSpPr>
          <p:nvPr/>
        </p:nvSpPr>
        <p:spPr bwMode="auto">
          <a:xfrm>
            <a:off x="7467600" y="1676400"/>
            <a:ext cx="0" cy="4419600"/>
          </a:xfrm>
          <a:prstGeom prst="line">
            <a:avLst/>
          </a:prstGeom>
          <a:noFill/>
          <a:ln w="19050">
            <a:solidFill>
              <a:schemeClr val="tx1"/>
            </a:solidFill>
            <a:round/>
            <a:headEnd type="triangle" w="med" len="med"/>
            <a:tailEnd type="triangle" w="med" len="med"/>
          </a:ln>
          <a:effectLst/>
        </p:spPr>
        <p:txBody>
          <a:bodyPr anchor="ctr"/>
          <a:lstStyle/>
          <a:p>
            <a:endParaRPr lang="fa-IR"/>
          </a:p>
        </p:txBody>
      </p:sp>
      <p:sp>
        <p:nvSpPr>
          <p:cNvPr id="179218" name="Rectangle 18"/>
          <p:cNvSpPr>
            <a:spLocks noChangeArrowheads="1"/>
          </p:cNvSpPr>
          <p:nvPr/>
        </p:nvSpPr>
        <p:spPr bwMode="auto">
          <a:xfrm>
            <a:off x="6400800" y="1524000"/>
            <a:ext cx="661988" cy="519113"/>
          </a:xfrm>
          <a:prstGeom prst="rect">
            <a:avLst/>
          </a:prstGeom>
          <a:noFill/>
          <a:ln w="9525">
            <a:noFill/>
            <a:miter lim="800000"/>
            <a:headEnd/>
            <a:tailEnd/>
          </a:ln>
          <a:effectLst/>
        </p:spPr>
        <p:txBody>
          <a:bodyPr wrap="none">
            <a:spAutoFit/>
          </a:bodyPr>
          <a:lstStyle/>
          <a:p>
            <a:pPr algn="r"/>
            <a:r>
              <a:rPr lang="fa-IR" sz="2800">
                <a:solidFill>
                  <a:schemeClr val="tx2"/>
                </a:solidFill>
              </a:rPr>
              <a:t>ستاد</a:t>
            </a:r>
            <a:endParaRPr lang="en-US" sz="2800">
              <a:solidFill>
                <a:schemeClr val="tx2"/>
              </a:solidFill>
            </a:endParaRPr>
          </a:p>
        </p:txBody>
      </p:sp>
      <p:sp>
        <p:nvSpPr>
          <p:cNvPr id="179219" name="Rectangle 19"/>
          <p:cNvSpPr>
            <a:spLocks noChangeArrowheads="1"/>
          </p:cNvSpPr>
          <p:nvPr/>
        </p:nvSpPr>
        <p:spPr bwMode="auto">
          <a:xfrm>
            <a:off x="6497638" y="5667375"/>
            <a:ext cx="766762" cy="519113"/>
          </a:xfrm>
          <a:prstGeom prst="rect">
            <a:avLst/>
          </a:prstGeom>
          <a:noFill/>
          <a:ln w="9525">
            <a:noFill/>
            <a:miter lim="800000"/>
            <a:headEnd/>
            <a:tailEnd/>
          </a:ln>
          <a:effectLst/>
        </p:spPr>
        <p:txBody>
          <a:bodyPr wrap="none">
            <a:spAutoFit/>
          </a:bodyPr>
          <a:lstStyle/>
          <a:p>
            <a:pPr algn="r"/>
            <a:r>
              <a:rPr lang="fa-IR" sz="2800">
                <a:solidFill>
                  <a:schemeClr val="tx2"/>
                </a:solidFill>
              </a:rPr>
              <a:t>صف</a:t>
            </a:r>
            <a:endParaRPr lang="en-US" sz="2800">
              <a:solidFill>
                <a:schemeClr val="tx2"/>
              </a:solidFill>
            </a:endParaRPr>
          </a:p>
        </p:txBody>
      </p:sp>
      <p:sp>
        <p:nvSpPr>
          <p:cNvPr id="179220" name="Rectangle 20"/>
          <p:cNvSpPr>
            <a:spLocks noChangeArrowheads="1"/>
          </p:cNvSpPr>
          <p:nvPr/>
        </p:nvSpPr>
        <p:spPr bwMode="auto">
          <a:xfrm>
            <a:off x="5445125" y="3609975"/>
            <a:ext cx="1792288" cy="519113"/>
          </a:xfrm>
          <a:prstGeom prst="rect">
            <a:avLst/>
          </a:prstGeom>
          <a:noFill/>
          <a:ln w="9525">
            <a:noFill/>
            <a:miter lim="800000"/>
            <a:headEnd/>
            <a:tailEnd/>
          </a:ln>
          <a:effectLst/>
        </p:spPr>
        <p:txBody>
          <a:bodyPr wrap="none">
            <a:spAutoFit/>
          </a:bodyPr>
          <a:lstStyle/>
          <a:p>
            <a:pPr algn="r"/>
            <a:r>
              <a:rPr lang="fa-IR" sz="2800"/>
              <a:t> </a:t>
            </a:r>
            <a:r>
              <a:rPr lang="fa-IR" sz="2800">
                <a:solidFill>
                  <a:schemeClr val="tx2"/>
                </a:solidFill>
              </a:rPr>
              <a:t>صف و ستاد </a:t>
            </a:r>
            <a:endParaRPr lang="en-US" sz="2800">
              <a:solidFill>
                <a:schemeClr val="tx2"/>
              </a:solidFill>
            </a:endParaRPr>
          </a:p>
        </p:txBody>
      </p:sp>
      <p:sp>
        <p:nvSpPr>
          <p:cNvPr id="179221" name="Rectangle 21"/>
          <p:cNvSpPr>
            <a:spLocks noChangeArrowheads="1"/>
          </p:cNvSpPr>
          <p:nvPr/>
        </p:nvSpPr>
        <p:spPr bwMode="auto">
          <a:xfrm>
            <a:off x="7543800" y="1600200"/>
            <a:ext cx="1301750" cy="366713"/>
          </a:xfrm>
          <a:prstGeom prst="rect">
            <a:avLst/>
          </a:prstGeom>
          <a:noFill/>
          <a:ln w="9525">
            <a:noFill/>
            <a:miter lim="800000"/>
            <a:headEnd/>
            <a:tailEnd/>
          </a:ln>
          <a:effectLst/>
        </p:spPr>
        <p:txBody>
          <a:bodyPr wrap="none">
            <a:spAutoFit/>
          </a:bodyPr>
          <a:lstStyle/>
          <a:p>
            <a:pPr algn="r"/>
            <a:r>
              <a:rPr lang="fa-IR"/>
              <a:t> </a:t>
            </a:r>
            <a:r>
              <a:rPr lang="fa-IR">
                <a:solidFill>
                  <a:schemeClr val="tx2"/>
                </a:solidFill>
              </a:rPr>
              <a:t>نظریه پردازی</a:t>
            </a:r>
            <a:endParaRPr lang="en-US">
              <a:solidFill>
                <a:schemeClr val="tx2"/>
              </a:solidFill>
            </a:endParaRPr>
          </a:p>
        </p:txBody>
      </p:sp>
      <p:sp>
        <p:nvSpPr>
          <p:cNvPr id="179222" name="Rectangle 22"/>
          <p:cNvSpPr>
            <a:spLocks noChangeArrowheads="1"/>
          </p:cNvSpPr>
          <p:nvPr/>
        </p:nvSpPr>
        <p:spPr bwMode="auto">
          <a:xfrm>
            <a:off x="7772400" y="3657600"/>
            <a:ext cx="796925" cy="366713"/>
          </a:xfrm>
          <a:prstGeom prst="rect">
            <a:avLst/>
          </a:prstGeom>
          <a:noFill/>
          <a:ln w="9525">
            <a:noFill/>
            <a:miter lim="800000"/>
            <a:headEnd/>
            <a:tailEnd/>
          </a:ln>
          <a:effectLst/>
        </p:spPr>
        <p:txBody>
          <a:bodyPr wrap="none">
            <a:spAutoFit/>
          </a:bodyPr>
          <a:lstStyle/>
          <a:p>
            <a:pPr algn="r"/>
            <a:r>
              <a:rPr lang="fa-IR"/>
              <a:t> </a:t>
            </a:r>
            <a:r>
              <a:rPr lang="fa-IR">
                <a:solidFill>
                  <a:schemeClr val="tx2"/>
                </a:solidFill>
              </a:rPr>
              <a:t>پیوستار</a:t>
            </a:r>
            <a:endParaRPr lang="en-US">
              <a:solidFill>
                <a:schemeClr val="tx2"/>
              </a:solidFill>
            </a:endParaRPr>
          </a:p>
        </p:txBody>
      </p:sp>
      <p:sp>
        <p:nvSpPr>
          <p:cNvPr id="179223" name="Rectangle 23"/>
          <p:cNvSpPr>
            <a:spLocks noChangeArrowheads="1"/>
          </p:cNvSpPr>
          <p:nvPr/>
        </p:nvSpPr>
        <p:spPr bwMode="auto">
          <a:xfrm>
            <a:off x="7543800" y="5715000"/>
            <a:ext cx="1371600" cy="366713"/>
          </a:xfrm>
          <a:prstGeom prst="rect">
            <a:avLst/>
          </a:prstGeom>
          <a:noFill/>
          <a:ln w="9525">
            <a:noFill/>
            <a:miter lim="800000"/>
            <a:headEnd/>
            <a:tailEnd/>
          </a:ln>
          <a:effectLst/>
        </p:spPr>
        <p:txBody>
          <a:bodyPr wrap="none">
            <a:spAutoFit/>
          </a:bodyPr>
          <a:lstStyle/>
          <a:p>
            <a:pPr algn="r"/>
            <a:r>
              <a:rPr lang="fa-IR"/>
              <a:t> </a:t>
            </a:r>
            <a:r>
              <a:rPr lang="fa-IR">
                <a:solidFill>
                  <a:schemeClr val="tx2"/>
                </a:solidFill>
              </a:rPr>
              <a:t>تخصص گرایی</a:t>
            </a:r>
            <a:endParaRPr lang="en-US">
              <a:solidFill>
                <a:schemeClr val="tx2"/>
              </a:solidFill>
            </a:endParaRPr>
          </a:p>
        </p:txBody>
      </p:sp>
      <p:sp>
        <p:nvSpPr>
          <p:cNvPr id="179224" name="Rectangle 24"/>
          <p:cNvSpPr>
            <a:spLocks noChangeArrowheads="1"/>
          </p:cNvSpPr>
          <p:nvPr/>
        </p:nvSpPr>
        <p:spPr bwMode="auto">
          <a:xfrm>
            <a:off x="836613" y="231775"/>
            <a:ext cx="7896225" cy="822325"/>
          </a:xfrm>
          <a:prstGeom prst="rect">
            <a:avLst/>
          </a:prstGeom>
          <a:noFill/>
          <a:ln w="9525">
            <a:noFill/>
            <a:miter lim="800000"/>
            <a:headEnd/>
            <a:tailEnd/>
          </a:ln>
          <a:effectLst/>
        </p:spPr>
        <p:txBody>
          <a:bodyPr wrap="none">
            <a:spAutoFit/>
          </a:bodyPr>
          <a:lstStyle/>
          <a:p>
            <a:pPr algn="r"/>
            <a:r>
              <a:rPr lang="fa-IR" sz="1600">
                <a:solidFill>
                  <a:schemeClr val="tx2"/>
                </a:solidFill>
              </a:rPr>
              <a:t>شکل 1.10)</a:t>
            </a:r>
            <a:r>
              <a:rPr lang="fa-IR">
                <a:solidFill>
                  <a:schemeClr val="tx2"/>
                </a:solidFill>
              </a:rPr>
              <a:t> </a:t>
            </a:r>
            <a:r>
              <a:rPr lang="fa-IR" sz="2400">
                <a:solidFill>
                  <a:schemeClr val="tx2"/>
                </a:solidFill>
              </a:rPr>
              <a:t>ارتباط صف و ستاد، سطوح سازمانی و نقشهای مدیریت منابع انسانی </a:t>
            </a:r>
          </a:p>
          <a:p>
            <a:pPr algn="r"/>
            <a:r>
              <a:rPr lang="fa-IR" sz="2400">
                <a:solidFill>
                  <a:schemeClr val="tx2"/>
                </a:solidFill>
              </a:rPr>
              <a:t>واداره امور کارکنان</a:t>
            </a:r>
            <a:endParaRPr lang="en-US" sz="2400">
              <a:solidFill>
                <a:schemeClr val="tx2"/>
              </a:solidFill>
            </a:endParaRP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a:xfrm>
            <a:off x="457200" y="1905000"/>
            <a:ext cx="8229600" cy="1143000"/>
          </a:xfrm>
        </p:spPr>
        <p:txBody>
          <a:bodyPr/>
          <a:lstStyle/>
          <a:p>
            <a:r>
              <a:rPr lang="fa-IR" sz="3400"/>
              <a:t>مقاصد، اهداف و برنامه های مدیریت منابع انسانی و اداره امور کارکنان</a:t>
            </a:r>
            <a:endParaRPr lang="en-US" sz="34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80226"/>
                                        </p:tgtEl>
                                        <p:attrNameLst>
                                          <p:attrName>style.visibility</p:attrName>
                                        </p:attrNameLst>
                                      </p:cBhvr>
                                      <p:to>
                                        <p:strVal val="visible"/>
                                      </p:to>
                                    </p:set>
                                    <p:anim calcmode="lin" valueType="num">
                                      <p:cBhvr>
                                        <p:cTn id="7" dur="500" fill="hold"/>
                                        <p:tgtEl>
                                          <p:spTgt spid="180226"/>
                                        </p:tgtEl>
                                        <p:attrNameLst>
                                          <p:attrName>ppt_w</p:attrName>
                                        </p:attrNameLst>
                                      </p:cBhvr>
                                      <p:tavLst>
                                        <p:tav tm="0">
                                          <p:val>
                                            <p:fltVal val="0"/>
                                          </p:val>
                                        </p:tav>
                                        <p:tav tm="100000">
                                          <p:val>
                                            <p:strVal val="#ppt_w"/>
                                          </p:val>
                                        </p:tav>
                                      </p:tavLst>
                                    </p:anim>
                                    <p:anim calcmode="lin" valueType="num">
                                      <p:cBhvr>
                                        <p:cTn id="8" dur="500" fill="hold"/>
                                        <p:tgtEl>
                                          <p:spTgt spid="180226"/>
                                        </p:tgtEl>
                                        <p:attrNameLst>
                                          <p:attrName>ppt_h</p:attrName>
                                        </p:attrNameLst>
                                      </p:cBhvr>
                                      <p:tavLst>
                                        <p:tav tm="0">
                                          <p:val>
                                            <p:fltVal val="0"/>
                                          </p:val>
                                        </p:tav>
                                        <p:tav tm="100000">
                                          <p:val>
                                            <p:strVal val="#ppt_h"/>
                                          </p:val>
                                        </p:tav>
                                      </p:tavLst>
                                    </p:anim>
                                    <p:anim calcmode="lin" valueType="num">
                                      <p:cBhvr>
                                        <p:cTn id="9" dur="500" fill="hold"/>
                                        <p:tgtEl>
                                          <p:spTgt spid="180226"/>
                                        </p:tgtEl>
                                        <p:attrNameLst>
                                          <p:attrName>style.rotation</p:attrName>
                                        </p:attrNameLst>
                                      </p:cBhvr>
                                      <p:tavLst>
                                        <p:tav tm="0">
                                          <p:val>
                                            <p:fltVal val="360"/>
                                          </p:val>
                                        </p:tav>
                                        <p:tav tm="100000">
                                          <p:val>
                                            <p:fltVal val="0"/>
                                          </p:val>
                                        </p:tav>
                                      </p:tavLst>
                                    </p:anim>
                                    <p:animEffect transition="in" filter="fade">
                                      <p:cBhvr>
                                        <p:cTn id="10" dur="500"/>
                                        <p:tgtEl>
                                          <p:spTgt spid="180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457200" y="347663"/>
            <a:ext cx="8229600" cy="944562"/>
          </a:xfrm>
        </p:spPr>
        <p:txBody>
          <a:bodyPr/>
          <a:lstStyle/>
          <a:p>
            <a:pPr algn="r" rtl="1"/>
            <a:r>
              <a:rPr lang="fa-IR" sz="1600"/>
              <a:t>شکل 1.11)</a:t>
            </a:r>
            <a:r>
              <a:rPr lang="fa-IR"/>
              <a:t> </a:t>
            </a:r>
            <a:r>
              <a:rPr lang="fa-IR" sz="3000"/>
              <a:t>عناصر کلیدی سازمان رسمی</a:t>
            </a:r>
            <a:endParaRPr lang="en-US" sz="3000"/>
          </a:p>
        </p:txBody>
      </p:sp>
      <p:sp>
        <p:nvSpPr>
          <p:cNvPr id="183299" name="Rectangle 3"/>
          <p:cNvSpPr>
            <a:spLocks noGrp="1" noChangeArrowheads="1"/>
          </p:cNvSpPr>
          <p:nvPr>
            <p:ph idx="1"/>
          </p:nvPr>
        </p:nvSpPr>
        <p:spPr>
          <a:xfrm>
            <a:off x="457200" y="1866900"/>
            <a:ext cx="8229600" cy="4533900"/>
          </a:xfrm>
        </p:spPr>
        <p:txBody>
          <a:bodyPr/>
          <a:lstStyle/>
          <a:p>
            <a:pPr algn="r" rtl="1"/>
            <a:r>
              <a:rPr lang="fa-IR"/>
              <a:t>کار ..........................................انجام شدن وظایف</a:t>
            </a:r>
          </a:p>
          <a:p>
            <a:pPr algn="r" rtl="1"/>
            <a:r>
              <a:rPr lang="fa-IR"/>
              <a:t>فن آوری  .....................................مبانی فرایند کار</a:t>
            </a:r>
          </a:p>
          <a:p>
            <a:pPr algn="r" rtl="1"/>
            <a:r>
              <a:rPr lang="fa-IR"/>
              <a:t>ساختار سازمانی ....................طراحی مشاغل و روابط</a:t>
            </a:r>
          </a:p>
          <a:p>
            <a:pPr algn="r" rtl="1"/>
            <a:r>
              <a:rPr lang="fa-IR"/>
              <a:t>اختیار ....................................هدایت وکنترل تلاش</a:t>
            </a:r>
          </a:p>
          <a:p>
            <a:pPr algn="r" rtl="1"/>
            <a:r>
              <a:rPr lang="fa-IR"/>
              <a:t>اهداف ............مقاصد برای هر یک از واحدهای سازمان</a:t>
            </a:r>
          </a:p>
          <a:p>
            <a:pPr algn="r" rtl="1"/>
            <a:r>
              <a:rPr lang="fa-IR"/>
              <a:t>محیط ......راهبردها، سیاستها، مقررات اقتصادی،اجتماعی</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83298"/>
                                        </p:tgtEl>
                                        <p:attrNameLst>
                                          <p:attrName>style.visibility</p:attrName>
                                        </p:attrNameLst>
                                      </p:cBhvr>
                                      <p:to>
                                        <p:strVal val="visible"/>
                                      </p:to>
                                    </p:set>
                                    <p:anim calcmode="lin" valueType="num">
                                      <p:cBhvr>
                                        <p:cTn id="7" dur="500" fill="hold"/>
                                        <p:tgtEl>
                                          <p:spTgt spid="183298"/>
                                        </p:tgtEl>
                                        <p:attrNameLst>
                                          <p:attrName>ppt_w</p:attrName>
                                        </p:attrNameLst>
                                      </p:cBhvr>
                                      <p:tavLst>
                                        <p:tav tm="0">
                                          <p:val>
                                            <p:fltVal val="0"/>
                                          </p:val>
                                        </p:tav>
                                        <p:tav tm="100000">
                                          <p:val>
                                            <p:strVal val="#ppt_w"/>
                                          </p:val>
                                        </p:tav>
                                      </p:tavLst>
                                    </p:anim>
                                    <p:anim calcmode="lin" valueType="num">
                                      <p:cBhvr>
                                        <p:cTn id="8" dur="500" fill="hold"/>
                                        <p:tgtEl>
                                          <p:spTgt spid="183298"/>
                                        </p:tgtEl>
                                        <p:attrNameLst>
                                          <p:attrName>ppt_h</p:attrName>
                                        </p:attrNameLst>
                                      </p:cBhvr>
                                      <p:tavLst>
                                        <p:tav tm="0">
                                          <p:val>
                                            <p:fltVal val="0"/>
                                          </p:val>
                                        </p:tav>
                                        <p:tav tm="100000">
                                          <p:val>
                                            <p:strVal val="#ppt_h"/>
                                          </p:val>
                                        </p:tav>
                                      </p:tavLst>
                                    </p:anim>
                                    <p:anim calcmode="lin" valueType="num">
                                      <p:cBhvr>
                                        <p:cTn id="9" dur="500" fill="hold"/>
                                        <p:tgtEl>
                                          <p:spTgt spid="183298"/>
                                        </p:tgtEl>
                                        <p:attrNameLst>
                                          <p:attrName>style.rotation</p:attrName>
                                        </p:attrNameLst>
                                      </p:cBhvr>
                                      <p:tavLst>
                                        <p:tav tm="0">
                                          <p:val>
                                            <p:fltVal val="360"/>
                                          </p:val>
                                        </p:tav>
                                        <p:tav tm="100000">
                                          <p:val>
                                            <p:fltVal val="0"/>
                                          </p:val>
                                        </p:tav>
                                      </p:tavLst>
                                    </p:anim>
                                    <p:animEffect transition="in" filter="fade">
                                      <p:cBhvr>
                                        <p:cTn id="10" dur="500"/>
                                        <p:tgtEl>
                                          <p:spTgt spid="183298"/>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183299">
                                            <p:txEl>
                                              <p:pRg st="0" end="0"/>
                                            </p:txEl>
                                          </p:spTgt>
                                        </p:tgtEl>
                                        <p:attrNameLst>
                                          <p:attrName>style.visibility</p:attrName>
                                        </p:attrNameLst>
                                      </p:cBhvr>
                                      <p:to>
                                        <p:strVal val="visible"/>
                                      </p:to>
                                    </p:set>
                                    <p:anim calcmode="lin" valueType="num">
                                      <p:cBhvr>
                                        <p:cTn id="15" dur="500" fill="hold"/>
                                        <p:tgtEl>
                                          <p:spTgt spid="183299">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83299">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183299">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183299">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183299">
                                            <p:txEl>
                                              <p:pRg st="1" end="1"/>
                                            </p:txEl>
                                          </p:spTgt>
                                        </p:tgtEl>
                                        <p:attrNameLst>
                                          <p:attrName>style.visibility</p:attrName>
                                        </p:attrNameLst>
                                      </p:cBhvr>
                                      <p:to>
                                        <p:strVal val="visible"/>
                                      </p:to>
                                    </p:set>
                                    <p:anim calcmode="lin" valueType="num">
                                      <p:cBhvr>
                                        <p:cTn id="23" dur="500" fill="hold"/>
                                        <p:tgtEl>
                                          <p:spTgt spid="183299">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83299">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183299">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183299">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183299">
                                            <p:txEl>
                                              <p:pRg st="2" end="2"/>
                                            </p:txEl>
                                          </p:spTgt>
                                        </p:tgtEl>
                                        <p:attrNameLst>
                                          <p:attrName>style.visibility</p:attrName>
                                        </p:attrNameLst>
                                      </p:cBhvr>
                                      <p:to>
                                        <p:strVal val="visible"/>
                                      </p:to>
                                    </p:set>
                                    <p:anim calcmode="lin" valueType="num">
                                      <p:cBhvr>
                                        <p:cTn id="31" dur="500" fill="hold"/>
                                        <p:tgtEl>
                                          <p:spTgt spid="183299">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183299">
                                            <p:txEl>
                                              <p:pRg st="2" end="2"/>
                                            </p:txEl>
                                          </p:spTgt>
                                        </p:tgtEl>
                                        <p:attrNameLst>
                                          <p:attrName>ppt_h</p:attrName>
                                        </p:attrNameLst>
                                      </p:cBhvr>
                                      <p:tavLst>
                                        <p:tav tm="0">
                                          <p:val>
                                            <p:fltVal val="0"/>
                                          </p:val>
                                        </p:tav>
                                        <p:tav tm="100000">
                                          <p:val>
                                            <p:strVal val="#ppt_h"/>
                                          </p:val>
                                        </p:tav>
                                      </p:tavLst>
                                    </p:anim>
                                    <p:anim calcmode="lin" valueType="num">
                                      <p:cBhvr>
                                        <p:cTn id="33" dur="500" fill="hold"/>
                                        <p:tgtEl>
                                          <p:spTgt spid="183299">
                                            <p:txEl>
                                              <p:pRg st="2" end="2"/>
                                            </p:txEl>
                                          </p:spTgt>
                                        </p:tgtEl>
                                        <p:attrNameLst>
                                          <p:attrName>style.rotation</p:attrName>
                                        </p:attrNameLst>
                                      </p:cBhvr>
                                      <p:tavLst>
                                        <p:tav tm="0">
                                          <p:val>
                                            <p:fltVal val="360"/>
                                          </p:val>
                                        </p:tav>
                                        <p:tav tm="100000">
                                          <p:val>
                                            <p:fltVal val="0"/>
                                          </p:val>
                                        </p:tav>
                                      </p:tavLst>
                                    </p:anim>
                                    <p:animEffect transition="in" filter="fade">
                                      <p:cBhvr>
                                        <p:cTn id="34" dur="500"/>
                                        <p:tgtEl>
                                          <p:spTgt spid="183299">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iterate type="lt">
                                    <p:tmPct val="10000"/>
                                  </p:iterate>
                                  <p:childTnLst>
                                    <p:set>
                                      <p:cBhvr>
                                        <p:cTn id="38" dur="1" fill="hold">
                                          <p:stCondLst>
                                            <p:cond delay="0"/>
                                          </p:stCondLst>
                                        </p:cTn>
                                        <p:tgtEl>
                                          <p:spTgt spid="183299">
                                            <p:txEl>
                                              <p:pRg st="3" end="3"/>
                                            </p:txEl>
                                          </p:spTgt>
                                        </p:tgtEl>
                                        <p:attrNameLst>
                                          <p:attrName>style.visibility</p:attrName>
                                        </p:attrNameLst>
                                      </p:cBhvr>
                                      <p:to>
                                        <p:strVal val="visible"/>
                                      </p:to>
                                    </p:set>
                                    <p:anim calcmode="lin" valueType="num">
                                      <p:cBhvr>
                                        <p:cTn id="39" dur="500" fill="hold"/>
                                        <p:tgtEl>
                                          <p:spTgt spid="183299">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183299">
                                            <p:txEl>
                                              <p:pRg st="3" end="3"/>
                                            </p:txEl>
                                          </p:spTgt>
                                        </p:tgtEl>
                                        <p:attrNameLst>
                                          <p:attrName>ppt_h</p:attrName>
                                        </p:attrNameLst>
                                      </p:cBhvr>
                                      <p:tavLst>
                                        <p:tav tm="0">
                                          <p:val>
                                            <p:fltVal val="0"/>
                                          </p:val>
                                        </p:tav>
                                        <p:tav tm="100000">
                                          <p:val>
                                            <p:strVal val="#ppt_h"/>
                                          </p:val>
                                        </p:tav>
                                      </p:tavLst>
                                    </p:anim>
                                    <p:anim calcmode="lin" valueType="num">
                                      <p:cBhvr>
                                        <p:cTn id="41" dur="500" fill="hold"/>
                                        <p:tgtEl>
                                          <p:spTgt spid="183299">
                                            <p:txEl>
                                              <p:pRg st="3" end="3"/>
                                            </p:txEl>
                                          </p:spTgt>
                                        </p:tgtEl>
                                        <p:attrNameLst>
                                          <p:attrName>style.rotation</p:attrName>
                                        </p:attrNameLst>
                                      </p:cBhvr>
                                      <p:tavLst>
                                        <p:tav tm="0">
                                          <p:val>
                                            <p:fltVal val="360"/>
                                          </p:val>
                                        </p:tav>
                                        <p:tav tm="100000">
                                          <p:val>
                                            <p:fltVal val="0"/>
                                          </p:val>
                                        </p:tav>
                                      </p:tavLst>
                                    </p:anim>
                                    <p:animEffect transition="in" filter="fade">
                                      <p:cBhvr>
                                        <p:cTn id="42" dur="500"/>
                                        <p:tgtEl>
                                          <p:spTgt spid="183299">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9" presetClass="entr" presetSubtype="0" decel="100000" fill="hold" grpId="0" nodeType="clickEffect">
                                  <p:stCondLst>
                                    <p:cond delay="0"/>
                                  </p:stCondLst>
                                  <p:iterate type="lt">
                                    <p:tmPct val="10000"/>
                                  </p:iterate>
                                  <p:childTnLst>
                                    <p:set>
                                      <p:cBhvr>
                                        <p:cTn id="46" dur="1" fill="hold">
                                          <p:stCondLst>
                                            <p:cond delay="0"/>
                                          </p:stCondLst>
                                        </p:cTn>
                                        <p:tgtEl>
                                          <p:spTgt spid="183299">
                                            <p:txEl>
                                              <p:pRg st="4" end="4"/>
                                            </p:txEl>
                                          </p:spTgt>
                                        </p:tgtEl>
                                        <p:attrNameLst>
                                          <p:attrName>style.visibility</p:attrName>
                                        </p:attrNameLst>
                                      </p:cBhvr>
                                      <p:to>
                                        <p:strVal val="visible"/>
                                      </p:to>
                                    </p:set>
                                    <p:anim calcmode="lin" valueType="num">
                                      <p:cBhvr>
                                        <p:cTn id="47" dur="500" fill="hold"/>
                                        <p:tgtEl>
                                          <p:spTgt spid="183299">
                                            <p:txEl>
                                              <p:pRg st="4" end="4"/>
                                            </p:txEl>
                                          </p:spTgt>
                                        </p:tgtEl>
                                        <p:attrNameLst>
                                          <p:attrName>ppt_w</p:attrName>
                                        </p:attrNameLst>
                                      </p:cBhvr>
                                      <p:tavLst>
                                        <p:tav tm="0">
                                          <p:val>
                                            <p:fltVal val="0"/>
                                          </p:val>
                                        </p:tav>
                                        <p:tav tm="100000">
                                          <p:val>
                                            <p:strVal val="#ppt_w"/>
                                          </p:val>
                                        </p:tav>
                                      </p:tavLst>
                                    </p:anim>
                                    <p:anim calcmode="lin" valueType="num">
                                      <p:cBhvr>
                                        <p:cTn id="48" dur="500" fill="hold"/>
                                        <p:tgtEl>
                                          <p:spTgt spid="183299">
                                            <p:txEl>
                                              <p:pRg st="4" end="4"/>
                                            </p:txEl>
                                          </p:spTgt>
                                        </p:tgtEl>
                                        <p:attrNameLst>
                                          <p:attrName>ppt_h</p:attrName>
                                        </p:attrNameLst>
                                      </p:cBhvr>
                                      <p:tavLst>
                                        <p:tav tm="0">
                                          <p:val>
                                            <p:fltVal val="0"/>
                                          </p:val>
                                        </p:tav>
                                        <p:tav tm="100000">
                                          <p:val>
                                            <p:strVal val="#ppt_h"/>
                                          </p:val>
                                        </p:tav>
                                      </p:tavLst>
                                    </p:anim>
                                    <p:anim calcmode="lin" valueType="num">
                                      <p:cBhvr>
                                        <p:cTn id="49" dur="500" fill="hold"/>
                                        <p:tgtEl>
                                          <p:spTgt spid="183299">
                                            <p:txEl>
                                              <p:pRg st="4" end="4"/>
                                            </p:txEl>
                                          </p:spTgt>
                                        </p:tgtEl>
                                        <p:attrNameLst>
                                          <p:attrName>style.rotation</p:attrName>
                                        </p:attrNameLst>
                                      </p:cBhvr>
                                      <p:tavLst>
                                        <p:tav tm="0">
                                          <p:val>
                                            <p:fltVal val="360"/>
                                          </p:val>
                                        </p:tav>
                                        <p:tav tm="100000">
                                          <p:val>
                                            <p:fltVal val="0"/>
                                          </p:val>
                                        </p:tav>
                                      </p:tavLst>
                                    </p:anim>
                                    <p:animEffect transition="in" filter="fade">
                                      <p:cBhvr>
                                        <p:cTn id="50" dur="500"/>
                                        <p:tgtEl>
                                          <p:spTgt spid="183299">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9" presetClass="entr" presetSubtype="0" decel="100000" fill="hold" grpId="0" nodeType="clickEffect">
                                  <p:stCondLst>
                                    <p:cond delay="0"/>
                                  </p:stCondLst>
                                  <p:iterate type="lt">
                                    <p:tmPct val="10000"/>
                                  </p:iterate>
                                  <p:childTnLst>
                                    <p:set>
                                      <p:cBhvr>
                                        <p:cTn id="54" dur="1" fill="hold">
                                          <p:stCondLst>
                                            <p:cond delay="0"/>
                                          </p:stCondLst>
                                        </p:cTn>
                                        <p:tgtEl>
                                          <p:spTgt spid="183299">
                                            <p:txEl>
                                              <p:pRg st="5" end="5"/>
                                            </p:txEl>
                                          </p:spTgt>
                                        </p:tgtEl>
                                        <p:attrNameLst>
                                          <p:attrName>style.visibility</p:attrName>
                                        </p:attrNameLst>
                                      </p:cBhvr>
                                      <p:to>
                                        <p:strVal val="visible"/>
                                      </p:to>
                                    </p:set>
                                    <p:anim calcmode="lin" valueType="num">
                                      <p:cBhvr>
                                        <p:cTn id="55" dur="500" fill="hold"/>
                                        <p:tgtEl>
                                          <p:spTgt spid="183299">
                                            <p:txEl>
                                              <p:pRg st="5" end="5"/>
                                            </p:txEl>
                                          </p:spTgt>
                                        </p:tgtEl>
                                        <p:attrNameLst>
                                          <p:attrName>ppt_w</p:attrName>
                                        </p:attrNameLst>
                                      </p:cBhvr>
                                      <p:tavLst>
                                        <p:tav tm="0">
                                          <p:val>
                                            <p:fltVal val="0"/>
                                          </p:val>
                                        </p:tav>
                                        <p:tav tm="100000">
                                          <p:val>
                                            <p:strVal val="#ppt_w"/>
                                          </p:val>
                                        </p:tav>
                                      </p:tavLst>
                                    </p:anim>
                                    <p:anim calcmode="lin" valueType="num">
                                      <p:cBhvr>
                                        <p:cTn id="56" dur="500" fill="hold"/>
                                        <p:tgtEl>
                                          <p:spTgt spid="183299">
                                            <p:txEl>
                                              <p:pRg st="5" end="5"/>
                                            </p:txEl>
                                          </p:spTgt>
                                        </p:tgtEl>
                                        <p:attrNameLst>
                                          <p:attrName>ppt_h</p:attrName>
                                        </p:attrNameLst>
                                      </p:cBhvr>
                                      <p:tavLst>
                                        <p:tav tm="0">
                                          <p:val>
                                            <p:fltVal val="0"/>
                                          </p:val>
                                        </p:tav>
                                        <p:tav tm="100000">
                                          <p:val>
                                            <p:strVal val="#ppt_h"/>
                                          </p:val>
                                        </p:tav>
                                      </p:tavLst>
                                    </p:anim>
                                    <p:anim calcmode="lin" valueType="num">
                                      <p:cBhvr>
                                        <p:cTn id="57" dur="500" fill="hold"/>
                                        <p:tgtEl>
                                          <p:spTgt spid="183299">
                                            <p:txEl>
                                              <p:pRg st="5" end="5"/>
                                            </p:txEl>
                                          </p:spTgt>
                                        </p:tgtEl>
                                        <p:attrNameLst>
                                          <p:attrName>style.rotation</p:attrName>
                                        </p:attrNameLst>
                                      </p:cBhvr>
                                      <p:tavLst>
                                        <p:tav tm="0">
                                          <p:val>
                                            <p:fltVal val="360"/>
                                          </p:val>
                                        </p:tav>
                                        <p:tav tm="100000">
                                          <p:val>
                                            <p:fltVal val="0"/>
                                          </p:val>
                                        </p:tav>
                                      </p:tavLst>
                                    </p:anim>
                                    <p:animEffect transition="in" filter="fade">
                                      <p:cBhvr>
                                        <p:cTn id="58" dur="500"/>
                                        <p:tgtEl>
                                          <p:spTgt spid="1832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298" grpId="0"/>
      <p:bldP spid="183299"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89583" name="Group 143"/>
          <p:cNvGraphicFramePr>
            <a:graphicFrameLocks noGrp="1"/>
          </p:cNvGraphicFramePr>
          <p:nvPr>
            <p:ph/>
          </p:nvPr>
        </p:nvGraphicFramePr>
        <p:xfrm>
          <a:off x="0" y="0"/>
          <a:ext cx="9144000" cy="6848094"/>
        </p:xfrm>
        <a:graphic>
          <a:graphicData uri="http://schemas.openxmlformats.org/drawingml/2006/table">
            <a:tbl>
              <a:tblPr/>
              <a:tblGrid>
                <a:gridCol w="1524000"/>
                <a:gridCol w="1363663"/>
                <a:gridCol w="1524000"/>
                <a:gridCol w="1684337"/>
                <a:gridCol w="2057400"/>
                <a:gridCol w="990600"/>
              </a:tblGrid>
              <a:tr h="762000">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برنامه ریزی</a:t>
                      </a:r>
                    </a:p>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وضعیت خدمتی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بهبود</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ارزیابی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پاداشها</a:t>
                      </a:r>
                    </a:p>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پرداخت و مزایا</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استخدام</a:t>
                      </a:r>
                    </a:p>
                    <a:p>
                      <a:pPr marL="0" marR="0" lvl="0" indent="0" algn="ct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انتخاب</a:t>
                      </a:r>
                      <a:endParaRPr kumimoji="0" lang="en-US"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 موضوعات</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سطح</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4315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ایجاد نظامهای بلند مدت جهت اداره افراد ونیازهای انعطاف پذیر وثابت سازمانی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ارتباط آن نظام با راهبردهای سازمان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طراحی برنامه های پرورش برای افراد در جهت نیل به اهداف.</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نظام انعطاف پذیر جهت تعدیل وتغییر.</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آنچه باید دربلند مدت ارزیابی گردد.</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بهبود معیارهای ارزیابی برای آینده.</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قابلیت انطباق پذیری بالقوه در برنامه ها.</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نیروی کار</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سطح پرداختها ویامزایا بر اساس شرایط بالقوه جهانی و ملی.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ارتباط سیاستهای پرداختی با برنامه های راهبردی سازمان.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ویژگی های افرادی کهجهت نیل به اهداف بلندمدت سازمان مورد نیاز است.</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تغییر نظام های داخلی وخارجی بر اساس بازتاب درآینده.</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راهبردی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(بلند مدت)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002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تعیین مسیر خدمتی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تدارک بهبود بخشی برنامه وضعیت خدمتی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برنامه های ارتباط بین افراد و سازمان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ایجاد برنامه های عمومی پرورش مدیران </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تدارک برنامه بهبود سازمان</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برنامه های خود سازی</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وضع نظام های اعتبار یافته ارزشیابی برای شرایط جاری و بالقوه آینده</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ایجاد مرکز وظایف برای بهبود کارکنان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تنظیم طرح پنج ساله جبران خدمات افراد</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تنظیم برنامه خدمات رفاهی</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ایجاد معیارهای معتبر برای انتخاب</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بهبود برنامه کارمند یابی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بهبود وظایف داوطلبان</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مدیریتی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(میان مدت)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تناسب افراد با مشخصه های شغلی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جریان برنامه وضعیت خدمتی در آینده</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تامین مهارت آموزش برای مشاغل ویژه</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تامین آموزشهای ضمن خدمت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برگزاری ارزیابی های سالانه یا ادواری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به روز نگه داشتن نظام کنترل</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اداره برنامه های حقوق و دستمزد</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اداره خدمات رفاهی</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تنظیم برنامه های کارگزینی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تنظیم برنامه های کارمند یابی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Char char="l"/>
                        <a:tabLst/>
                      </a:pPr>
                      <a:r>
                        <a:rPr kumimoji="0" lang="fa-IR" sz="1600" b="0" i="0" u="none" strike="noStrike" cap="none" normalizeH="0" baseline="0" smtClean="0">
                          <a:ln>
                            <a:noFill/>
                          </a:ln>
                          <a:solidFill>
                            <a:schemeClr val="tx1"/>
                          </a:solidFill>
                          <a:effectLst/>
                          <a:latin typeface="Arial" pitchFamily="34" charset="0"/>
                          <a:cs typeface="Arial" pitchFamily="34" charset="0"/>
                        </a:rPr>
                        <a:t>تنظیم نظام نظارتی به روز وبه هنگام</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fa-IR" sz="1600" b="0" i="0" u="none" strike="noStrike" cap="none" normalizeH="0" baseline="0" smtClean="0">
                        <a:ln>
                          <a:noFill/>
                        </a:ln>
                        <a:solidFill>
                          <a:schemeClr val="tx1"/>
                        </a:solidFill>
                        <a:effectLst/>
                        <a:latin typeface="Arial" pitchFamily="34" charset="0"/>
                        <a:cs typeface="Arial" pitchFamily="34" charset="0"/>
                      </a:endParaRP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800" b="0" i="0" u="none" strike="noStrike" cap="none" normalizeH="0" baseline="0" smtClean="0">
                          <a:ln>
                            <a:noFill/>
                          </a:ln>
                          <a:solidFill>
                            <a:schemeClr val="tx1"/>
                          </a:solidFill>
                          <a:effectLst/>
                          <a:latin typeface="Arial" pitchFamily="34" charset="0"/>
                          <a:cs typeface="Arial" pitchFamily="34" charset="0"/>
                        </a:rPr>
                        <a:t>عملیاتی</a:t>
                      </a:r>
                    </a:p>
                    <a:p>
                      <a:pPr marL="0" marR="0" lvl="0" indent="0" algn="r" defTabSz="914400" rtl="1" eaLnBrk="1" fontAlgn="base" latinLnBrk="0" hangingPunct="1">
                        <a:lnSpc>
                          <a:spcPct val="100000"/>
                        </a:lnSpc>
                        <a:spcBef>
                          <a:spcPct val="20000"/>
                        </a:spcBef>
                        <a:spcAft>
                          <a:spcPct val="0"/>
                        </a:spcAft>
                        <a:buClr>
                          <a:schemeClr val="accent1"/>
                        </a:buClr>
                        <a:buSzTx/>
                        <a:buFont typeface="Wingdings" pitchFamily="2" charset="2"/>
                        <a:buNone/>
                        <a:tabLst/>
                      </a:pPr>
                      <a:r>
                        <a:rPr kumimoji="0" lang="fa-IR" sz="1600" b="0" i="0" u="none" strike="noStrike" cap="none" normalizeH="0" baseline="0" smtClean="0">
                          <a:ln>
                            <a:noFill/>
                          </a:ln>
                          <a:solidFill>
                            <a:schemeClr val="tx1"/>
                          </a:solidFill>
                          <a:effectLst/>
                          <a:latin typeface="Arial" pitchFamily="34" charset="0"/>
                          <a:cs typeface="Arial" pitchFamily="34" charset="0"/>
                        </a:rPr>
                        <a:t>(کوتاه مدت)</a:t>
                      </a:r>
                      <a:endParaRPr kumimoji="0" lang="en-US" sz="1600" b="0" i="0" u="none"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89512" name="Rectangle 72"/>
          <p:cNvSpPr>
            <a:spLocks noChangeArrowheads="1"/>
          </p:cNvSpPr>
          <p:nvPr/>
        </p:nvSpPr>
        <p:spPr bwMode="auto">
          <a:xfrm>
            <a:off x="8437563" y="547688"/>
            <a:ext cx="184150" cy="366712"/>
          </a:xfrm>
          <a:prstGeom prst="rect">
            <a:avLst/>
          </a:prstGeom>
          <a:noFill/>
          <a:ln w="9525">
            <a:noFill/>
            <a:miter lim="800000"/>
            <a:headEnd/>
            <a:tailEnd/>
          </a:ln>
          <a:effectLst/>
        </p:spPr>
        <p:txBody>
          <a:bodyPr wrap="none">
            <a:spAutoFit/>
          </a:bodyPr>
          <a:lstStyle/>
          <a:p>
            <a:pPr algn="r"/>
            <a:endParaRPr lang="fa-IR">
              <a:effectLst>
                <a:outerShdw blurRad="38100" dist="38100" dir="2700000" algn="tl">
                  <a:srgbClr val="C0C0C0"/>
                </a:outerShdw>
              </a:effectLst>
            </a:endParaRPr>
          </a:p>
        </p:txBody>
      </p:sp>
      <p:sp>
        <p:nvSpPr>
          <p:cNvPr id="189513" name="Rectangle 73"/>
          <p:cNvSpPr>
            <a:spLocks noChangeArrowheads="1"/>
          </p:cNvSpPr>
          <p:nvPr/>
        </p:nvSpPr>
        <p:spPr bwMode="auto">
          <a:xfrm>
            <a:off x="8680450" y="762000"/>
            <a:ext cx="184150" cy="366713"/>
          </a:xfrm>
          <a:prstGeom prst="rect">
            <a:avLst/>
          </a:prstGeom>
          <a:noFill/>
          <a:ln w="9525">
            <a:noFill/>
            <a:miter lim="800000"/>
            <a:headEnd/>
            <a:tailEnd/>
          </a:ln>
          <a:effectLst/>
        </p:spPr>
        <p:txBody>
          <a:bodyPr wrap="none">
            <a:spAutoFit/>
          </a:bodyPr>
          <a:lstStyle/>
          <a:p>
            <a:pPr algn="r"/>
            <a:endParaRPr lang="fa-IR">
              <a:effectLst>
                <a:outerShdw blurRad="38100" dist="38100" dir="2700000" algn="tl">
                  <a:srgbClr val="C0C0C0"/>
                </a:outerShdw>
              </a:effectLst>
            </a:endParaRPr>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6372" name="Rectangle 4"/>
          <p:cNvSpPr>
            <a:spLocks noChangeArrowheads="1"/>
          </p:cNvSpPr>
          <p:nvPr/>
        </p:nvSpPr>
        <p:spPr bwMode="auto">
          <a:xfrm>
            <a:off x="6781800" y="838200"/>
            <a:ext cx="1981200" cy="19050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شرکا و سرمایه گذارها</a:t>
            </a:r>
          </a:p>
          <a:p>
            <a:pPr algn="r" rtl="1">
              <a:buFontTx/>
              <a:buChar char="•"/>
            </a:pPr>
            <a:r>
              <a:rPr lang="fa-IR"/>
              <a:t>مراجعه سهامدار</a:t>
            </a:r>
          </a:p>
          <a:p>
            <a:pPr algn="r" rtl="1">
              <a:buFontTx/>
              <a:buChar char="•"/>
            </a:pPr>
            <a:r>
              <a:rPr lang="fa-IR"/>
              <a:t>نرخ بازگشت فروش</a:t>
            </a:r>
          </a:p>
          <a:p>
            <a:pPr algn="r" rtl="1">
              <a:buFontTx/>
              <a:buChar char="•"/>
            </a:pPr>
            <a:r>
              <a:rPr lang="fa-IR"/>
              <a:t>بازگشت دارایی</a:t>
            </a:r>
          </a:p>
          <a:p>
            <a:pPr algn="r" rtl="1">
              <a:buFontTx/>
              <a:buChar char="•"/>
            </a:pPr>
            <a:r>
              <a:rPr lang="fa-IR"/>
              <a:t>بازگشت سرمایه</a:t>
            </a:r>
            <a:endParaRPr lang="en-US"/>
          </a:p>
        </p:txBody>
      </p:sp>
      <p:sp>
        <p:nvSpPr>
          <p:cNvPr id="186374" name="Rectangle 6"/>
          <p:cNvSpPr>
            <a:spLocks noChangeArrowheads="1"/>
          </p:cNvSpPr>
          <p:nvPr/>
        </p:nvSpPr>
        <p:spPr bwMode="auto">
          <a:xfrm>
            <a:off x="6858000" y="4343400"/>
            <a:ext cx="1981200" cy="19050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اجتماعی</a:t>
            </a:r>
          </a:p>
          <a:p>
            <a:pPr algn="r" rtl="1">
              <a:buFontTx/>
              <a:buChar char="•"/>
            </a:pPr>
            <a:r>
              <a:rPr lang="fa-IR"/>
              <a:t>مقررات</a:t>
            </a:r>
          </a:p>
          <a:p>
            <a:pPr algn="r" rtl="1">
              <a:buFontTx/>
              <a:buChar char="•"/>
            </a:pPr>
            <a:r>
              <a:rPr lang="fa-IR"/>
              <a:t>مسئولیت اجتماعی</a:t>
            </a:r>
          </a:p>
          <a:p>
            <a:pPr algn="r" rtl="1">
              <a:buFontTx/>
              <a:buChar char="•"/>
            </a:pPr>
            <a:r>
              <a:rPr lang="fa-IR"/>
              <a:t>عملکرد اخلاقی مدیریت</a:t>
            </a:r>
          </a:p>
          <a:p>
            <a:pPr algn="r" rtl="1">
              <a:buFontTx/>
              <a:buChar char="•"/>
            </a:pPr>
            <a:r>
              <a:rPr lang="fa-IR"/>
              <a:t>ارتباط با محیط</a:t>
            </a:r>
          </a:p>
          <a:p>
            <a:pPr algn="r" rtl="1">
              <a:buFontTx/>
              <a:buChar char="•"/>
            </a:pPr>
            <a:endParaRPr lang="en-US"/>
          </a:p>
        </p:txBody>
      </p:sp>
      <p:sp>
        <p:nvSpPr>
          <p:cNvPr id="186375" name="Rectangle 7"/>
          <p:cNvSpPr>
            <a:spLocks noChangeArrowheads="1"/>
          </p:cNvSpPr>
          <p:nvPr/>
        </p:nvSpPr>
        <p:spPr bwMode="auto">
          <a:xfrm>
            <a:off x="4038600" y="4343400"/>
            <a:ext cx="1981200" cy="19050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متحدان استراتژیک</a:t>
            </a:r>
          </a:p>
          <a:p>
            <a:pPr algn="r" rtl="1">
              <a:buFontTx/>
              <a:buChar char="•"/>
            </a:pPr>
            <a:r>
              <a:rPr lang="fa-IR"/>
              <a:t>عرضه کنندگان ومتحدان</a:t>
            </a:r>
          </a:p>
          <a:p>
            <a:pPr algn="r" rtl="1"/>
            <a:r>
              <a:rPr lang="fa-IR"/>
              <a:t> مرتبط مخاطره کننده</a:t>
            </a:r>
          </a:p>
          <a:p>
            <a:pPr algn="r" rtl="1">
              <a:buFontTx/>
              <a:buChar char="•"/>
            </a:pPr>
            <a:r>
              <a:rPr lang="fa-IR"/>
              <a:t>اتحادیه ها</a:t>
            </a:r>
          </a:p>
          <a:p>
            <a:pPr algn="r" rtl="1">
              <a:buFontTx/>
              <a:buChar char="•"/>
            </a:pPr>
            <a:r>
              <a:rPr lang="fa-IR"/>
              <a:t>مشتریان</a:t>
            </a:r>
          </a:p>
          <a:p>
            <a:pPr algn="r"/>
            <a:endParaRPr lang="en-US"/>
          </a:p>
        </p:txBody>
      </p:sp>
      <p:sp>
        <p:nvSpPr>
          <p:cNvPr id="186376" name="Rectangle 8"/>
          <p:cNvSpPr>
            <a:spLocks noChangeArrowheads="1"/>
          </p:cNvSpPr>
          <p:nvPr/>
        </p:nvSpPr>
        <p:spPr bwMode="auto">
          <a:xfrm>
            <a:off x="838200" y="4267200"/>
            <a:ext cx="1981200" cy="23622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کارکنان</a:t>
            </a:r>
          </a:p>
          <a:p>
            <a:pPr algn="r" rtl="1">
              <a:buFontTx/>
              <a:buChar char="•"/>
            </a:pPr>
            <a:r>
              <a:rPr lang="fa-IR"/>
              <a:t>رفتار منصفانه</a:t>
            </a:r>
          </a:p>
          <a:p>
            <a:pPr algn="r" rtl="1">
              <a:buFontTx/>
              <a:buChar char="•"/>
            </a:pPr>
            <a:r>
              <a:rPr lang="fa-IR"/>
              <a:t>رضایت مندی و روحیه</a:t>
            </a:r>
          </a:p>
          <a:p>
            <a:pPr algn="r" rtl="1">
              <a:buFontTx/>
              <a:buChar char="•"/>
            </a:pPr>
            <a:r>
              <a:rPr lang="fa-IR"/>
              <a:t>توانا سازی</a:t>
            </a:r>
          </a:p>
          <a:p>
            <a:pPr algn="r" rtl="1">
              <a:buFontTx/>
              <a:buChar char="•"/>
            </a:pPr>
            <a:r>
              <a:rPr lang="fa-IR"/>
              <a:t>شایستگی</a:t>
            </a:r>
          </a:p>
          <a:p>
            <a:pPr algn="r" rtl="1">
              <a:buFontTx/>
              <a:buChar char="•"/>
            </a:pPr>
            <a:r>
              <a:rPr lang="fa-IR"/>
              <a:t>بهداشت وایمنی</a:t>
            </a:r>
          </a:p>
          <a:p>
            <a:pPr algn="r" rtl="1">
              <a:buFontTx/>
              <a:buChar char="•"/>
            </a:pPr>
            <a:r>
              <a:rPr lang="fa-IR"/>
              <a:t>انعطاف پذیری</a:t>
            </a:r>
            <a:endParaRPr lang="en-US"/>
          </a:p>
        </p:txBody>
      </p:sp>
      <p:sp>
        <p:nvSpPr>
          <p:cNvPr id="186377" name="Rectangle 9"/>
          <p:cNvSpPr>
            <a:spLocks noChangeArrowheads="1"/>
          </p:cNvSpPr>
          <p:nvPr/>
        </p:nvSpPr>
        <p:spPr bwMode="auto">
          <a:xfrm>
            <a:off x="838200" y="838200"/>
            <a:ext cx="1981200" cy="19050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سازمان</a:t>
            </a:r>
          </a:p>
          <a:p>
            <a:pPr algn="r" rtl="1">
              <a:buFontTx/>
              <a:buChar char="•"/>
            </a:pPr>
            <a:r>
              <a:rPr lang="fa-IR"/>
              <a:t>بهره وری</a:t>
            </a:r>
          </a:p>
          <a:p>
            <a:pPr algn="r" rtl="1">
              <a:buFontTx/>
              <a:buChar char="•"/>
            </a:pPr>
            <a:r>
              <a:rPr lang="fa-IR"/>
              <a:t>سود</a:t>
            </a:r>
          </a:p>
          <a:p>
            <a:pPr algn="r" rtl="1">
              <a:buFontTx/>
              <a:buChar char="•"/>
            </a:pPr>
            <a:r>
              <a:rPr lang="fa-IR"/>
              <a:t>بقاء</a:t>
            </a:r>
          </a:p>
          <a:p>
            <a:pPr algn="r" rtl="1">
              <a:buFontTx/>
              <a:buChar char="•"/>
            </a:pPr>
            <a:r>
              <a:rPr lang="fa-IR"/>
              <a:t>سازگاری</a:t>
            </a:r>
          </a:p>
          <a:p>
            <a:pPr algn="r" rtl="1">
              <a:buFontTx/>
              <a:buChar char="•"/>
            </a:pPr>
            <a:r>
              <a:rPr lang="fa-IR"/>
              <a:t>مزایای رقابت</a:t>
            </a:r>
            <a:endParaRPr lang="en-US"/>
          </a:p>
        </p:txBody>
      </p:sp>
      <p:sp>
        <p:nvSpPr>
          <p:cNvPr id="186378" name="Rectangle 10"/>
          <p:cNvSpPr>
            <a:spLocks noChangeArrowheads="1"/>
          </p:cNvSpPr>
          <p:nvPr/>
        </p:nvSpPr>
        <p:spPr bwMode="auto">
          <a:xfrm>
            <a:off x="4038600" y="838200"/>
            <a:ext cx="1981200" cy="1905000"/>
          </a:xfrm>
          <a:prstGeom prst="rect">
            <a:avLst/>
          </a:prstGeom>
          <a:solidFill>
            <a:schemeClr val="accent1"/>
          </a:solidFill>
          <a:ln w="9525">
            <a:solidFill>
              <a:schemeClr val="tx1"/>
            </a:solidFill>
            <a:miter lim="800000"/>
            <a:headEnd/>
            <a:tailEnd/>
          </a:ln>
          <a:effectLst/>
        </p:spPr>
        <p:txBody>
          <a:bodyPr wrap="none" anchor="ctr"/>
          <a:lstStyle/>
          <a:p>
            <a:pPr algn="r" rtl="1"/>
            <a:r>
              <a:rPr lang="fa-IR" u="sng"/>
              <a:t>مشتریان</a:t>
            </a:r>
          </a:p>
          <a:p>
            <a:pPr algn="r" rtl="1">
              <a:buFontTx/>
              <a:buChar char="•"/>
            </a:pPr>
            <a:r>
              <a:rPr lang="fa-IR"/>
              <a:t>خدمات کیفی</a:t>
            </a:r>
          </a:p>
          <a:p>
            <a:pPr algn="r" rtl="1">
              <a:buFontTx/>
              <a:buChar char="•"/>
            </a:pPr>
            <a:r>
              <a:rPr lang="fa-IR"/>
              <a:t>محصولات کیفی</a:t>
            </a:r>
          </a:p>
          <a:p>
            <a:pPr algn="r" rtl="1">
              <a:buFontTx/>
              <a:buChar char="•"/>
            </a:pPr>
            <a:r>
              <a:rPr lang="fa-IR"/>
              <a:t>تعهد و اثربخشی</a:t>
            </a:r>
          </a:p>
          <a:p>
            <a:pPr algn="r" rtl="1">
              <a:buFontTx/>
              <a:buChar char="•"/>
            </a:pPr>
            <a:r>
              <a:rPr lang="fa-IR"/>
              <a:t>هزینه کم</a:t>
            </a:r>
          </a:p>
          <a:p>
            <a:pPr algn="r" rtl="1">
              <a:buFontTx/>
              <a:buChar char="•"/>
            </a:pPr>
            <a:r>
              <a:rPr lang="fa-IR"/>
              <a:t>ابتکار</a:t>
            </a:r>
            <a:endParaRPr lang="en-US"/>
          </a:p>
        </p:txBody>
      </p:sp>
      <p:sp>
        <p:nvSpPr>
          <p:cNvPr id="186379" name="Line 11"/>
          <p:cNvSpPr>
            <a:spLocks noChangeShapeType="1"/>
          </p:cNvSpPr>
          <p:nvPr/>
        </p:nvSpPr>
        <p:spPr bwMode="auto">
          <a:xfrm>
            <a:off x="1828800" y="2743200"/>
            <a:ext cx="0" cy="304800"/>
          </a:xfrm>
          <a:prstGeom prst="line">
            <a:avLst/>
          </a:prstGeom>
          <a:noFill/>
          <a:ln w="9525">
            <a:solidFill>
              <a:schemeClr val="tx1"/>
            </a:solidFill>
            <a:round/>
            <a:headEnd type="triangle" w="med" len="med"/>
            <a:tailEnd type="triangle" w="med" len="med"/>
          </a:ln>
          <a:effectLst/>
        </p:spPr>
        <p:txBody>
          <a:bodyPr anchor="ctr"/>
          <a:lstStyle/>
          <a:p>
            <a:endParaRPr lang="fa-IR"/>
          </a:p>
        </p:txBody>
      </p:sp>
      <p:sp>
        <p:nvSpPr>
          <p:cNvPr id="186380" name="Line 12"/>
          <p:cNvSpPr>
            <a:spLocks noChangeShapeType="1"/>
          </p:cNvSpPr>
          <p:nvPr/>
        </p:nvSpPr>
        <p:spPr bwMode="auto">
          <a:xfrm flipV="1">
            <a:off x="1828800" y="3886200"/>
            <a:ext cx="0" cy="381000"/>
          </a:xfrm>
          <a:prstGeom prst="line">
            <a:avLst/>
          </a:prstGeom>
          <a:noFill/>
          <a:ln w="9525">
            <a:solidFill>
              <a:schemeClr val="tx1"/>
            </a:solidFill>
            <a:round/>
            <a:headEnd/>
            <a:tailEnd type="triangle" w="med" len="med"/>
          </a:ln>
          <a:effectLst/>
        </p:spPr>
        <p:txBody>
          <a:bodyPr anchor="ctr"/>
          <a:lstStyle/>
          <a:p>
            <a:endParaRPr lang="fa-IR"/>
          </a:p>
        </p:txBody>
      </p:sp>
      <p:sp>
        <p:nvSpPr>
          <p:cNvPr id="186381" name="Rectangle 13"/>
          <p:cNvSpPr>
            <a:spLocks noChangeArrowheads="1"/>
          </p:cNvSpPr>
          <p:nvPr/>
        </p:nvSpPr>
        <p:spPr bwMode="auto">
          <a:xfrm>
            <a:off x="1828800" y="3048000"/>
            <a:ext cx="5943600" cy="838200"/>
          </a:xfrm>
          <a:prstGeom prst="rect">
            <a:avLst/>
          </a:prstGeom>
          <a:solidFill>
            <a:schemeClr val="accent1"/>
          </a:solidFill>
          <a:ln w="9525">
            <a:solidFill>
              <a:schemeClr val="tx1"/>
            </a:solidFill>
            <a:miter lim="800000"/>
            <a:headEnd/>
            <a:tailEnd/>
          </a:ln>
          <a:effectLst/>
        </p:spPr>
        <p:txBody>
          <a:bodyPr wrap="none" anchor="ctr"/>
          <a:lstStyle/>
          <a:p>
            <a:pPr algn="ctr"/>
            <a:r>
              <a:rPr lang="fa-IR"/>
              <a:t>اهداف مورد نظر مدیریت</a:t>
            </a:r>
          </a:p>
          <a:p>
            <a:pPr algn="ctr"/>
            <a:r>
              <a:rPr lang="fa-IR"/>
              <a:t>منابع انسانی و امور کارکنان</a:t>
            </a:r>
            <a:endParaRPr lang="en-US"/>
          </a:p>
        </p:txBody>
      </p:sp>
      <p:sp>
        <p:nvSpPr>
          <p:cNvPr id="186382" name="Line 14"/>
          <p:cNvSpPr>
            <a:spLocks noChangeShapeType="1"/>
          </p:cNvSpPr>
          <p:nvPr/>
        </p:nvSpPr>
        <p:spPr bwMode="auto">
          <a:xfrm flipV="1">
            <a:off x="5029200" y="3886200"/>
            <a:ext cx="0" cy="457200"/>
          </a:xfrm>
          <a:prstGeom prst="line">
            <a:avLst/>
          </a:prstGeom>
          <a:noFill/>
          <a:ln w="9525">
            <a:solidFill>
              <a:schemeClr val="tx1"/>
            </a:solidFill>
            <a:round/>
            <a:headEnd/>
            <a:tailEnd type="triangle" w="med" len="med"/>
          </a:ln>
          <a:effectLst/>
        </p:spPr>
        <p:txBody>
          <a:bodyPr anchor="ctr"/>
          <a:lstStyle/>
          <a:p>
            <a:endParaRPr lang="fa-IR"/>
          </a:p>
        </p:txBody>
      </p:sp>
      <p:sp>
        <p:nvSpPr>
          <p:cNvPr id="186383" name="Line 15"/>
          <p:cNvSpPr>
            <a:spLocks noChangeShapeType="1"/>
          </p:cNvSpPr>
          <p:nvPr/>
        </p:nvSpPr>
        <p:spPr bwMode="auto">
          <a:xfrm flipV="1">
            <a:off x="7772400" y="3886200"/>
            <a:ext cx="0" cy="457200"/>
          </a:xfrm>
          <a:prstGeom prst="line">
            <a:avLst/>
          </a:prstGeom>
          <a:noFill/>
          <a:ln w="9525">
            <a:solidFill>
              <a:schemeClr val="tx1"/>
            </a:solidFill>
            <a:round/>
            <a:headEnd/>
            <a:tailEnd type="triangle" w="med" len="med"/>
          </a:ln>
          <a:effectLst/>
        </p:spPr>
        <p:txBody>
          <a:bodyPr anchor="ctr"/>
          <a:lstStyle/>
          <a:p>
            <a:endParaRPr lang="fa-IR"/>
          </a:p>
        </p:txBody>
      </p:sp>
      <p:sp>
        <p:nvSpPr>
          <p:cNvPr id="186384" name="Line 16"/>
          <p:cNvSpPr>
            <a:spLocks noChangeShapeType="1"/>
          </p:cNvSpPr>
          <p:nvPr/>
        </p:nvSpPr>
        <p:spPr bwMode="auto">
          <a:xfrm>
            <a:off x="5029200" y="2743200"/>
            <a:ext cx="0" cy="304800"/>
          </a:xfrm>
          <a:prstGeom prst="line">
            <a:avLst/>
          </a:prstGeom>
          <a:noFill/>
          <a:ln w="9525">
            <a:solidFill>
              <a:schemeClr val="tx1"/>
            </a:solidFill>
            <a:round/>
            <a:headEnd/>
            <a:tailEnd type="triangle" w="med" len="med"/>
          </a:ln>
          <a:effectLst/>
        </p:spPr>
        <p:txBody>
          <a:bodyPr anchor="ctr"/>
          <a:lstStyle/>
          <a:p>
            <a:endParaRPr lang="fa-IR"/>
          </a:p>
        </p:txBody>
      </p:sp>
      <p:sp>
        <p:nvSpPr>
          <p:cNvPr id="186385" name="Line 17"/>
          <p:cNvSpPr>
            <a:spLocks noChangeShapeType="1"/>
          </p:cNvSpPr>
          <p:nvPr/>
        </p:nvSpPr>
        <p:spPr bwMode="auto">
          <a:xfrm>
            <a:off x="7772400" y="2743200"/>
            <a:ext cx="0" cy="304800"/>
          </a:xfrm>
          <a:prstGeom prst="line">
            <a:avLst/>
          </a:prstGeom>
          <a:noFill/>
          <a:ln w="9525">
            <a:solidFill>
              <a:schemeClr val="tx1"/>
            </a:solidFill>
            <a:round/>
            <a:headEnd/>
            <a:tailEnd type="triangle" w="med" len="med"/>
          </a:ln>
          <a:effectLst/>
        </p:spPr>
        <p:txBody>
          <a:bodyPr anchor="ctr"/>
          <a:lstStyle/>
          <a:p>
            <a:endParaRPr lang="fa-IR"/>
          </a:p>
        </p:txBody>
      </p:sp>
      <p:sp>
        <p:nvSpPr>
          <p:cNvPr id="186386" name="Rectangle 18"/>
          <p:cNvSpPr>
            <a:spLocks noChangeArrowheads="1"/>
          </p:cNvSpPr>
          <p:nvPr/>
        </p:nvSpPr>
        <p:spPr bwMode="auto">
          <a:xfrm>
            <a:off x="2532063" y="212725"/>
            <a:ext cx="6230937" cy="396875"/>
          </a:xfrm>
          <a:prstGeom prst="rect">
            <a:avLst/>
          </a:prstGeom>
          <a:noFill/>
          <a:ln w="9525">
            <a:noFill/>
            <a:miter lim="800000"/>
            <a:headEnd/>
            <a:tailEnd/>
          </a:ln>
          <a:effectLst/>
        </p:spPr>
        <p:txBody>
          <a:bodyPr wrap="none">
            <a:spAutoFit/>
          </a:bodyPr>
          <a:lstStyle/>
          <a:p>
            <a:pPr algn="r"/>
            <a:r>
              <a:rPr lang="fa-IR" sz="1600"/>
              <a:t>شکل 1.13)</a:t>
            </a:r>
            <a:r>
              <a:rPr lang="fa-IR"/>
              <a:t> </a:t>
            </a:r>
            <a:r>
              <a:rPr lang="fa-IR" sz="2000"/>
              <a:t>اهداف چندگانه مورد نظر مدیریت منابع انسانی و امور کارکنان</a:t>
            </a:r>
            <a:endParaRPr lang="en-US" sz="2000"/>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7396" name="Rectangle 4"/>
          <p:cNvSpPr>
            <a:spLocks noChangeArrowheads="1"/>
          </p:cNvSpPr>
          <p:nvPr/>
        </p:nvSpPr>
        <p:spPr bwMode="auto">
          <a:xfrm>
            <a:off x="685800" y="1524000"/>
            <a:ext cx="8077200" cy="4724400"/>
          </a:xfrm>
          <a:prstGeom prst="rect">
            <a:avLst/>
          </a:prstGeom>
          <a:solidFill>
            <a:schemeClr val="accent1">
              <a:alpha val="35001"/>
            </a:schemeClr>
          </a:solidFill>
          <a:ln w="9525">
            <a:solidFill>
              <a:schemeClr val="tx1"/>
            </a:solidFill>
            <a:miter lim="800000"/>
            <a:headEnd/>
            <a:tailEnd/>
          </a:ln>
          <a:effectLst/>
        </p:spPr>
        <p:txBody>
          <a:bodyPr wrap="none" anchor="ctr"/>
          <a:lstStyle/>
          <a:p>
            <a:endParaRPr lang="fa-IR"/>
          </a:p>
        </p:txBody>
      </p:sp>
      <p:sp>
        <p:nvSpPr>
          <p:cNvPr id="187397" name="Rectangle 5"/>
          <p:cNvSpPr>
            <a:spLocks noChangeArrowheads="1"/>
          </p:cNvSpPr>
          <p:nvPr/>
        </p:nvSpPr>
        <p:spPr bwMode="auto">
          <a:xfrm>
            <a:off x="990600" y="2057400"/>
            <a:ext cx="1905000" cy="609600"/>
          </a:xfrm>
          <a:prstGeom prst="rect">
            <a:avLst/>
          </a:prstGeom>
          <a:solidFill>
            <a:schemeClr val="accent1"/>
          </a:solidFill>
          <a:ln w="9525">
            <a:solidFill>
              <a:schemeClr val="tx1"/>
            </a:solidFill>
            <a:miter lim="800000"/>
            <a:headEnd/>
            <a:tailEnd/>
          </a:ln>
          <a:effectLst/>
        </p:spPr>
        <p:txBody>
          <a:bodyPr wrap="none" anchor="ctr"/>
          <a:lstStyle/>
          <a:p>
            <a:pPr algn="ctr"/>
            <a:r>
              <a:rPr lang="fa-IR" sz="2000"/>
              <a:t>عرضه کنندگان موثر</a:t>
            </a:r>
            <a:endParaRPr lang="en-US" sz="2000"/>
          </a:p>
        </p:txBody>
      </p:sp>
      <p:sp>
        <p:nvSpPr>
          <p:cNvPr id="187398" name="Rectangle 6"/>
          <p:cNvSpPr>
            <a:spLocks noChangeArrowheads="1"/>
          </p:cNvSpPr>
          <p:nvPr/>
        </p:nvSpPr>
        <p:spPr bwMode="auto">
          <a:xfrm>
            <a:off x="3657600" y="2057400"/>
            <a:ext cx="2133600" cy="609600"/>
          </a:xfrm>
          <a:prstGeom prst="rect">
            <a:avLst/>
          </a:prstGeom>
          <a:solidFill>
            <a:schemeClr val="accent1"/>
          </a:solidFill>
          <a:ln w="9525">
            <a:solidFill>
              <a:schemeClr val="tx1"/>
            </a:solidFill>
            <a:miter lim="800000"/>
            <a:headEnd/>
            <a:tailEnd/>
          </a:ln>
          <a:effectLst/>
        </p:spPr>
        <p:txBody>
          <a:bodyPr wrap="none" anchor="ctr"/>
          <a:lstStyle/>
          <a:p>
            <a:pPr algn="ctr"/>
            <a:r>
              <a:rPr lang="fa-IR" sz="2000"/>
              <a:t>فرایند بهبود در مدیریت</a:t>
            </a:r>
            <a:endParaRPr lang="en-US" sz="2000"/>
          </a:p>
        </p:txBody>
      </p:sp>
      <p:sp>
        <p:nvSpPr>
          <p:cNvPr id="187399" name="Rectangle 7"/>
          <p:cNvSpPr>
            <a:spLocks noChangeArrowheads="1"/>
          </p:cNvSpPr>
          <p:nvPr/>
        </p:nvSpPr>
        <p:spPr bwMode="auto">
          <a:xfrm>
            <a:off x="6324600" y="2057400"/>
            <a:ext cx="1676400" cy="609600"/>
          </a:xfrm>
          <a:prstGeom prst="rect">
            <a:avLst/>
          </a:prstGeom>
          <a:solidFill>
            <a:schemeClr val="accent1"/>
          </a:solidFill>
          <a:ln w="9525">
            <a:solidFill>
              <a:schemeClr val="tx1"/>
            </a:solidFill>
            <a:miter lim="800000"/>
            <a:headEnd/>
            <a:tailEnd/>
          </a:ln>
          <a:effectLst/>
        </p:spPr>
        <p:txBody>
          <a:bodyPr wrap="none" anchor="ctr"/>
          <a:lstStyle/>
          <a:p>
            <a:pPr algn="ctr"/>
            <a:r>
              <a:rPr lang="fa-IR" sz="2000"/>
              <a:t>کانون مشتری</a:t>
            </a:r>
            <a:endParaRPr lang="en-US" sz="2000"/>
          </a:p>
        </p:txBody>
      </p:sp>
      <p:sp>
        <p:nvSpPr>
          <p:cNvPr id="187400" name="AutoShape 8"/>
          <p:cNvSpPr>
            <a:spLocks noChangeArrowheads="1"/>
          </p:cNvSpPr>
          <p:nvPr/>
        </p:nvSpPr>
        <p:spPr bwMode="auto">
          <a:xfrm>
            <a:off x="6400800" y="2667000"/>
            <a:ext cx="1676400" cy="15240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pPr algn="ctr"/>
            <a:r>
              <a:rPr lang="fa-IR" sz="2000"/>
              <a:t>مشتریان</a:t>
            </a:r>
            <a:endParaRPr lang="en-US" sz="2000"/>
          </a:p>
        </p:txBody>
      </p:sp>
      <p:sp>
        <p:nvSpPr>
          <p:cNvPr id="187401" name="AutoShape 9"/>
          <p:cNvSpPr>
            <a:spLocks noChangeArrowheads="1"/>
          </p:cNvSpPr>
          <p:nvPr/>
        </p:nvSpPr>
        <p:spPr bwMode="auto">
          <a:xfrm>
            <a:off x="3810000" y="2667000"/>
            <a:ext cx="1676400" cy="15240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pPr algn="ctr"/>
            <a:r>
              <a:rPr lang="fa-IR" sz="2000"/>
              <a:t>فرایند</a:t>
            </a:r>
            <a:endParaRPr lang="en-US" sz="2000"/>
          </a:p>
        </p:txBody>
      </p:sp>
      <p:sp>
        <p:nvSpPr>
          <p:cNvPr id="187402" name="AutoShape 10"/>
          <p:cNvSpPr>
            <a:spLocks noChangeArrowheads="1"/>
          </p:cNvSpPr>
          <p:nvPr/>
        </p:nvSpPr>
        <p:spPr bwMode="auto">
          <a:xfrm>
            <a:off x="1066800" y="2667000"/>
            <a:ext cx="1752600" cy="1600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pPr algn="ctr"/>
            <a:endParaRPr lang="fa-IR"/>
          </a:p>
          <a:p>
            <a:pPr algn="ctr"/>
            <a:r>
              <a:rPr lang="fa-IR" sz="2000"/>
              <a:t>عرضه کنندگان</a:t>
            </a:r>
            <a:endParaRPr lang="en-US" sz="2000"/>
          </a:p>
        </p:txBody>
      </p:sp>
      <p:sp>
        <p:nvSpPr>
          <p:cNvPr id="187403" name="Line 11"/>
          <p:cNvSpPr>
            <a:spLocks noChangeShapeType="1"/>
          </p:cNvSpPr>
          <p:nvPr/>
        </p:nvSpPr>
        <p:spPr bwMode="auto">
          <a:xfrm>
            <a:off x="2514600" y="3429000"/>
            <a:ext cx="1600200" cy="0"/>
          </a:xfrm>
          <a:prstGeom prst="line">
            <a:avLst/>
          </a:prstGeom>
          <a:noFill/>
          <a:ln w="9525">
            <a:solidFill>
              <a:schemeClr val="tx1"/>
            </a:solidFill>
            <a:round/>
            <a:headEnd/>
            <a:tailEnd type="triangle" w="med" len="med"/>
          </a:ln>
          <a:effectLst/>
        </p:spPr>
        <p:txBody>
          <a:bodyPr anchor="ctr"/>
          <a:lstStyle/>
          <a:p>
            <a:endParaRPr lang="fa-IR"/>
          </a:p>
        </p:txBody>
      </p:sp>
      <p:sp>
        <p:nvSpPr>
          <p:cNvPr id="187404" name="Line 12"/>
          <p:cNvSpPr>
            <a:spLocks noChangeShapeType="1"/>
          </p:cNvSpPr>
          <p:nvPr/>
        </p:nvSpPr>
        <p:spPr bwMode="auto">
          <a:xfrm>
            <a:off x="5181600" y="3429000"/>
            <a:ext cx="1600200" cy="0"/>
          </a:xfrm>
          <a:prstGeom prst="line">
            <a:avLst/>
          </a:prstGeom>
          <a:noFill/>
          <a:ln w="9525">
            <a:solidFill>
              <a:schemeClr val="tx1"/>
            </a:solidFill>
            <a:round/>
            <a:headEnd/>
            <a:tailEnd type="triangle" w="med" len="med"/>
          </a:ln>
          <a:effectLst/>
        </p:spPr>
        <p:txBody>
          <a:bodyPr anchor="ctr"/>
          <a:lstStyle/>
          <a:p>
            <a:endParaRPr lang="fa-IR"/>
          </a:p>
        </p:txBody>
      </p:sp>
      <p:cxnSp>
        <p:nvCxnSpPr>
          <p:cNvPr id="187405" name="AutoShape 13"/>
          <p:cNvCxnSpPr>
            <a:cxnSpLocks noChangeShapeType="1"/>
            <a:stCxn id="187400" idx="3"/>
            <a:endCxn id="187401" idx="3"/>
          </p:cNvCxnSpPr>
          <p:nvPr/>
        </p:nvCxnSpPr>
        <p:spPr bwMode="auto">
          <a:xfrm rot="5400000">
            <a:off x="5942806" y="2896394"/>
            <a:ext cx="1588" cy="2590800"/>
          </a:xfrm>
          <a:prstGeom prst="bentConnector3">
            <a:avLst>
              <a:gd name="adj1" fmla="val 14400000"/>
            </a:avLst>
          </a:prstGeom>
          <a:noFill/>
          <a:ln w="9525">
            <a:solidFill>
              <a:schemeClr val="tx1"/>
            </a:solidFill>
            <a:miter lim="800000"/>
            <a:headEnd/>
            <a:tailEnd type="triangle" w="med" len="med"/>
          </a:ln>
          <a:effectLst/>
        </p:spPr>
      </p:cxnSp>
      <p:cxnSp>
        <p:nvCxnSpPr>
          <p:cNvPr id="187406" name="AutoShape 14"/>
          <p:cNvCxnSpPr>
            <a:cxnSpLocks noChangeShapeType="1"/>
          </p:cNvCxnSpPr>
          <p:nvPr/>
        </p:nvCxnSpPr>
        <p:spPr bwMode="auto">
          <a:xfrm rot="5400000">
            <a:off x="3047206" y="2972594"/>
            <a:ext cx="1588" cy="2590800"/>
          </a:xfrm>
          <a:prstGeom prst="bentConnector3">
            <a:avLst>
              <a:gd name="adj1" fmla="val 14400000"/>
            </a:avLst>
          </a:prstGeom>
          <a:noFill/>
          <a:ln w="9525">
            <a:solidFill>
              <a:schemeClr val="tx1"/>
            </a:solidFill>
            <a:miter lim="800000"/>
            <a:headEnd/>
            <a:tailEnd type="triangle" w="med" len="med"/>
          </a:ln>
          <a:effectLst/>
        </p:spPr>
      </p:cxnSp>
      <p:sp>
        <p:nvSpPr>
          <p:cNvPr id="187419" name="Oval 27"/>
          <p:cNvSpPr>
            <a:spLocks noChangeArrowheads="1"/>
          </p:cNvSpPr>
          <p:nvPr/>
        </p:nvSpPr>
        <p:spPr bwMode="auto">
          <a:xfrm>
            <a:off x="35814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20" name="AutoShape 28"/>
          <p:cNvSpPr>
            <a:spLocks noChangeArrowheads="1"/>
          </p:cNvSpPr>
          <p:nvPr/>
        </p:nvSpPr>
        <p:spPr bwMode="auto">
          <a:xfrm>
            <a:off x="35814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21" name="Line 29"/>
          <p:cNvSpPr>
            <a:spLocks noChangeShapeType="1"/>
          </p:cNvSpPr>
          <p:nvPr/>
        </p:nvSpPr>
        <p:spPr bwMode="auto">
          <a:xfrm flipH="1">
            <a:off x="35814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22" name="Line 30"/>
          <p:cNvSpPr>
            <a:spLocks noChangeShapeType="1"/>
          </p:cNvSpPr>
          <p:nvPr/>
        </p:nvSpPr>
        <p:spPr bwMode="auto">
          <a:xfrm>
            <a:off x="38100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27" name="Oval 35"/>
          <p:cNvSpPr>
            <a:spLocks noChangeArrowheads="1"/>
          </p:cNvSpPr>
          <p:nvPr/>
        </p:nvSpPr>
        <p:spPr bwMode="auto">
          <a:xfrm>
            <a:off x="19812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28" name="AutoShape 36"/>
          <p:cNvSpPr>
            <a:spLocks noChangeArrowheads="1"/>
          </p:cNvSpPr>
          <p:nvPr/>
        </p:nvSpPr>
        <p:spPr bwMode="auto">
          <a:xfrm>
            <a:off x="19812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29" name="Line 37"/>
          <p:cNvSpPr>
            <a:spLocks noChangeShapeType="1"/>
          </p:cNvSpPr>
          <p:nvPr/>
        </p:nvSpPr>
        <p:spPr bwMode="auto">
          <a:xfrm flipH="1">
            <a:off x="19812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0" name="Line 38"/>
          <p:cNvSpPr>
            <a:spLocks noChangeShapeType="1"/>
          </p:cNvSpPr>
          <p:nvPr/>
        </p:nvSpPr>
        <p:spPr bwMode="auto">
          <a:xfrm>
            <a:off x="22098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1" name="Oval 39"/>
          <p:cNvSpPr>
            <a:spLocks noChangeArrowheads="1"/>
          </p:cNvSpPr>
          <p:nvPr/>
        </p:nvSpPr>
        <p:spPr bwMode="auto">
          <a:xfrm>
            <a:off x="28194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32" name="AutoShape 40"/>
          <p:cNvSpPr>
            <a:spLocks noChangeArrowheads="1"/>
          </p:cNvSpPr>
          <p:nvPr/>
        </p:nvSpPr>
        <p:spPr bwMode="auto">
          <a:xfrm>
            <a:off x="28194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33" name="Line 41"/>
          <p:cNvSpPr>
            <a:spLocks noChangeShapeType="1"/>
          </p:cNvSpPr>
          <p:nvPr/>
        </p:nvSpPr>
        <p:spPr bwMode="auto">
          <a:xfrm flipH="1">
            <a:off x="28194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4" name="Line 42"/>
          <p:cNvSpPr>
            <a:spLocks noChangeShapeType="1"/>
          </p:cNvSpPr>
          <p:nvPr/>
        </p:nvSpPr>
        <p:spPr bwMode="auto">
          <a:xfrm>
            <a:off x="30480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5" name="Oval 43"/>
          <p:cNvSpPr>
            <a:spLocks noChangeArrowheads="1"/>
          </p:cNvSpPr>
          <p:nvPr/>
        </p:nvSpPr>
        <p:spPr bwMode="auto">
          <a:xfrm>
            <a:off x="44196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36" name="AutoShape 44"/>
          <p:cNvSpPr>
            <a:spLocks noChangeArrowheads="1"/>
          </p:cNvSpPr>
          <p:nvPr/>
        </p:nvSpPr>
        <p:spPr bwMode="auto">
          <a:xfrm>
            <a:off x="44196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37" name="Line 45"/>
          <p:cNvSpPr>
            <a:spLocks noChangeShapeType="1"/>
          </p:cNvSpPr>
          <p:nvPr/>
        </p:nvSpPr>
        <p:spPr bwMode="auto">
          <a:xfrm flipH="1">
            <a:off x="44196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8" name="Line 46"/>
          <p:cNvSpPr>
            <a:spLocks noChangeShapeType="1"/>
          </p:cNvSpPr>
          <p:nvPr/>
        </p:nvSpPr>
        <p:spPr bwMode="auto">
          <a:xfrm>
            <a:off x="46482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39" name="Oval 47"/>
          <p:cNvSpPr>
            <a:spLocks noChangeArrowheads="1"/>
          </p:cNvSpPr>
          <p:nvPr/>
        </p:nvSpPr>
        <p:spPr bwMode="auto">
          <a:xfrm>
            <a:off x="51816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40" name="AutoShape 48"/>
          <p:cNvSpPr>
            <a:spLocks noChangeArrowheads="1"/>
          </p:cNvSpPr>
          <p:nvPr/>
        </p:nvSpPr>
        <p:spPr bwMode="auto">
          <a:xfrm>
            <a:off x="51816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41" name="Line 49"/>
          <p:cNvSpPr>
            <a:spLocks noChangeShapeType="1"/>
          </p:cNvSpPr>
          <p:nvPr/>
        </p:nvSpPr>
        <p:spPr bwMode="auto">
          <a:xfrm flipH="1">
            <a:off x="51816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42" name="Line 50"/>
          <p:cNvSpPr>
            <a:spLocks noChangeShapeType="1"/>
          </p:cNvSpPr>
          <p:nvPr/>
        </p:nvSpPr>
        <p:spPr bwMode="auto">
          <a:xfrm>
            <a:off x="54102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43" name="Oval 51"/>
          <p:cNvSpPr>
            <a:spLocks noChangeArrowheads="1"/>
          </p:cNvSpPr>
          <p:nvPr/>
        </p:nvSpPr>
        <p:spPr bwMode="auto">
          <a:xfrm>
            <a:off x="60198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44" name="AutoShape 52"/>
          <p:cNvSpPr>
            <a:spLocks noChangeArrowheads="1"/>
          </p:cNvSpPr>
          <p:nvPr/>
        </p:nvSpPr>
        <p:spPr bwMode="auto">
          <a:xfrm>
            <a:off x="60198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45" name="Line 53"/>
          <p:cNvSpPr>
            <a:spLocks noChangeShapeType="1"/>
          </p:cNvSpPr>
          <p:nvPr/>
        </p:nvSpPr>
        <p:spPr bwMode="auto">
          <a:xfrm flipH="1">
            <a:off x="60198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46" name="Line 54"/>
          <p:cNvSpPr>
            <a:spLocks noChangeShapeType="1"/>
          </p:cNvSpPr>
          <p:nvPr/>
        </p:nvSpPr>
        <p:spPr bwMode="auto">
          <a:xfrm>
            <a:off x="62484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47" name="Oval 55"/>
          <p:cNvSpPr>
            <a:spLocks noChangeArrowheads="1"/>
          </p:cNvSpPr>
          <p:nvPr/>
        </p:nvSpPr>
        <p:spPr bwMode="auto">
          <a:xfrm>
            <a:off x="6781800" y="4953000"/>
            <a:ext cx="304800" cy="381000"/>
          </a:xfrm>
          <a:prstGeom prst="ellipse">
            <a:avLst/>
          </a:prstGeom>
          <a:solidFill>
            <a:schemeClr val="accent1"/>
          </a:solidFill>
          <a:ln w="9525">
            <a:solidFill>
              <a:schemeClr val="tx1"/>
            </a:solidFill>
            <a:round/>
            <a:headEnd/>
            <a:tailEnd/>
          </a:ln>
          <a:effectLst/>
        </p:spPr>
        <p:txBody>
          <a:bodyPr wrap="none" anchor="ctr"/>
          <a:lstStyle/>
          <a:p>
            <a:endParaRPr lang="fa-IR"/>
          </a:p>
        </p:txBody>
      </p:sp>
      <p:sp>
        <p:nvSpPr>
          <p:cNvPr id="187448" name="AutoShape 56"/>
          <p:cNvSpPr>
            <a:spLocks noChangeArrowheads="1"/>
          </p:cNvSpPr>
          <p:nvPr/>
        </p:nvSpPr>
        <p:spPr bwMode="auto">
          <a:xfrm>
            <a:off x="6781800" y="5334000"/>
            <a:ext cx="3048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fa-IR"/>
          </a:p>
        </p:txBody>
      </p:sp>
      <p:sp>
        <p:nvSpPr>
          <p:cNvPr id="187449" name="Line 57"/>
          <p:cNvSpPr>
            <a:spLocks noChangeShapeType="1"/>
          </p:cNvSpPr>
          <p:nvPr/>
        </p:nvSpPr>
        <p:spPr bwMode="auto">
          <a:xfrm flipH="1">
            <a:off x="67818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50" name="Line 58"/>
          <p:cNvSpPr>
            <a:spLocks noChangeShapeType="1"/>
          </p:cNvSpPr>
          <p:nvPr/>
        </p:nvSpPr>
        <p:spPr bwMode="auto">
          <a:xfrm>
            <a:off x="7010400" y="5791200"/>
            <a:ext cx="76200" cy="228600"/>
          </a:xfrm>
          <a:prstGeom prst="line">
            <a:avLst/>
          </a:prstGeom>
          <a:noFill/>
          <a:ln w="9525">
            <a:solidFill>
              <a:schemeClr val="tx1"/>
            </a:solidFill>
            <a:round/>
            <a:headEnd/>
            <a:tailEnd/>
          </a:ln>
          <a:effectLst/>
        </p:spPr>
        <p:txBody>
          <a:bodyPr anchor="ctr"/>
          <a:lstStyle/>
          <a:p>
            <a:endParaRPr lang="fa-IR"/>
          </a:p>
        </p:txBody>
      </p:sp>
      <p:sp>
        <p:nvSpPr>
          <p:cNvPr id="187451" name="Rectangle 59"/>
          <p:cNvSpPr>
            <a:spLocks noChangeArrowheads="1"/>
          </p:cNvSpPr>
          <p:nvPr/>
        </p:nvSpPr>
        <p:spPr bwMode="auto">
          <a:xfrm>
            <a:off x="2768600" y="533400"/>
            <a:ext cx="5918200" cy="457200"/>
          </a:xfrm>
          <a:prstGeom prst="rect">
            <a:avLst/>
          </a:prstGeom>
          <a:noFill/>
          <a:ln w="9525">
            <a:noFill/>
            <a:miter lim="800000"/>
            <a:headEnd/>
            <a:tailEnd/>
          </a:ln>
          <a:effectLst/>
        </p:spPr>
        <p:txBody>
          <a:bodyPr wrap="none">
            <a:spAutoFit/>
          </a:bodyPr>
          <a:lstStyle/>
          <a:p>
            <a:pPr algn="r" rtl="1"/>
            <a:r>
              <a:rPr lang="fa-IR" sz="1600"/>
              <a:t>شکل 1.14)</a:t>
            </a:r>
            <a:r>
              <a:rPr lang="fa-IR"/>
              <a:t> </a:t>
            </a:r>
            <a:r>
              <a:rPr lang="fa-IR" sz="2400"/>
              <a:t>ارتباط متحدان استراتژیک با مدیریت کیفیت جامع</a:t>
            </a:r>
            <a:endParaRPr lang="en-US" sz="2400"/>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8420" name="Oval 4"/>
          <p:cNvSpPr>
            <a:spLocks noChangeArrowheads="1"/>
          </p:cNvSpPr>
          <p:nvPr/>
        </p:nvSpPr>
        <p:spPr bwMode="auto">
          <a:xfrm>
            <a:off x="3352800" y="2438400"/>
            <a:ext cx="2286000" cy="2209800"/>
          </a:xfrm>
          <a:prstGeom prst="ellipse">
            <a:avLst/>
          </a:prstGeom>
          <a:solidFill>
            <a:schemeClr val="accent1">
              <a:alpha val="39999"/>
            </a:schemeClr>
          </a:solidFill>
          <a:ln w="9525">
            <a:solidFill>
              <a:schemeClr val="tx1"/>
            </a:solidFill>
            <a:round/>
            <a:headEnd/>
            <a:tailEnd/>
          </a:ln>
          <a:effectLst/>
        </p:spPr>
        <p:txBody>
          <a:bodyPr wrap="none" anchor="ctr"/>
          <a:lstStyle/>
          <a:p>
            <a:pPr algn="ctr" rtl="1"/>
            <a:r>
              <a:rPr lang="fa-IR" sz="2000"/>
              <a:t>اهداف مدیریت</a:t>
            </a:r>
          </a:p>
          <a:p>
            <a:pPr algn="ctr" rtl="1"/>
            <a:r>
              <a:rPr lang="fa-IR" sz="2000"/>
              <a:t>اداره کارکنان</a:t>
            </a:r>
          </a:p>
          <a:p>
            <a:pPr algn="ctr" rtl="1"/>
            <a:r>
              <a:rPr lang="fa-IR" sz="2000"/>
              <a:t>و منابع انسانی</a:t>
            </a:r>
            <a:endParaRPr lang="en-US" sz="2000"/>
          </a:p>
        </p:txBody>
      </p:sp>
      <p:sp>
        <p:nvSpPr>
          <p:cNvPr id="188421" name="Rectangle 5"/>
          <p:cNvSpPr>
            <a:spLocks noChangeArrowheads="1"/>
          </p:cNvSpPr>
          <p:nvPr/>
        </p:nvSpPr>
        <p:spPr bwMode="auto">
          <a:xfrm>
            <a:off x="457200" y="15240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تعادل در جبران</a:t>
            </a:r>
          </a:p>
          <a:p>
            <a:pPr algn="ctr" rtl="1"/>
            <a:r>
              <a:rPr lang="fa-IR" sz="2000"/>
              <a:t>خدمات</a:t>
            </a:r>
            <a:endParaRPr lang="en-US" sz="2000"/>
          </a:p>
        </p:txBody>
      </p:sp>
      <p:sp>
        <p:nvSpPr>
          <p:cNvPr id="188422" name="Rectangle 6"/>
          <p:cNvSpPr>
            <a:spLocks noChangeArrowheads="1"/>
          </p:cNvSpPr>
          <p:nvPr/>
        </p:nvSpPr>
        <p:spPr bwMode="auto">
          <a:xfrm>
            <a:off x="6553200" y="14478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تامین و حفظ</a:t>
            </a:r>
          </a:p>
          <a:p>
            <a:pPr algn="ctr" rtl="1"/>
            <a:r>
              <a:rPr lang="fa-IR" sz="2000"/>
              <a:t>کارکنان مطلوب</a:t>
            </a:r>
            <a:endParaRPr lang="en-US" sz="2000"/>
          </a:p>
        </p:txBody>
      </p:sp>
      <p:sp>
        <p:nvSpPr>
          <p:cNvPr id="188423" name="Rectangle 7"/>
          <p:cNvSpPr>
            <a:spLocks noChangeArrowheads="1"/>
          </p:cNvSpPr>
          <p:nvPr/>
        </p:nvSpPr>
        <p:spPr bwMode="auto">
          <a:xfrm>
            <a:off x="457200" y="46482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قانون پذیر بودن</a:t>
            </a:r>
            <a:endParaRPr lang="en-US" sz="2000"/>
          </a:p>
        </p:txBody>
      </p:sp>
      <p:sp>
        <p:nvSpPr>
          <p:cNvPr id="188424" name="Rectangle 8"/>
          <p:cNvSpPr>
            <a:spLocks noChangeArrowheads="1"/>
          </p:cNvSpPr>
          <p:nvPr/>
        </p:nvSpPr>
        <p:spPr bwMode="auto">
          <a:xfrm>
            <a:off x="3505200" y="53340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بهره وری</a:t>
            </a:r>
            <a:endParaRPr lang="en-US" sz="2000"/>
          </a:p>
        </p:txBody>
      </p:sp>
      <p:sp>
        <p:nvSpPr>
          <p:cNvPr id="188425" name="Rectangle 9"/>
          <p:cNvSpPr>
            <a:spLocks noChangeArrowheads="1"/>
          </p:cNvSpPr>
          <p:nvPr/>
        </p:nvSpPr>
        <p:spPr bwMode="auto">
          <a:xfrm>
            <a:off x="3581400" y="6096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انگیزش</a:t>
            </a:r>
            <a:endParaRPr lang="en-US" sz="2000"/>
          </a:p>
        </p:txBody>
      </p:sp>
      <p:sp>
        <p:nvSpPr>
          <p:cNvPr id="188426" name="Rectangle 10"/>
          <p:cNvSpPr>
            <a:spLocks noChangeArrowheads="1"/>
          </p:cNvSpPr>
          <p:nvPr/>
        </p:nvSpPr>
        <p:spPr bwMode="auto">
          <a:xfrm>
            <a:off x="6553200" y="47244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کیفیت زندگی کاری</a:t>
            </a:r>
            <a:endParaRPr lang="en-US" sz="2000"/>
          </a:p>
        </p:txBody>
      </p:sp>
      <p:sp>
        <p:nvSpPr>
          <p:cNvPr id="188427" name="Rectangle 11"/>
          <p:cNvSpPr>
            <a:spLocks noChangeArrowheads="1"/>
          </p:cNvSpPr>
          <p:nvPr/>
        </p:nvSpPr>
        <p:spPr bwMode="auto">
          <a:xfrm>
            <a:off x="6553200" y="30480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جذب متقاضیان</a:t>
            </a:r>
          </a:p>
          <a:p>
            <a:pPr algn="ctr" rtl="1"/>
            <a:r>
              <a:rPr lang="fa-IR" sz="2000"/>
              <a:t>شایسته و با استعداد</a:t>
            </a:r>
            <a:endParaRPr lang="en-US" sz="2000"/>
          </a:p>
        </p:txBody>
      </p:sp>
      <p:sp>
        <p:nvSpPr>
          <p:cNvPr id="188428" name="Rectangle 12"/>
          <p:cNvSpPr>
            <a:spLocks noChangeArrowheads="1"/>
          </p:cNvSpPr>
          <p:nvPr/>
        </p:nvSpPr>
        <p:spPr bwMode="auto">
          <a:xfrm>
            <a:off x="457200" y="3124200"/>
            <a:ext cx="1981200" cy="1066800"/>
          </a:xfrm>
          <a:prstGeom prst="rect">
            <a:avLst/>
          </a:prstGeom>
          <a:solidFill>
            <a:schemeClr val="accent1">
              <a:alpha val="39999"/>
            </a:schemeClr>
          </a:solidFill>
          <a:ln w="9525">
            <a:solidFill>
              <a:schemeClr val="tx1"/>
            </a:solidFill>
            <a:miter lim="800000"/>
            <a:headEnd/>
            <a:tailEnd/>
          </a:ln>
          <a:effectLst/>
        </p:spPr>
        <p:txBody>
          <a:bodyPr wrap="none" anchor="ctr"/>
          <a:lstStyle/>
          <a:p>
            <a:pPr algn="ctr" rtl="1"/>
            <a:r>
              <a:rPr lang="fa-IR" sz="2000"/>
              <a:t>مسئولیت اجتماعی</a:t>
            </a:r>
            <a:endParaRPr lang="en-US" sz="2000"/>
          </a:p>
        </p:txBody>
      </p:sp>
      <p:cxnSp>
        <p:nvCxnSpPr>
          <p:cNvPr id="188431" name="AutoShape 15"/>
          <p:cNvCxnSpPr>
            <a:cxnSpLocks noChangeShapeType="1"/>
            <a:stCxn id="188420" idx="3"/>
            <a:endCxn id="188423" idx="3"/>
          </p:cNvCxnSpPr>
          <p:nvPr/>
        </p:nvCxnSpPr>
        <p:spPr bwMode="auto">
          <a:xfrm flipH="1">
            <a:off x="2438400" y="4324350"/>
            <a:ext cx="1249363" cy="857250"/>
          </a:xfrm>
          <a:prstGeom prst="straightConnector1">
            <a:avLst/>
          </a:prstGeom>
          <a:noFill/>
          <a:ln w="9525">
            <a:solidFill>
              <a:schemeClr val="tx1"/>
            </a:solidFill>
            <a:round/>
            <a:headEnd/>
            <a:tailEnd type="triangle" w="med" len="med"/>
          </a:ln>
          <a:effectLst/>
        </p:spPr>
      </p:cxnSp>
      <p:cxnSp>
        <p:nvCxnSpPr>
          <p:cNvPr id="188432" name="AutoShape 16"/>
          <p:cNvCxnSpPr>
            <a:cxnSpLocks noChangeShapeType="1"/>
            <a:stCxn id="188420" idx="4"/>
            <a:endCxn id="188424" idx="0"/>
          </p:cNvCxnSpPr>
          <p:nvPr/>
        </p:nvCxnSpPr>
        <p:spPr bwMode="auto">
          <a:xfrm>
            <a:off x="4495800" y="4648200"/>
            <a:ext cx="0" cy="685800"/>
          </a:xfrm>
          <a:prstGeom prst="straightConnector1">
            <a:avLst/>
          </a:prstGeom>
          <a:noFill/>
          <a:ln w="9525">
            <a:solidFill>
              <a:schemeClr val="tx1"/>
            </a:solidFill>
            <a:round/>
            <a:headEnd/>
            <a:tailEnd type="triangle" w="med" len="med"/>
          </a:ln>
          <a:effectLst/>
        </p:spPr>
      </p:cxnSp>
      <p:cxnSp>
        <p:nvCxnSpPr>
          <p:cNvPr id="188433" name="AutoShape 17"/>
          <p:cNvCxnSpPr>
            <a:cxnSpLocks noChangeShapeType="1"/>
            <a:stCxn id="188420" idx="6"/>
            <a:endCxn id="188427" idx="1"/>
          </p:cNvCxnSpPr>
          <p:nvPr/>
        </p:nvCxnSpPr>
        <p:spPr bwMode="auto">
          <a:xfrm>
            <a:off x="5638800" y="3543300"/>
            <a:ext cx="914400" cy="38100"/>
          </a:xfrm>
          <a:prstGeom prst="straightConnector1">
            <a:avLst/>
          </a:prstGeom>
          <a:noFill/>
          <a:ln w="9525">
            <a:solidFill>
              <a:schemeClr val="tx1"/>
            </a:solidFill>
            <a:round/>
            <a:headEnd/>
            <a:tailEnd type="triangle" w="med" len="med"/>
          </a:ln>
          <a:effectLst/>
        </p:spPr>
      </p:cxnSp>
      <p:cxnSp>
        <p:nvCxnSpPr>
          <p:cNvPr id="188434" name="AutoShape 18"/>
          <p:cNvCxnSpPr>
            <a:cxnSpLocks noChangeShapeType="1"/>
            <a:stCxn id="188420" idx="5"/>
            <a:endCxn id="188426" idx="1"/>
          </p:cNvCxnSpPr>
          <p:nvPr/>
        </p:nvCxnSpPr>
        <p:spPr bwMode="auto">
          <a:xfrm>
            <a:off x="5303838" y="4324350"/>
            <a:ext cx="1249362" cy="933450"/>
          </a:xfrm>
          <a:prstGeom prst="straightConnector1">
            <a:avLst/>
          </a:prstGeom>
          <a:noFill/>
          <a:ln w="9525">
            <a:solidFill>
              <a:schemeClr val="tx1"/>
            </a:solidFill>
            <a:round/>
            <a:headEnd/>
            <a:tailEnd type="triangle" w="med" len="med"/>
          </a:ln>
          <a:effectLst/>
        </p:spPr>
      </p:cxnSp>
      <p:cxnSp>
        <p:nvCxnSpPr>
          <p:cNvPr id="188435" name="AutoShape 19"/>
          <p:cNvCxnSpPr>
            <a:cxnSpLocks noChangeShapeType="1"/>
            <a:stCxn id="188420" idx="2"/>
            <a:endCxn id="188428" idx="3"/>
          </p:cNvCxnSpPr>
          <p:nvPr/>
        </p:nvCxnSpPr>
        <p:spPr bwMode="auto">
          <a:xfrm flipH="1">
            <a:off x="2438400" y="3543300"/>
            <a:ext cx="914400" cy="114300"/>
          </a:xfrm>
          <a:prstGeom prst="straightConnector1">
            <a:avLst/>
          </a:prstGeom>
          <a:noFill/>
          <a:ln w="9525">
            <a:solidFill>
              <a:schemeClr val="tx1"/>
            </a:solidFill>
            <a:round/>
            <a:headEnd/>
            <a:tailEnd type="triangle" w="med" len="med"/>
          </a:ln>
          <a:effectLst/>
        </p:spPr>
      </p:cxnSp>
      <p:cxnSp>
        <p:nvCxnSpPr>
          <p:cNvPr id="188436" name="AutoShape 20"/>
          <p:cNvCxnSpPr>
            <a:cxnSpLocks noChangeShapeType="1"/>
            <a:stCxn id="188420" idx="0"/>
            <a:endCxn id="188425" idx="2"/>
          </p:cNvCxnSpPr>
          <p:nvPr/>
        </p:nvCxnSpPr>
        <p:spPr bwMode="auto">
          <a:xfrm flipV="1">
            <a:off x="4495800" y="1676400"/>
            <a:ext cx="76200" cy="762000"/>
          </a:xfrm>
          <a:prstGeom prst="straightConnector1">
            <a:avLst/>
          </a:prstGeom>
          <a:noFill/>
          <a:ln w="9525">
            <a:solidFill>
              <a:schemeClr val="tx1"/>
            </a:solidFill>
            <a:round/>
            <a:headEnd/>
            <a:tailEnd type="triangle" w="med" len="med"/>
          </a:ln>
          <a:effectLst/>
        </p:spPr>
      </p:cxnSp>
      <p:cxnSp>
        <p:nvCxnSpPr>
          <p:cNvPr id="188438" name="AutoShape 22"/>
          <p:cNvCxnSpPr>
            <a:cxnSpLocks noChangeShapeType="1"/>
            <a:stCxn id="188420" idx="1"/>
            <a:endCxn id="188421" idx="3"/>
          </p:cNvCxnSpPr>
          <p:nvPr/>
        </p:nvCxnSpPr>
        <p:spPr bwMode="auto">
          <a:xfrm flipH="1" flipV="1">
            <a:off x="2438400" y="2057400"/>
            <a:ext cx="1249363" cy="704850"/>
          </a:xfrm>
          <a:prstGeom prst="straightConnector1">
            <a:avLst/>
          </a:prstGeom>
          <a:noFill/>
          <a:ln w="9525">
            <a:solidFill>
              <a:schemeClr val="tx1"/>
            </a:solidFill>
            <a:round/>
            <a:headEnd/>
            <a:tailEnd type="triangle" w="med" len="med"/>
          </a:ln>
          <a:effectLst/>
        </p:spPr>
      </p:cxnSp>
      <p:cxnSp>
        <p:nvCxnSpPr>
          <p:cNvPr id="188439" name="AutoShape 23"/>
          <p:cNvCxnSpPr>
            <a:cxnSpLocks noChangeShapeType="1"/>
            <a:stCxn id="188420" idx="7"/>
            <a:endCxn id="188422" idx="1"/>
          </p:cNvCxnSpPr>
          <p:nvPr/>
        </p:nvCxnSpPr>
        <p:spPr bwMode="auto">
          <a:xfrm flipV="1">
            <a:off x="5303838" y="1981200"/>
            <a:ext cx="1249362" cy="781050"/>
          </a:xfrm>
          <a:prstGeom prst="straightConnector1">
            <a:avLst/>
          </a:prstGeom>
          <a:noFill/>
          <a:ln w="9525">
            <a:solidFill>
              <a:schemeClr val="tx1"/>
            </a:solidFill>
            <a:round/>
            <a:headEnd/>
            <a:tailEnd type="triangle" w="med" len="med"/>
          </a:ln>
          <a:effectLst/>
        </p:spPr>
      </p:cxn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eModir-Template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eModir-Template0</Template>
  <TotalTime>561</TotalTime>
  <Words>956</Words>
  <Application>Microsoft Office PowerPoint</Application>
  <PresentationFormat>On-screen Show (4:3)</PresentationFormat>
  <Paragraphs>309</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Times New Roman</vt:lpstr>
      <vt:lpstr>Wingdings</vt:lpstr>
      <vt:lpstr>SimSun</vt:lpstr>
      <vt:lpstr>Tahoma</vt:lpstr>
      <vt:lpstr>eModir-Template0</vt:lpstr>
      <vt:lpstr>بنام خدا</vt:lpstr>
      <vt:lpstr>مدیریت منابع انسانی و امور کارکنان </vt:lpstr>
      <vt:lpstr>اهداف یادگیری</vt:lpstr>
      <vt:lpstr>3 مشخصه مشترک در همه سازمانها: </vt:lpstr>
      <vt:lpstr>شکل 1.1) سطوح سازمانی</vt:lpstr>
      <vt:lpstr>جایگاه مدیریت منابع انسانی  و امور کارکنان در مدیریت</vt:lpstr>
      <vt:lpstr>  </vt:lpstr>
      <vt:lpstr>PowerPoint Presentation</vt:lpstr>
      <vt:lpstr>شکل 1.3) وظایف مدیریت در یک سیستم اجتمایی</vt:lpstr>
      <vt:lpstr>شکل 1.4) فرایند وظایف مدیریت رفتاری با تأکید بر منابع انسانی</vt:lpstr>
      <vt:lpstr>تعریف  مدیریت منابع انسانی و اداره کارکنان</vt:lpstr>
      <vt:lpstr>شکل 1.5) ارتباط واژه های مدیریت منابع انسانی بر اساس دیدگاه های مدیریتی و سطوح سازمان</vt:lpstr>
      <vt:lpstr>PowerPoint Presentation</vt:lpstr>
      <vt:lpstr>PowerPoint Presentation</vt:lpstr>
      <vt:lpstr>PowerPoint Presentation</vt:lpstr>
      <vt:lpstr>مقاصد، اهداف و برنامه های مدیریت منابع انسانی و اداره امور کارکنان</vt:lpstr>
      <vt:lpstr>شکل 1.11) عناصر کلیدی سازمان رسمی</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مدیریت منابع انسانی وامورکارکنان</dc:title>
  <dc:creator>hosein</dc:creator>
  <cp:lastModifiedBy>Windows User</cp:lastModifiedBy>
  <cp:revision>42</cp:revision>
  <dcterms:created xsi:type="dcterms:W3CDTF">2004-09-20T12:46:59Z</dcterms:created>
  <dcterms:modified xsi:type="dcterms:W3CDTF">2020-05-28T21:16:06Z</dcterms:modified>
</cp:coreProperties>
</file>