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08" r:id="rId1"/>
  </p:sldMasterIdLst>
  <p:sldIdLst>
    <p:sldId id="266" r:id="rId2"/>
    <p:sldId id="278" r:id="rId3"/>
    <p:sldId id="257" r:id="rId4"/>
    <p:sldId id="259" r:id="rId5"/>
    <p:sldId id="262" r:id="rId6"/>
    <p:sldId id="305" r:id="rId7"/>
    <p:sldId id="264" r:id="rId8"/>
    <p:sldId id="279" r:id="rId9"/>
    <p:sldId id="263" r:id="rId10"/>
    <p:sldId id="309" r:id="rId11"/>
    <p:sldId id="280" r:id="rId12"/>
    <p:sldId id="289" r:id="rId13"/>
    <p:sldId id="290" r:id="rId14"/>
    <p:sldId id="301" r:id="rId15"/>
    <p:sldId id="291" r:id="rId16"/>
    <p:sldId id="293" r:id="rId17"/>
    <p:sldId id="313" r:id="rId18"/>
    <p:sldId id="302" r:id="rId19"/>
    <p:sldId id="303" r:id="rId20"/>
    <p:sldId id="281" r:id="rId21"/>
    <p:sldId id="274" r:id="rId22"/>
    <p:sldId id="282" r:id="rId23"/>
    <p:sldId id="283" r:id="rId24"/>
    <p:sldId id="284" r:id="rId25"/>
    <p:sldId id="286" r:id="rId26"/>
    <p:sldId id="285" r:id="rId27"/>
    <p:sldId id="287" r:id="rId28"/>
    <p:sldId id="288" r:id="rId29"/>
    <p:sldId id="295" r:id="rId30"/>
    <p:sldId id="297" r:id="rId31"/>
    <p:sldId id="298" r:id="rId32"/>
    <p:sldId id="310" r:id="rId33"/>
    <p:sldId id="311" r:id="rId34"/>
    <p:sldId id="307" r:id="rId35"/>
  </p:sldIdLst>
  <p:sldSz cx="9144000" cy="6858000" type="screen4x3"/>
  <p:notesSz cx="6858000" cy="9144000"/>
  <p:custShowLst>
    <p:custShow name="Custom Show 1" id="0">
      <p:sldLst>
        <p:sld r:id="rId2"/>
        <p:sld r:id="rId2"/>
        <p:sld r:id="rId2"/>
        <p:sld r:id="rId2"/>
        <p:sld r:id="rId2"/>
        <p:sld r:id="rId2"/>
        <p:sld r:id="rId2"/>
        <p:sld r:id="rId2"/>
        <p:sld r:id="rId2"/>
        <p:sld r:id="rId2"/>
        <p:sld r:id="rId2"/>
        <p:sld r:id="rId2"/>
        <p:sld r:id="rId2"/>
      </p:sldLst>
    </p:custShow>
  </p:custShowLst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84380"/>
    <p:restoredTop sz="94660"/>
  </p:normalViewPr>
  <p:slideViewPr>
    <p:cSldViewPr>
      <p:cViewPr varScale="1">
        <p:scale>
          <a:sx n="76" d="100"/>
          <a:sy n="76" d="100"/>
        </p:scale>
        <p:origin x="-2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57FB199-7F15-4EAC-B094-63BE70BB29B1}" type="datetimeFigureOut">
              <a:rPr lang="fa-IR" smtClean="0"/>
              <a:pPr/>
              <a:t>03/22/1435</a:t>
            </a:fld>
            <a:endParaRPr lang="fa-IR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4FB8CF7-0D14-4E9F-B5D6-056D7A3096F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7FB199-7F15-4EAC-B094-63BE70BB29B1}" type="datetimeFigureOut">
              <a:rPr lang="fa-IR" smtClean="0"/>
              <a:pPr/>
              <a:t>03/22/1435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FB8CF7-0D14-4E9F-B5D6-056D7A3096F6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7FB199-7F15-4EAC-B094-63BE70BB29B1}" type="datetimeFigureOut">
              <a:rPr lang="fa-IR" smtClean="0"/>
              <a:pPr/>
              <a:t>03/22/1435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FB8CF7-0D14-4E9F-B5D6-056D7A3096F6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7FB199-7F15-4EAC-B094-63BE70BB29B1}" type="datetimeFigureOut">
              <a:rPr lang="fa-IR" smtClean="0"/>
              <a:pPr/>
              <a:t>03/22/1435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FB8CF7-0D14-4E9F-B5D6-056D7A3096F6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7FB199-7F15-4EAC-B094-63BE70BB29B1}" type="datetimeFigureOut">
              <a:rPr lang="fa-IR" smtClean="0"/>
              <a:pPr/>
              <a:t>03/22/1435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FB8CF7-0D14-4E9F-B5D6-056D7A3096F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7FB199-7F15-4EAC-B094-63BE70BB29B1}" type="datetimeFigureOut">
              <a:rPr lang="fa-IR" smtClean="0"/>
              <a:pPr/>
              <a:t>03/22/1435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FB8CF7-0D14-4E9F-B5D6-056D7A3096F6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7FB199-7F15-4EAC-B094-63BE70BB29B1}" type="datetimeFigureOut">
              <a:rPr lang="fa-IR" smtClean="0"/>
              <a:pPr/>
              <a:t>03/22/1435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FB8CF7-0D14-4E9F-B5D6-056D7A3096F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657FB199-7F15-4EAC-B094-63BE70BB29B1}" type="datetimeFigureOut">
              <a:rPr lang="fa-IR" smtClean="0"/>
              <a:pPr/>
              <a:t>03/22/1435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FB8CF7-0D14-4E9F-B5D6-056D7A3096F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57FB199-7F15-4EAC-B094-63BE70BB29B1}" type="datetimeFigureOut">
              <a:rPr lang="fa-IR" smtClean="0"/>
              <a:pPr/>
              <a:t>03/22/1435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4FB8CF7-0D14-4E9F-B5D6-056D7A3096F6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7FB199-7F15-4EAC-B094-63BE70BB29B1}" type="datetimeFigureOut">
              <a:rPr lang="fa-IR" smtClean="0"/>
              <a:pPr/>
              <a:t>03/22/1435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FB8CF7-0D14-4E9F-B5D6-056D7A3096F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7FB199-7F15-4EAC-B094-63BE70BB29B1}" type="datetimeFigureOut">
              <a:rPr lang="fa-IR" smtClean="0"/>
              <a:pPr/>
              <a:t>03/22/1435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FB8CF7-0D14-4E9F-B5D6-056D7A3096F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657FB199-7F15-4EAC-B094-63BE70BB29B1}" type="datetimeFigureOut">
              <a:rPr lang="fa-IR" smtClean="0"/>
              <a:pPr/>
              <a:t>03/22/1435</a:t>
            </a:fld>
            <a:endParaRPr lang="fa-IR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A4FB8CF7-0D14-4E9F-B5D6-056D7A3096F6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1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r" rtl="1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r" rtl="1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r" rtl="1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228600"/>
            <a:ext cx="8763000" cy="6477000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 eaLnBrk="1" hangingPunct="1">
              <a:lnSpc>
                <a:spcPct val="180000"/>
              </a:lnSpc>
              <a:buFontTx/>
              <a:buNone/>
              <a:defRPr/>
            </a:pPr>
            <a:r>
              <a:rPr lang="fa-IR" sz="2800" dirty="0">
                <a:solidFill>
                  <a:srgbClr val="FF3300"/>
                </a:solidFill>
                <a:latin typeface="Arial"/>
                <a:cs typeface="B Titr" pitchFamily="2" charset="-78"/>
              </a:rPr>
              <a:t>« مشکل ما اين نيست که بسياری از چيزها را نمی دانيم،</a:t>
            </a:r>
          </a:p>
          <a:p>
            <a:pPr algn="ctr" rtl="1" eaLnBrk="1" hangingPunct="1">
              <a:lnSpc>
                <a:spcPct val="180000"/>
              </a:lnSpc>
              <a:buFontTx/>
              <a:buNone/>
              <a:defRPr/>
            </a:pPr>
            <a:r>
              <a:rPr lang="fa-IR" sz="2800" dirty="0">
                <a:solidFill>
                  <a:srgbClr val="FF3300"/>
                </a:solidFill>
                <a:cs typeface="B Titr" pitchFamily="2" charset="-78"/>
              </a:rPr>
              <a:t>مشکل ما اين است که معمولا" به چيزهايی که می دانيم </a:t>
            </a:r>
            <a:endParaRPr lang="fa-IR" sz="2800" dirty="0" smtClean="0">
              <a:solidFill>
                <a:srgbClr val="FF3300"/>
              </a:solidFill>
              <a:cs typeface="B Titr" pitchFamily="2" charset="-78"/>
            </a:endParaRPr>
          </a:p>
          <a:p>
            <a:pPr algn="ctr" rtl="1" eaLnBrk="1" hangingPunct="1">
              <a:lnSpc>
                <a:spcPct val="180000"/>
              </a:lnSpc>
              <a:buFontTx/>
              <a:buNone/>
              <a:defRPr/>
            </a:pPr>
            <a:r>
              <a:rPr lang="fa-IR" sz="2800" dirty="0" smtClean="0">
                <a:solidFill>
                  <a:srgbClr val="FF3300"/>
                </a:solidFill>
                <a:cs typeface="B Titr" pitchFamily="2" charset="-78"/>
              </a:rPr>
              <a:t>عمل نمی </a:t>
            </a:r>
            <a:r>
              <a:rPr lang="fa-IR" sz="2800" dirty="0">
                <a:solidFill>
                  <a:srgbClr val="FF3300"/>
                </a:solidFill>
                <a:cs typeface="B Titr" pitchFamily="2" charset="-78"/>
              </a:rPr>
              <a:t>کنيم.</a:t>
            </a:r>
          </a:p>
          <a:p>
            <a:pPr algn="ctr" eaLnBrk="1" hangingPunct="1">
              <a:lnSpc>
                <a:spcPct val="180000"/>
              </a:lnSpc>
              <a:buFontTx/>
              <a:buNone/>
              <a:defRPr/>
            </a:pPr>
            <a:r>
              <a:rPr lang="fa-IR" sz="2800" dirty="0">
                <a:solidFill>
                  <a:srgbClr val="FF3300"/>
                </a:solidFill>
                <a:cs typeface="B Titr" pitchFamily="2" charset="-78"/>
              </a:rPr>
              <a:t>اگر به چيزهايی که می دانيم عمل کنيم، چيزهايی را که نمی دانيم </a:t>
            </a:r>
            <a:endParaRPr lang="fa-IR" sz="2800" dirty="0" smtClean="0">
              <a:solidFill>
                <a:srgbClr val="FF3300"/>
              </a:solidFill>
              <a:cs typeface="B Titr" pitchFamily="2" charset="-78"/>
            </a:endParaRPr>
          </a:p>
          <a:p>
            <a:pPr algn="ctr" eaLnBrk="1" hangingPunct="1">
              <a:lnSpc>
                <a:spcPct val="180000"/>
              </a:lnSpc>
              <a:buFontTx/>
              <a:buNone/>
              <a:defRPr/>
            </a:pPr>
            <a:r>
              <a:rPr lang="fa-IR" sz="2800" dirty="0" smtClean="0">
                <a:solidFill>
                  <a:srgbClr val="FF3300"/>
                </a:solidFill>
                <a:cs typeface="B Titr" pitchFamily="2" charset="-78"/>
              </a:rPr>
              <a:t>خواهيم </a:t>
            </a:r>
            <a:r>
              <a:rPr lang="fa-IR" sz="2800" dirty="0">
                <a:solidFill>
                  <a:srgbClr val="FF3300"/>
                </a:solidFill>
                <a:cs typeface="B Titr" pitchFamily="2" charset="-78"/>
              </a:rPr>
              <a:t>آموخت.»</a:t>
            </a:r>
            <a:endParaRPr lang="fa-IR" sz="2800" i="1" dirty="0">
              <a:solidFill>
                <a:srgbClr val="FF3300"/>
              </a:solidFill>
              <a:cs typeface="B Titr" pitchFamily="2" charset="-78"/>
            </a:endParaRPr>
          </a:p>
          <a:p>
            <a:pPr algn="ctr" eaLnBrk="1" hangingPunct="1">
              <a:lnSpc>
                <a:spcPct val="180000"/>
              </a:lnSpc>
              <a:buFontTx/>
              <a:buNone/>
              <a:defRPr/>
            </a:pPr>
            <a:endParaRPr lang="fa-IR" sz="2400" i="1" u="sng" dirty="0" smtClean="0">
              <a:solidFill>
                <a:srgbClr val="FF3300"/>
              </a:solidFill>
              <a:cs typeface="B Titr" pitchFamily="2" charset="-78"/>
            </a:endParaRPr>
          </a:p>
          <a:p>
            <a:pPr algn="ctr" eaLnBrk="1" hangingPunct="1">
              <a:lnSpc>
                <a:spcPct val="180000"/>
              </a:lnSpc>
              <a:buFontTx/>
              <a:buNone/>
              <a:defRPr/>
            </a:pPr>
            <a:r>
              <a:rPr lang="fa-IR" sz="2400" i="1" u="sng" dirty="0" smtClean="0">
                <a:solidFill>
                  <a:srgbClr val="FF3300"/>
                </a:solidFill>
                <a:cs typeface="B Titr" pitchFamily="2" charset="-78"/>
              </a:rPr>
              <a:t>سيد </a:t>
            </a:r>
            <a:r>
              <a:rPr lang="fa-IR" sz="2400" i="1" u="sng" dirty="0">
                <a:solidFill>
                  <a:srgbClr val="FF3300"/>
                </a:solidFill>
                <a:cs typeface="B Titr" pitchFamily="2" charset="-78"/>
              </a:rPr>
              <a:t>جمال </a:t>
            </a:r>
            <a:r>
              <a:rPr lang="fa-IR" sz="2400" i="1" u="sng" dirty="0" smtClean="0">
                <a:solidFill>
                  <a:srgbClr val="FF3300"/>
                </a:solidFill>
                <a:cs typeface="B Titr" pitchFamily="2" charset="-78"/>
              </a:rPr>
              <a:t>الدين اسد آبادی</a:t>
            </a:r>
            <a:endParaRPr lang="en-US" sz="2400" i="1" u="sng" dirty="0">
              <a:solidFill>
                <a:srgbClr val="FF3300"/>
              </a:solidFill>
              <a:cs typeface="B Titr" pitchFamily="2" charset="-7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15579676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Picture 2" descr="C:\Documents and Settings\Hamid\My Documents\My Pictures\patient education.gi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2852"/>
            <a:ext cx="9144000" cy="557216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fa-IR" sz="3600" b="1" dirty="0" smtClean="0">
              <a:solidFill>
                <a:srgbClr val="C00000"/>
              </a:solidFill>
              <a:cs typeface="B Nazanin" pitchFamily="2" charset="-78"/>
            </a:endParaRPr>
          </a:p>
          <a:p>
            <a:pPr algn="ctr">
              <a:buNone/>
            </a:pPr>
            <a:r>
              <a:rPr lang="fa-IR" sz="3600" b="1" dirty="0" smtClean="0">
                <a:solidFill>
                  <a:srgbClr val="C00000"/>
                </a:solidFill>
                <a:cs typeface="B Nazanin" pitchFamily="2" charset="-78"/>
              </a:rPr>
              <a:t>چکیده</a:t>
            </a:r>
          </a:p>
          <a:p>
            <a:pPr algn="ctr">
              <a:buNone/>
            </a:pPr>
            <a:r>
              <a:rPr lang="fa-IR" sz="3600" b="1" dirty="0" smtClean="0">
                <a:solidFill>
                  <a:srgbClr val="C00000"/>
                </a:solidFill>
                <a:cs typeface="B Nazanin" pitchFamily="2" charset="-78"/>
              </a:rPr>
              <a:t>برنامه ریزی و روش های آموزش به بیمار</a:t>
            </a:r>
          </a:p>
          <a:p>
            <a:pPr algn="ctr">
              <a:buNone/>
            </a:pPr>
            <a:endParaRPr lang="fa-IR" sz="3600" b="1" dirty="0">
              <a:solidFill>
                <a:srgbClr val="C00000"/>
              </a:solidFill>
              <a:cs typeface="B Nazanin" pitchFamily="2" charset="-78"/>
            </a:endParaRPr>
          </a:p>
          <a:p>
            <a:pPr algn="ctr">
              <a:buNone/>
            </a:pPr>
            <a:r>
              <a:rPr lang="fa-IR" sz="3600" b="1" dirty="0" smtClean="0">
                <a:solidFill>
                  <a:srgbClr val="C00000"/>
                </a:solidFill>
                <a:cs typeface="B Nazanin" pitchFamily="2" charset="-78"/>
              </a:rPr>
              <a:t>مهناز طباخان اصفهانی</a:t>
            </a:r>
          </a:p>
          <a:p>
            <a:pPr algn="ctr">
              <a:buNone/>
            </a:pPr>
            <a:r>
              <a:rPr lang="fa-IR" sz="3600" b="1" dirty="0" smtClean="0">
                <a:solidFill>
                  <a:srgbClr val="C00000"/>
                </a:solidFill>
                <a:cs typeface="B Nazanin" pitchFamily="2" charset="-78"/>
              </a:rPr>
              <a:t>کارشناس پرستاری</a:t>
            </a:r>
          </a:p>
          <a:p>
            <a:pPr algn="ctr">
              <a:buNone/>
            </a:pPr>
            <a:r>
              <a:rPr lang="fa-IR" sz="3600" b="1" dirty="0" smtClean="0">
                <a:solidFill>
                  <a:srgbClr val="C00000"/>
                </a:solidFill>
                <a:cs typeface="B Nazanin" pitchFamily="2" charset="-78"/>
              </a:rPr>
              <a:t>مسئول واحد آموزش </a:t>
            </a:r>
            <a:r>
              <a:rPr lang="fa-IR" sz="3600" b="1" smtClean="0">
                <a:solidFill>
                  <a:srgbClr val="C00000"/>
                </a:solidFill>
                <a:cs typeface="B Nazanin" pitchFamily="2" charset="-78"/>
              </a:rPr>
              <a:t>به بیمار</a:t>
            </a:r>
            <a:endParaRPr lang="fa-IR" sz="3600" b="1" dirty="0" smtClean="0">
              <a:solidFill>
                <a:srgbClr val="C00000"/>
              </a:solidFill>
              <a:cs typeface="B Nazanin" pitchFamily="2" charset="-78"/>
            </a:endParaRPr>
          </a:p>
          <a:p>
            <a:pPr algn="ctr">
              <a:buNone/>
            </a:pPr>
            <a:endParaRPr lang="fa-IR" b="1" dirty="0" smtClean="0">
              <a:solidFill>
                <a:srgbClr val="C00000"/>
              </a:solidFill>
              <a:cs typeface="B Nazanin" pitchFamily="2" charset="-7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5786" y="274638"/>
            <a:ext cx="7901014" cy="1296974"/>
          </a:xfrm>
        </p:spPr>
        <p:txBody>
          <a:bodyPr/>
          <a:lstStyle/>
          <a:p>
            <a:endParaRPr lang="fa-IR" dirty="0"/>
          </a:p>
        </p:txBody>
      </p:sp>
    </p:spTree>
  </p:cSld>
  <p:clrMapOvr>
    <a:masterClrMapping/>
  </p:clrMapOvr>
  <p:transition spd="slow">
    <p:diamond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b="1" dirty="0" smtClean="0">
                <a:cs typeface="B Nazanin" pitchFamily="2" charset="-78"/>
              </a:rPr>
              <a:t>تاریخچه آموزش به بیمار</a:t>
            </a:r>
          </a:p>
          <a:p>
            <a:pPr algn="r" rtl="1"/>
            <a:r>
              <a:rPr lang="fa-IR" sz="4000" b="1" dirty="0" smtClean="0">
                <a:cs typeface="B Nazanin" pitchFamily="2" charset="-78"/>
              </a:rPr>
              <a:t>اهمیت و تعریف آموزش به بیمار</a:t>
            </a:r>
          </a:p>
          <a:p>
            <a:pPr algn="r" rtl="1"/>
            <a:r>
              <a:rPr lang="fa-IR" sz="4000" b="1" dirty="0" smtClean="0">
                <a:cs typeface="B Nazanin" pitchFamily="2" charset="-78"/>
              </a:rPr>
              <a:t> موانع آموزش به بیمار</a:t>
            </a:r>
          </a:p>
          <a:p>
            <a:pPr algn="r" rtl="1"/>
            <a:r>
              <a:rPr lang="fa-IR" sz="4000" b="1" dirty="0" smtClean="0">
                <a:cs typeface="B Nazanin" pitchFamily="2" charset="-78"/>
              </a:rPr>
              <a:t>فرایند برنامه ریزی آموزش به بیمار</a:t>
            </a:r>
            <a:endParaRPr lang="fa-IR" sz="4000" dirty="0" smtClean="0">
              <a:cs typeface="B Nazanin" pitchFamily="2" charset="-78"/>
            </a:endParaRPr>
          </a:p>
          <a:p>
            <a:pPr algn="r" rtl="1"/>
            <a:r>
              <a:rPr lang="fa-IR" sz="4000" b="1" dirty="0" smtClean="0">
                <a:cs typeface="B Nazanin" pitchFamily="2" charset="-78"/>
              </a:rPr>
              <a:t>روش های آموزش به بیمار</a:t>
            </a:r>
            <a:endParaRPr lang="en-US" sz="4000" b="1" dirty="0">
              <a:cs typeface="B Nazanin" pitchFamily="2" charset="-7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282" y="1481328"/>
            <a:ext cx="8715436" cy="45259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a-IR" sz="3600" b="1" dirty="0" smtClean="0">
                <a:latin typeface="Arial" pitchFamily="34" charset="0"/>
                <a:cs typeface="Arial" pitchFamily="34" charset="0"/>
              </a:rPr>
              <a:t>آموزش به بیمار، از نظر تئوری وعملی، به طور عمده درسه دهه اخیر توسعه یافته است.تغییرات متعددی به صورت همزمان وپیشرونده رخ دادکه برسیستم </a:t>
            </a:r>
            <a:r>
              <a:rPr lang="fa-IR" sz="3600" b="1" smtClean="0">
                <a:latin typeface="Arial" pitchFamily="34" charset="0"/>
                <a:cs typeface="Arial" pitchFamily="34" charset="0"/>
              </a:rPr>
              <a:t>مراقبت بهداشتی دراروپاوسایرکشورهاتاثیرگذاربودند</a:t>
            </a:r>
            <a:endParaRPr lang="fa-IR" sz="36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fa-IR" sz="3200" dirty="0" smtClean="0">
              <a:cs typeface="B Nazanin" pitchFamily="2" charset="-78"/>
            </a:endParaRPr>
          </a:p>
          <a:p>
            <a:endParaRPr lang="fa-IR" sz="3200" dirty="0" smtClean="0">
              <a:cs typeface="B Nazanin" pitchFamily="2" charset="-78"/>
            </a:endParaRPr>
          </a:p>
          <a:p>
            <a:endParaRPr lang="fa-IR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/>
          <a:lstStyle/>
          <a:p>
            <a:pPr algn="ctr"/>
            <a:r>
              <a:rPr lang="fa-IR" dirty="0" smtClean="0"/>
              <a:t>تاریخچه آموزش به بیمار</a:t>
            </a:r>
            <a:endParaRPr lang="fa-IR" dirty="0"/>
          </a:p>
        </p:txBody>
      </p:sp>
    </p:spTree>
  </p:cSld>
  <p:clrMapOvr>
    <a:masterClrMapping/>
  </p:clrMapOvr>
  <p:transition spd="slow">
    <p:wheel spokes="8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تغییرعمده در بروز بیماریها</a:t>
            </a:r>
          </a:p>
          <a:p>
            <a:pPr>
              <a:lnSpc>
                <a:spcPct val="200000"/>
              </a:lnSpc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توجه بیشتر به ابعاد معنوی وانسانی در </a:t>
            </a:r>
            <a:r>
              <a:rPr lang="fa-IR" dirty="0" smtClean="0">
                <a:latin typeface="Arial" pitchFamily="34" charset="0"/>
                <a:cs typeface="Arial" pitchFamily="34" charset="0"/>
              </a:rPr>
              <a:t>مراقبتهای </a:t>
            </a:r>
            <a:r>
              <a:rPr lang="fa-IR" dirty="0" smtClean="0">
                <a:latin typeface="Arial" pitchFamily="34" charset="0"/>
                <a:cs typeface="Arial" pitchFamily="34" charset="0"/>
              </a:rPr>
              <a:t>بهداشتی</a:t>
            </a:r>
          </a:p>
          <a:p>
            <a:pPr>
              <a:lnSpc>
                <a:spcPct val="200000"/>
              </a:lnSpc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ابراز نارضایتی بیماران از سیستم مراقبت بهداشتی</a:t>
            </a:r>
          </a:p>
          <a:p>
            <a:pPr>
              <a:lnSpc>
                <a:spcPct val="200000"/>
              </a:lnSpc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افزایش بار اقتصادی ومالی تحمیلی به بخش سلامت</a:t>
            </a:r>
          </a:p>
          <a:p>
            <a:pPr>
              <a:lnSpc>
                <a:spcPct val="200000"/>
              </a:lnSpc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تغییر نقش عمده بیمارستان در نحوه ارائه خدمات </a:t>
            </a:r>
          </a:p>
          <a:p>
            <a:pPr>
              <a:lnSpc>
                <a:spcPct val="200000"/>
              </a:lnSpc>
            </a:pPr>
            <a:endParaRPr lang="fa-I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latin typeface="Arial" pitchFamily="34" charset="0"/>
                <a:cs typeface="Arial" pitchFamily="34" charset="0"/>
              </a:rPr>
              <a:t>این تغییرات عبارتند از:</a:t>
            </a:r>
            <a:endParaRPr lang="fa-IR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pull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>
              <a:lnSpc>
                <a:spcPct val="200000"/>
              </a:lnSpc>
              <a:buNone/>
            </a:pPr>
            <a:r>
              <a:rPr lang="fa-IR" b="1" dirty="0" smtClean="0">
                <a:cs typeface="B Nazanin" pitchFamily="2" charset="-78"/>
              </a:rPr>
              <a:t>گرچه مرگ و میر ناشی از برخی بیماری ها کاهش یافته است اما </a:t>
            </a:r>
            <a:r>
              <a:rPr lang="fa-IR" b="1" dirty="0" smtClean="0">
                <a:solidFill>
                  <a:srgbClr val="C00000"/>
                </a:solidFill>
                <a:cs typeface="B Nazanin" pitchFamily="2" charset="-78"/>
              </a:rPr>
              <a:t>میزان ناتوانی </a:t>
            </a:r>
            <a:r>
              <a:rPr lang="fa-IR" b="1" dirty="0" smtClean="0">
                <a:cs typeface="B Nazanin" pitchFamily="2" charset="-78"/>
              </a:rPr>
              <a:t>از اغلب بیماری های مزمن روبه افزایش است. به این دلایل پیشگیری در همه سطوح اولیه (پیشگیری از بیماری ) ثانویه (تشخیص سریع ) و ثالثیه(پیشگیری یا آهسته کردن پیشرفت بیماری ) نیازمند </a:t>
            </a:r>
            <a:r>
              <a:rPr lang="fa-IR" b="1" dirty="0" smtClean="0">
                <a:solidFill>
                  <a:srgbClr val="C00000"/>
                </a:solidFill>
                <a:cs typeface="B Nazanin" pitchFamily="2" charset="-78"/>
              </a:rPr>
              <a:t>مشارکت فعال بیمار </a:t>
            </a:r>
            <a:r>
              <a:rPr lang="fa-IR" b="1" dirty="0" smtClean="0">
                <a:cs typeface="B Nazanin" pitchFamily="2" charset="-78"/>
              </a:rPr>
              <a:t>با راهنمایی وحمایت از جانب تیم پزشکی می باشد</a:t>
            </a:r>
            <a:r>
              <a:rPr lang="fa-IR" dirty="0" smtClean="0">
                <a:cs typeface="B Nazanin" pitchFamily="2" charset="-78"/>
              </a:rPr>
              <a:t>.</a:t>
            </a:r>
            <a:endParaRPr lang="en-US" dirty="0">
              <a:cs typeface="B Nazanin" pitchFamily="2" charset="-7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6000" b="1" dirty="0" smtClean="0">
                <a:cs typeface="B Nazanin" pitchFamily="2" charset="-78"/>
              </a:rPr>
              <a:t>اهمیت آموزش به بیمار</a:t>
            </a:r>
            <a:endParaRPr lang="fa-IR" sz="6000" dirty="0"/>
          </a:p>
        </p:txBody>
      </p:sp>
    </p:spTree>
  </p:cSld>
  <p:clrMapOvr>
    <a:masterClrMapping/>
  </p:clrMapOvr>
  <p:transition spd="slow">
    <p:wedg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fa-IR" sz="3200" b="1" dirty="0" smtClean="0">
                <a:cs typeface="B Mitra" pitchFamily="2" charset="-78"/>
              </a:rPr>
              <a:t>آموزش به بیمار؛</a:t>
            </a:r>
            <a:r>
              <a:rPr lang="fa-IR" sz="3200" b="1" dirty="0" smtClean="0">
                <a:solidFill>
                  <a:srgbClr val="FF0000"/>
                </a:solidFill>
                <a:cs typeface="B Mitra" pitchFamily="2" charset="-78"/>
              </a:rPr>
              <a:t>فرآيندي است بيمارمحور </a:t>
            </a:r>
            <a:r>
              <a:rPr lang="fa-IR" sz="3200" b="1" dirty="0" smtClean="0">
                <a:cs typeface="B Mitra" pitchFamily="2" charset="-78"/>
              </a:rPr>
              <a:t>مبتني برنيازهاي تعيين شده توسط تیم پزشكی وبيمارکه  براي كمك به بيمار درتصميم گيري مشاركتي وآگاهانه براي كنترل وكنارآمدن هرچه بهتربيمار بابيماري اش اجرا مي‌گردد.</a:t>
            </a:r>
          </a:p>
          <a:p>
            <a:pPr>
              <a:lnSpc>
                <a:spcPct val="150000"/>
              </a:lnSpc>
              <a:buNone/>
            </a:pPr>
            <a:endParaRPr lang="fa-IR" sz="3200" b="1" dirty="0" smtClean="0">
              <a:cs typeface="B Mitra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latin typeface="Arial" pitchFamily="34" charset="0"/>
                <a:cs typeface="Arial" pitchFamily="34" charset="0"/>
              </a:rPr>
              <a:t>تعریف آموزش بیمار</a:t>
            </a:r>
            <a:endParaRPr lang="fa-IR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fa-IR" sz="3600" b="1" dirty="0" smtClean="0">
                <a:solidFill>
                  <a:srgbClr val="C00000"/>
                </a:solidFill>
                <a:cs typeface="B Mitra" pitchFamily="2" charset="-78"/>
              </a:rPr>
              <a:t>بسیاری ازافراد</a:t>
            </a:r>
            <a:r>
              <a:rPr lang="fa-IR" sz="3600" b="1" dirty="0" smtClean="0">
                <a:cs typeface="B Mitra" pitchFamily="2" charset="-78"/>
              </a:rPr>
              <a:t>تصورمی کنندآموزش به بیماریعنی</a:t>
            </a:r>
          </a:p>
          <a:p>
            <a:pPr algn="just">
              <a:lnSpc>
                <a:spcPct val="150000"/>
              </a:lnSpc>
              <a:buNone/>
            </a:pPr>
            <a:r>
              <a:rPr lang="fa-IR" sz="3600" b="1" dirty="0" smtClean="0">
                <a:cs typeface="B Mitra" pitchFamily="2" charset="-78"/>
              </a:rPr>
              <a:t> </a:t>
            </a:r>
            <a:r>
              <a:rPr lang="fa-IR" sz="3600" b="1" dirty="0" smtClean="0">
                <a:solidFill>
                  <a:srgbClr val="C00000"/>
                </a:solidFill>
                <a:cs typeface="B Mitra" pitchFamily="2" charset="-78"/>
              </a:rPr>
              <a:t>انتقال اطلاعات </a:t>
            </a:r>
            <a:r>
              <a:rPr lang="fa-IR" sz="3600" b="1" dirty="0" smtClean="0">
                <a:cs typeface="B Mitra" pitchFamily="2" charset="-78"/>
              </a:rPr>
              <a:t>ازطریق صحبت، نوشته ها، نوار ویدیویی، اینترنت و.....</a:t>
            </a:r>
          </a:p>
          <a:p>
            <a:pPr>
              <a:buNone/>
            </a:pPr>
            <a:endParaRPr lang="fa-IR" sz="3600" dirty="0" smtClean="0">
              <a:cs typeface="B Nazanin" pitchFamily="2" charset="-7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</p:spTree>
  </p:cSld>
  <p:clrMapOvr>
    <a:masterClrMapping/>
  </p:clrMapOvr>
  <p:transition spd="slow">
    <p:split dir="in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buNone/>
            </a:pPr>
            <a:r>
              <a:rPr lang="fa-IR" sz="2800" dirty="0" smtClean="0">
                <a:cs typeface="B Nazanin" pitchFamily="2" charset="-78"/>
              </a:rPr>
              <a:t> </a:t>
            </a:r>
            <a:r>
              <a:rPr lang="fa-IR" sz="3600" b="1" dirty="0" smtClean="0">
                <a:cs typeface="B Mitra" pitchFamily="2" charset="-78"/>
              </a:rPr>
              <a:t>اما</a:t>
            </a:r>
            <a:r>
              <a:rPr lang="fa-IR" sz="3600" b="1" dirty="0" smtClean="0">
                <a:solidFill>
                  <a:srgbClr val="C00000"/>
                </a:solidFill>
                <a:cs typeface="B Mitra" pitchFamily="2" charset="-78"/>
              </a:rPr>
              <a:t>افزایش دانش </a:t>
            </a:r>
            <a:r>
              <a:rPr lang="fa-IR" sz="3600" b="1" dirty="0" smtClean="0">
                <a:cs typeface="B Mitra" pitchFamily="2" charset="-78"/>
              </a:rPr>
              <a:t>بیمار اگرچه کاملاً </a:t>
            </a:r>
            <a:r>
              <a:rPr lang="fa-IR" sz="3600" b="1" dirty="0" smtClean="0">
                <a:solidFill>
                  <a:srgbClr val="C00000"/>
                </a:solidFill>
                <a:cs typeface="B Mitra" pitchFamily="2" charset="-78"/>
              </a:rPr>
              <a:t>ضروری</a:t>
            </a:r>
            <a:r>
              <a:rPr lang="fa-IR" sz="3600" b="1" dirty="0" smtClean="0">
                <a:cs typeface="B Mitra" pitchFamily="2" charset="-78"/>
              </a:rPr>
              <a:t> است،تنها بخشی از</a:t>
            </a:r>
            <a:r>
              <a:rPr lang="fa-IR" sz="3600" b="1" dirty="0" smtClean="0">
                <a:solidFill>
                  <a:srgbClr val="C00000"/>
                </a:solidFill>
                <a:cs typeface="B Mitra" pitchFamily="2" charset="-78"/>
              </a:rPr>
              <a:t>فرایندپیچیده </a:t>
            </a:r>
            <a:r>
              <a:rPr lang="fa-IR" sz="3600" b="1" dirty="0" smtClean="0">
                <a:cs typeface="B Mitra" pitchFamily="2" charset="-78"/>
              </a:rPr>
              <a:t>آموزش محسوب می شود که در پایان باید منجر به </a:t>
            </a:r>
            <a:r>
              <a:rPr lang="fa-IR" sz="3600" b="1" dirty="0" smtClean="0">
                <a:solidFill>
                  <a:srgbClr val="C00000"/>
                </a:solidFill>
                <a:cs typeface="B Mitra" pitchFamily="2" charset="-78"/>
              </a:rPr>
              <a:t>تغییر رفتار </a:t>
            </a:r>
            <a:r>
              <a:rPr lang="fa-IR" sz="3600" b="1" dirty="0" smtClean="0">
                <a:cs typeface="B Mitra" pitchFamily="2" charset="-78"/>
              </a:rPr>
              <a:t>شود.</a:t>
            </a:r>
            <a:endParaRPr lang="en-US" sz="3600" b="1" dirty="0">
              <a:cs typeface="B Mitra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endParaRPr lang="fa-IR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fa-IR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هدف اصلی ازآموزش به بیمار</a:t>
            </a:r>
          </a:p>
          <a:p>
            <a:pPr algn="ctr">
              <a:lnSpc>
                <a:spcPct val="150000"/>
              </a:lnSpc>
              <a:buNone/>
            </a:pPr>
            <a:r>
              <a:rPr lang="fa-IR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توانمندسازی بیماران جهت برنامه های خودمراقبتی </a:t>
            </a:r>
          </a:p>
          <a:p>
            <a:pPr algn="ctr">
              <a:lnSpc>
                <a:spcPct val="150000"/>
              </a:lnSpc>
              <a:buNone/>
            </a:pPr>
            <a:r>
              <a:rPr lang="fa-IR" sz="4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به منظور ارتقاءسلامت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800" dirty="0" smtClean="0">
                <a:latin typeface="Arial" pitchFamily="34" charset="0"/>
                <a:cs typeface="Arial" pitchFamily="34" charset="0"/>
              </a:rPr>
              <a:t>هدف از آموزش به بیمار</a:t>
            </a:r>
            <a:endParaRPr lang="fa-IR" sz="4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split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2800" dirty="0" smtClean="0">
                <a:latin typeface="Arial" pitchFamily="34" charset="0"/>
                <a:cs typeface="Arial" pitchFamily="34" charset="0"/>
              </a:rPr>
              <a:t>آشنائی مددجوبابیماری خود</a:t>
            </a:r>
          </a:p>
          <a:p>
            <a:r>
              <a:rPr lang="fa-IR" sz="2800" dirty="0" smtClean="0">
                <a:latin typeface="Arial" pitchFamily="34" charset="0"/>
                <a:cs typeface="Arial" pitchFamily="34" charset="0"/>
              </a:rPr>
              <a:t>توانائی مددجودر برنامه های خود مراقبتی</a:t>
            </a:r>
          </a:p>
          <a:p>
            <a:r>
              <a:rPr lang="fa-IR" sz="2800" dirty="0" smtClean="0">
                <a:latin typeface="Arial" pitchFamily="34" charset="0"/>
                <a:cs typeface="Arial" pitchFamily="34" charset="0"/>
              </a:rPr>
              <a:t>افزایش توانائی درتصمیم گیری جهت ادامه درمان</a:t>
            </a:r>
          </a:p>
          <a:p>
            <a:r>
              <a:rPr lang="fa-IR" sz="2800" dirty="0" smtClean="0">
                <a:latin typeface="Arial" pitchFamily="34" charset="0"/>
                <a:cs typeface="Arial" pitchFamily="34" charset="0"/>
              </a:rPr>
              <a:t>افزایش دانش،نگرش ومهارت مددجو در زمینه </a:t>
            </a:r>
            <a:r>
              <a:rPr lang="fa-IR" sz="2800" dirty="0" smtClean="0">
                <a:latin typeface="Arial" pitchFamily="34" charset="0"/>
                <a:cs typeface="Arial" pitchFamily="34" charset="0"/>
              </a:rPr>
              <a:t>مراقبت </a:t>
            </a:r>
            <a:r>
              <a:rPr lang="fa-IR" sz="2800" dirty="0" smtClean="0">
                <a:latin typeface="Arial" pitchFamily="34" charset="0"/>
                <a:cs typeface="Arial" pitchFamily="34" charset="0"/>
              </a:rPr>
              <a:t>از خود</a:t>
            </a:r>
          </a:p>
          <a:p>
            <a:r>
              <a:rPr lang="fa-IR" sz="2800" dirty="0" smtClean="0">
                <a:latin typeface="Arial" pitchFamily="34" charset="0"/>
                <a:cs typeface="Arial" pitchFamily="34" charset="0"/>
              </a:rPr>
              <a:t>ارتقاء </a:t>
            </a:r>
            <a:r>
              <a:rPr lang="fa-IR" sz="2800" dirty="0" smtClean="0">
                <a:latin typeface="Arial" pitchFamily="34" charset="0"/>
                <a:cs typeface="Arial" pitchFamily="34" charset="0"/>
              </a:rPr>
              <a:t>رضایت مددجو </a:t>
            </a:r>
            <a:r>
              <a:rPr lang="fa-IR" sz="2800" dirty="0" smtClean="0">
                <a:latin typeface="Arial" pitchFamily="34" charset="0"/>
                <a:cs typeface="Arial" pitchFamily="34" charset="0"/>
              </a:rPr>
              <a:t>از </a:t>
            </a:r>
            <a:r>
              <a:rPr lang="fa-IR" sz="2800" dirty="0" smtClean="0">
                <a:latin typeface="Arial" pitchFamily="34" charset="0"/>
                <a:cs typeface="Arial" pitchFamily="34" charset="0"/>
              </a:rPr>
              <a:t>خدمات درمان</a:t>
            </a:r>
          </a:p>
          <a:p>
            <a:r>
              <a:rPr lang="fa-IR" sz="2800" dirty="0" smtClean="0">
                <a:latin typeface="Arial" pitchFamily="34" charset="0"/>
                <a:cs typeface="Arial" pitchFamily="34" charset="0"/>
              </a:rPr>
              <a:t>بهبود شیوه وکیفیت زندگی</a:t>
            </a:r>
          </a:p>
          <a:p>
            <a:r>
              <a:rPr lang="fa-IR" sz="2800" dirty="0" smtClean="0">
                <a:latin typeface="Arial" pitchFamily="34" charset="0"/>
                <a:cs typeface="Arial" pitchFamily="34" charset="0"/>
              </a:rPr>
              <a:t>کاهش هزینه های بیمارستانی </a:t>
            </a:r>
            <a:endParaRPr lang="fa-IR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latin typeface="Arial" pitchFamily="34" charset="0"/>
                <a:cs typeface="Arial" pitchFamily="34" charset="0"/>
              </a:rPr>
              <a:t>اهداف اختصاصی</a:t>
            </a:r>
            <a:endParaRPr lang="fa-IR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edg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4000" b="1" dirty="0" smtClean="0">
                <a:solidFill>
                  <a:srgbClr val="C00000"/>
                </a:solidFill>
                <a:cs typeface="B Nazanin" pitchFamily="2" charset="-78"/>
              </a:rPr>
              <a:t>آموزش بدو ورود به بخش</a:t>
            </a:r>
          </a:p>
          <a:p>
            <a:r>
              <a:rPr lang="fa-IR" sz="4000" b="1" dirty="0" smtClean="0">
                <a:solidFill>
                  <a:srgbClr val="C00000"/>
                </a:solidFill>
                <a:cs typeface="B Nazanin" pitchFamily="2" charset="-78"/>
              </a:rPr>
              <a:t>آموزش حین بستری</a:t>
            </a:r>
          </a:p>
          <a:p>
            <a:r>
              <a:rPr lang="fa-IR" sz="4000" b="1" dirty="0" smtClean="0">
                <a:solidFill>
                  <a:srgbClr val="C00000"/>
                </a:solidFill>
                <a:cs typeface="B Nazanin" pitchFamily="2" charset="-78"/>
              </a:rPr>
              <a:t>آموزش زمان ترخیص</a:t>
            </a:r>
            <a:endParaRPr lang="fa-IR" sz="4000" b="1" dirty="0">
              <a:solidFill>
                <a:srgbClr val="C00000"/>
              </a:solidFill>
              <a:cs typeface="B Nazanin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a-IR" sz="60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fa-IR" sz="6000" dirty="0" smtClean="0">
                <a:latin typeface="Arial" pitchFamily="34" charset="0"/>
                <a:cs typeface="Arial" pitchFamily="34" charset="0"/>
              </a:rPr>
            </a:br>
            <a:r>
              <a:rPr lang="fa-IR" sz="6000" dirty="0" smtClean="0">
                <a:latin typeface="Arial" pitchFamily="34" charset="0"/>
                <a:cs typeface="Arial" pitchFamily="34" charset="0"/>
              </a:rPr>
              <a:t>محیط های آموزش به بیمار</a:t>
            </a:r>
            <a:r>
              <a:rPr lang="fa-IR" sz="40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fa-IR" sz="4000" dirty="0" smtClean="0">
                <a:latin typeface="Arial" pitchFamily="34" charset="0"/>
                <a:cs typeface="Arial" pitchFamily="34" charset="0"/>
              </a:rPr>
            </a:br>
            <a:endParaRPr lang="fa-IR" sz="4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dissolv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fa-IR" dirty="0" smtClean="0"/>
          </a:p>
          <a:p>
            <a:pPr>
              <a:lnSpc>
                <a:spcPct val="200000"/>
              </a:lnSpc>
            </a:pPr>
            <a:r>
              <a:rPr lang="fa-IR" sz="4400" b="1" dirty="0" smtClean="0">
                <a:latin typeface="Arial" pitchFamily="34" charset="0"/>
                <a:cs typeface="Arial" pitchFamily="34" charset="0"/>
              </a:rPr>
              <a:t>دانش</a:t>
            </a:r>
          </a:p>
          <a:p>
            <a:pPr>
              <a:lnSpc>
                <a:spcPct val="200000"/>
              </a:lnSpc>
            </a:pPr>
            <a:r>
              <a:rPr lang="fa-IR" sz="4400" b="1" dirty="0" smtClean="0">
                <a:latin typeface="Arial" pitchFamily="34" charset="0"/>
                <a:cs typeface="Arial" pitchFamily="34" charset="0"/>
              </a:rPr>
              <a:t>نگرش </a:t>
            </a:r>
          </a:p>
          <a:p>
            <a:pPr>
              <a:lnSpc>
                <a:spcPct val="200000"/>
              </a:lnSpc>
            </a:pPr>
            <a:r>
              <a:rPr lang="fa-IR" sz="4400" b="1" dirty="0" smtClean="0">
                <a:latin typeface="Arial" pitchFamily="34" charset="0"/>
                <a:cs typeface="Arial" pitchFamily="34" charset="0"/>
              </a:rPr>
              <a:t>عملکرد</a:t>
            </a:r>
            <a:endParaRPr lang="fa-IR" sz="4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3600" dirty="0" smtClean="0">
                <a:latin typeface="Arial" pitchFamily="34" charset="0"/>
                <a:cs typeface="Arial" pitchFamily="34" charset="0"/>
              </a:rPr>
              <a:t>حیطه های آموزش</a:t>
            </a:r>
            <a:endParaRPr lang="fa-IR" sz="3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pull dir="d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fa-IR" b="1" dirty="0" smtClean="0">
                <a:latin typeface="Arial" pitchFamily="34" charset="0"/>
                <a:cs typeface="Arial" pitchFamily="34" charset="0"/>
              </a:rPr>
              <a:t>بیمار برای جلب مشارکت بیمار وخانواده اش در تصمیم گیری وفرآیند مراقبت،برنامه های اموزشی تدارک ببیند.</a:t>
            </a:r>
          </a:p>
          <a:p>
            <a:endParaRPr lang="fa-IR" b="1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v"/>
            </a:pPr>
            <a:r>
              <a:rPr lang="fa-IR" b="1" dirty="0" smtClean="0">
                <a:latin typeface="Arial" pitchFamily="34" charset="0"/>
                <a:cs typeface="Arial" pitchFamily="34" charset="0"/>
              </a:rPr>
              <a:t>نیازهای آموزشی بیماران وتوانائی وتمایل بیماران وخانواده هایشان برای یادگیری ارزیابی گردد.</a:t>
            </a:r>
          </a:p>
          <a:p>
            <a:endParaRPr lang="fa-IR" b="1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v"/>
            </a:pPr>
            <a:r>
              <a:rPr lang="fa-IR" b="1" dirty="0" smtClean="0">
                <a:latin typeface="Arial" pitchFamily="34" charset="0"/>
                <a:cs typeface="Arial" pitchFamily="34" charset="0"/>
              </a:rPr>
              <a:t>آموزش بیماران به پاسخ دهی به نیازهای سلامتی آنها کمک می کند</a:t>
            </a:r>
          </a:p>
          <a:p>
            <a:endParaRPr lang="fa-IR" b="1" dirty="0" smtClean="0">
              <a:latin typeface="Arial" pitchFamily="34" charset="0"/>
              <a:cs typeface="Arial" pitchFamily="34" charset="0"/>
            </a:endParaRPr>
          </a:p>
          <a:p>
            <a:endParaRPr lang="fa-IR" b="1" dirty="0" smtClean="0"/>
          </a:p>
          <a:p>
            <a:pPr>
              <a:buNone/>
            </a:pPr>
            <a:endParaRPr lang="fa-IR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latin typeface="Arial" pitchFamily="34" charset="0"/>
                <a:cs typeface="Arial" pitchFamily="34" charset="0"/>
              </a:rPr>
              <a:t>استاندارد های آموزش به بیمار</a:t>
            </a:r>
            <a:endParaRPr lang="fa-IR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fade thruBlk="1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fa-IR" sz="3200" b="1" dirty="0" smtClean="0">
                <a:latin typeface="Arial" pitchFamily="34" charset="0"/>
                <a:cs typeface="Arial" pitchFamily="34" charset="0"/>
              </a:rPr>
              <a:t>روشهای آموزشی بادرنظر گرفتن ارزشها،اولویت های بیماران وخانواده هایشان وتعامل مناسب بین بیمار،خانواده وکارکنان صورت می گیرد</a:t>
            </a:r>
            <a:r>
              <a:rPr lang="fa-IR" sz="3200" b="1" dirty="0" smtClean="0"/>
              <a:t>.</a:t>
            </a:r>
          </a:p>
          <a:p>
            <a:pPr>
              <a:buNone/>
            </a:pPr>
            <a:endParaRPr lang="fa-IR" b="1" dirty="0" smtClean="0"/>
          </a:p>
          <a:p>
            <a:pPr>
              <a:buFont typeface="Wingdings" pitchFamily="2" charset="2"/>
              <a:buChar char="v"/>
            </a:pPr>
            <a:r>
              <a:rPr lang="fa-IR" sz="3200" b="1" dirty="0" smtClean="0">
                <a:latin typeface="Arial" pitchFamily="34" charset="0"/>
                <a:cs typeface="Arial" pitchFamily="34" charset="0"/>
              </a:rPr>
              <a:t>هماهنگی لازم درخصوص مطالب آموزشی بین گروههای مختلف تیم پزشکی انجام میشود.</a:t>
            </a:r>
          </a:p>
          <a:p>
            <a:pPr>
              <a:buNone/>
            </a:pPr>
            <a:endParaRPr lang="fa-IR" dirty="0" smtClean="0"/>
          </a:p>
          <a:p>
            <a:pPr>
              <a:buFont typeface="Wingdings" pitchFamily="2" charset="2"/>
              <a:buChar char="v"/>
            </a:pPr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fa-IR" sz="3200" b="1" dirty="0" smtClean="0">
                <a:latin typeface="Arial" pitchFamily="34" charset="0"/>
                <a:cs typeface="Arial" pitchFamily="34" charset="0"/>
              </a:rPr>
              <a:t>آموزش بیماران وخانواده آنان برای مراقبت مناسب شامل عناوین زیر اجرا میشود:</a:t>
            </a:r>
          </a:p>
          <a:p>
            <a:pPr>
              <a:buFont typeface="Wingdings" pitchFamily="2" charset="2"/>
              <a:buChar char="q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استفاده ایمن از داروها وتجهیزات</a:t>
            </a:r>
          </a:p>
          <a:p>
            <a:pPr>
              <a:buFont typeface="Wingdings" pitchFamily="2" charset="2"/>
              <a:buChar char="q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امکان تداخل میان داروها وغذاها</a:t>
            </a:r>
          </a:p>
          <a:p>
            <a:pPr>
              <a:buFont typeface="Wingdings" pitchFamily="2" charset="2"/>
              <a:buChar char="q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وضعیت استراحت</a:t>
            </a:r>
          </a:p>
          <a:p>
            <a:pPr>
              <a:buFont typeface="Wingdings" pitchFamily="2" charset="2"/>
              <a:buChar char="q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مسائل بهداشتی</a:t>
            </a:r>
          </a:p>
          <a:p>
            <a:pPr>
              <a:buFont typeface="Wingdings" pitchFamily="2" charset="2"/>
              <a:buChar char="q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راهنمایی های تغذیه </a:t>
            </a:r>
            <a:r>
              <a:rPr lang="fa-IR" sz="2800" dirty="0" smtClean="0">
                <a:latin typeface="Arial" pitchFamily="34" charset="0"/>
                <a:cs typeface="Arial" pitchFamily="34" charset="0"/>
              </a:rPr>
              <a:t>ای</a:t>
            </a:r>
          </a:p>
          <a:p>
            <a:pPr>
              <a:buFont typeface="Wingdings" pitchFamily="2" charset="2"/>
              <a:buChar char="q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مدیریت درد</a:t>
            </a:r>
          </a:p>
          <a:p>
            <a:pPr>
              <a:buFont typeface="Wingdings" pitchFamily="2" charset="2"/>
              <a:buChar char="q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روشهای خودمراقبتی</a:t>
            </a:r>
          </a:p>
          <a:p>
            <a:pPr>
              <a:buFont typeface="Wingdings" pitchFamily="2" charset="2"/>
              <a:buChar char="q"/>
            </a:pPr>
            <a:endParaRPr lang="fa-IR" sz="2800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fa-IR" sz="3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fa-IR" sz="3600" dirty="0" smtClean="0">
                <a:latin typeface="Arial" pitchFamily="34" charset="0"/>
                <a:cs typeface="Arial" pitchFamily="34" charset="0"/>
              </a:rPr>
            </a:br>
            <a:r>
              <a:rPr lang="fa-IR" sz="4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fa-IR" sz="4400" dirty="0" smtClean="0">
                <a:latin typeface="Arial" pitchFamily="34" charset="0"/>
                <a:cs typeface="Arial" pitchFamily="34" charset="0"/>
              </a:rPr>
            </a:br>
            <a:endParaRPr lang="fa-IR" dirty="0"/>
          </a:p>
        </p:txBody>
      </p:sp>
    </p:spTree>
  </p:cSld>
  <p:clrMapOvr>
    <a:masterClrMapping/>
  </p:clrMapOvr>
  <p:transition spd="slow">
    <p:pull dir="d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fa-IR" sz="2800" b="1" i="1" u="sng" dirty="0" smtClean="0">
                <a:solidFill>
                  <a:srgbClr val="C00000"/>
                </a:solidFill>
              </a:rPr>
              <a:t>آموزش چهره به چهره</a:t>
            </a:r>
          </a:p>
          <a:p>
            <a:pPr>
              <a:lnSpc>
                <a:spcPct val="150000"/>
              </a:lnSpc>
            </a:pPr>
            <a:r>
              <a:rPr lang="fa-IR" sz="2800" b="1" i="1" u="sng" dirty="0" smtClean="0">
                <a:solidFill>
                  <a:srgbClr val="C00000"/>
                </a:solidFill>
              </a:rPr>
              <a:t>سخنرانی</a:t>
            </a:r>
          </a:p>
          <a:p>
            <a:pPr>
              <a:lnSpc>
                <a:spcPct val="150000"/>
              </a:lnSpc>
            </a:pPr>
            <a:r>
              <a:rPr lang="fa-IR" sz="2800" b="1" i="1" u="sng" dirty="0" smtClean="0">
                <a:solidFill>
                  <a:srgbClr val="C00000"/>
                </a:solidFill>
              </a:rPr>
              <a:t>آموزش وبحث گروهی</a:t>
            </a:r>
          </a:p>
          <a:p>
            <a:pPr>
              <a:lnSpc>
                <a:spcPct val="150000"/>
              </a:lnSpc>
            </a:pPr>
            <a:r>
              <a:rPr lang="fa-IR" sz="2800" b="1" i="1" u="sng" dirty="0" smtClean="0">
                <a:solidFill>
                  <a:srgbClr val="C00000"/>
                </a:solidFill>
              </a:rPr>
              <a:t>پرسش وپاسخ</a:t>
            </a:r>
          </a:p>
          <a:p>
            <a:pPr>
              <a:lnSpc>
                <a:spcPct val="150000"/>
              </a:lnSpc>
            </a:pPr>
            <a:r>
              <a:rPr lang="fa-IR" sz="2800" b="1" i="1" u="sng" dirty="0" smtClean="0">
                <a:solidFill>
                  <a:srgbClr val="C00000"/>
                </a:solidFill>
              </a:rPr>
              <a:t>روش ایفای نقش</a:t>
            </a:r>
          </a:p>
          <a:p>
            <a:pPr>
              <a:lnSpc>
                <a:spcPct val="150000"/>
              </a:lnSpc>
            </a:pPr>
            <a:r>
              <a:rPr lang="fa-IR" sz="2800" b="1" i="1" u="sng" dirty="0" smtClean="0">
                <a:solidFill>
                  <a:srgbClr val="C00000"/>
                </a:solidFill>
              </a:rPr>
              <a:t>بارش افکار</a:t>
            </a:r>
          </a:p>
          <a:p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000" dirty="0" smtClean="0">
                <a:latin typeface="Arial" pitchFamily="34" charset="0"/>
                <a:cs typeface="Arial" pitchFamily="34" charset="0"/>
              </a:rPr>
              <a:t>روشهای آموزش به بیمار</a:t>
            </a:r>
            <a:endParaRPr lang="fa-IR" sz="4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just">
              <a:lnSpc>
                <a:spcPct val="250000"/>
              </a:lnSpc>
              <a:buNone/>
            </a:pPr>
            <a:r>
              <a:rPr lang="fa-IR" sz="3800" b="1" i="1" u="sng" dirty="0" smtClean="0">
                <a:latin typeface="Arial" pitchFamily="34" charset="0"/>
                <a:cs typeface="Arial" pitchFamily="34" charset="0"/>
              </a:rPr>
              <a:t>پمفلت آموزشی</a:t>
            </a:r>
          </a:p>
          <a:p>
            <a:pPr algn="just">
              <a:lnSpc>
                <a:spcPct val="250000"/>
              </a:lnSpc>
              <a:buNone/>
            </a:pPr>
            <a:r>
              <a:rPr lang="fa-IR" sz="3800" b="1" i="1" u="sng" dirty="0" smtClean="0">
                <a:latin typeface="Arial" pitchFamily="34" charset="0"/>
                <a:cs typeface="Arial" pitchFamily="34" charset="0"/>
              </a:rPr>
              <a:t>                  جزوه آموزشی</a:t>
            </a:r>
          </a:p>
          <a:p>
            <a:pPr algn="just">
              <a:lnSpc>
                <a:spcPct val="250000"/>
              </a:lnSpc>
              <a:buNone/>
            </a:pPr>
            <a:r>
              <a:rPr lang="fa-IR" sz="3800" b="1" i="1" u="sng" dirty="0" smtClean="0">
                <a:latin typeface="Arial" pitchFamily="34" charset="0"/>
                <a:cs typeface="Arial" pitchFamily="34" charset="0"/>
              </a:rPr>
              <a:t>                                        فیلم ویدئوئی</a:t>
            </a:r>
          </a:p>
          <a:p>
            <a:pPr algn="just">
              <a:lnSpc>
                <a:spcPct val="250000"/>
              </a:lnSpc>
              <a:buNone/>
            </a:pPr>
            <a:r>
              <a:rPr lang="fa-IR" sz="3800" b="1" i="1" u="sng" dirty="0" smtClean="0">
                <a:latin typeface="Arial" pitchFamily="34" charset="0"/>
                <a:cs typeface="Arial" pitchFamily="34" charset="0"/>
              </a:rPr>
              <a:t>                                                       ویدئو پروژکتور</a:t>
            </a:r>
          </a:p>
          <a:p>
            <a:pPr algn="just">
              <a:lnSpc>
                <a:spcPct val="250000"/>
              </a:lnSpc>
              <a:buNone/>
            </a:pPr>
            <a:r>
              <a:rPr lang="fa-IR" sz="3800" b="1" i="1" u="sng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تخته ووایت برد</a:t>
            </a:r>
          </a:p>
          <a:p>
            <a:pPr>
              <a:lnSpc>
                <a:spcPct val="170000"/>
              </a:lnSpc>
              <a:buNone/>
            </a:pPr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8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ابزار آموزش</a:t>
            </a:r>
            <a:endParaRPr lang="fa-IR" sz="48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fa-IR" sz="4000" b="1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ar-SA" sz="4000" b="1" dirty="0" smtClean="0"/>
              <a:t> - </a:t>
            </a:r>
            <a:r>
              <a:rPr lang="ar-SA" sz="4000" b="1" dirty="0" smtClean="0">
                <a:latin typeface="Arial" pitchFamily="34" charset="0"/>
                <a:cs typeface="Arial" pitchFamily="34" charset="0"/>
              </a:rPr>
              <a:t>نیازسنجی و ثبت آن </a:t>
            </a:r>
            <a:endParaRPr lang="fa-IR" sz="4000" b="1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ar-SA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fa-IR" sz="4000" b="1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ar-SA" sz="4000" b="1" dirty="0" smtClean="0">
                <a:latin typeface="Arial" pitchFamily="34" charset="0"/>
                <a:cs typeface="Arial" pitchFamily="34" charset="0"/>
              </a:rPr>
              <a:t> - تدوین اهداف</a:t>
            </a:r>
            <a:endParaRPr lang="fa-IR" sz="4000" b="1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fa-IR" sz="4000" b="1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ar-SA" sz="4000" b="1" dirty="0" smtClean="0">
                <a:latin typeface="Arial" pitchFamily="34" charset="0"/>
                <a:cs typeface="Arial" pitchFamily="34" charset="0"/>
              </a:rPr>
              <a:t>- انتخاب روش آموزش </a:t>
            </a:r>
            <a:endParaRPr lang="fa-IR" sz="4000" b="1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ar-SA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fa-IR" sz="4000" b="1" dirty="0" smtClean="0">
                <a:latin typeface="Arial" pitchFamily="34" charset="0"/>
                <a:cs typeface="Arial" pitchFamily="34" charset="0"/>
              </a:rPr>
              <a:t>4</a:t>
            </a:r>
            <a:r>
              <a:rPr lang="ar-SA" sz="4000" b="1" dirty="0" smtClean="0">
                <a:latin typeface="Arial" pitchFamily="34" charset="0"/>
                <a:cs typeface="Arial" pitchFamily="34" charset="0"/>
              </a:rPr>
              <a:t>- ارزشیابی و ثبت آموزش به بیمار</a:t>
            </a:r>
            <a:endParaRPr lang="en-US" sz="4000" dirty="0" smtClean="0">
              <a:latin typeface="Arial" pitchFamily="34" charset="0"/>
              <a:cs typeface="Arial" pitchFamily="34" charset="0"/>
            </a:endParaRPr>
          </a:p>
          <a:p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fa-IR" sz="6000" dirty="0" smtClean="0">
                <a:latin typeface="Arial" pitchFamily="34" charset="0"/>
                <a:cs typeface="Arial" pitchFamily="34" charset="0"/>
              </a:rPr>
              <a:t>مراحل آموزش به بیمار</a:t>
            </a:r>
          </a:p>
        </p:txBody>
      </p:sp>
    </p:spTree>
  </p:cSld>
  <p:clrMapOvr>
    <a:masterClrMapping/>
  </p:clrMapOvr>
  <p:transition spd="slow">
    <p:dissolv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latin typeface="Arial" pitchFamily="34" charset="0"/>
                <a:cs typeface="B Titr" pitchFamily="2" charset="-78"/>
              </a:rPr>
              <a:t>فرایند آموزش به بیمار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>
              <a:lnSpc>
                <a:spcPct val="200000"/>
              </a:lnSpc>
              <a:buFont typeface="Wingdings 2" pitchFamily="18" charset="2"/>
              <a:buNone/>
            </a:pPr>
            <a:r>
              <a:rPr lang="fa-IR" sz="2800" b="1" dirty="0" smtClean="0">
                <a:solidFill>
                  <a:srgbClr val="C00000"/>
                </a:solidFill>
                <a:cs typeface="B Nazanin" pitchFamily="2" charset="-78"/>
              </a:rPr>
              <a:t>نكات كليدي در اجراي آموزش </a:t>
            </a:r>
            <a:r>
              <a:rPr lang="fa-IR" sz="2800" b="1" dirty="0" smtClean="0">
                <a:cs typeface="B Nazanin" pitchFamily="2" charset="-78"/>
              </a:rPr>
              <a:t>به منظور مشاركت سريع بیماران :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b="1" dirty="0" smtClean="0">
                <a:solidFill>
                  <a:srgbClr val="C00000"/>
                </a:solidFill>
                <a:cs typeface="B Nazanin" pitchFamily="2" charset="-78"/>
              </a:rPr>
              <a:t>اطلاعات مهم </a:t>
            </a:r>
            <a:r>
              <a:rPr lang="fa-IR" dirty="0" smtClean="0">
                <a:cs typeface="B Nazanin" pitchFamily="2" charset="-78"/>
              </a:rPr>
              <a:t>را از همان ابتداي كار در اختيار آنها قرار دهيد </a:t>
            </a:r>
            <a:endParaRPr lang="en-US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b="1" dirty="0" smtClean="0">
                <a:solidFill>
                  <a:srgbClr val="C00000"/>
                </a:solidFill>
                <a:cs typeface="B Nazanin" pitchFamily="2" charset="-78"/>
              </a:rPr>
              <a:t>اقداماتي</a:t>
            </a:r>
            <a:r>
              <a:rPr lang="fa-IR" b="1" dirty="0" smtClean="0">
                <a:cs typeface="B Nazanin" pitchFamily="2" charset="-78"/>
              </a:rPr>
              <a:t> </a:t>
            </a:r>
            <a:r>
              <a:rPr lang="fa-IR" dirty="0" smtClean="0">
                <a:cs typeface="B Nazanin" pitchFamily="2" charset="-78"/>
              </a:rPr>
              <a:t>كه بايد انجام دهند را به آنها بگوييد </a:t>
            </a:r>
            <a:endParaRPr lang="en-US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b="1" dirty="0" smtClean="0">
                <a:solidFill>
                  <a:srgbClr val="C00000"/>
                </a:solidFill>
                <a:cs typeface="B Nazanin" pitchFamily="2" charset="-78"/>
              </a:rPr>
              <a:t>دليل مهم بودن </a:t>
            </a:r>
            <a:r>
              <a:rPr lang="fa-IR" dirty="0" smtClean="0">
                <a:cs typeface="B Nazanin" pitchFamily="2" charset="-78"/>
              </a:rPr>
              <a:t>چنين مسائلي را براي آنها توضيح دهيد</a:t>
            </a:r>
            <a:endParaRPr lang="en-US" dirty="0" smtClean="0">
              <a:cs typeface="B Nazanin" pitchFamily="2" charset="-78"/>
            </a:endParaRPr>
          </a:p>
          <a:p>
            <a:pPr algn="r" rtl="1"/>
            <a:endParaRPr 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2800" dirty="0" smtClean="0">
                <a:cs typeface="B Nazanin" pitchFamily="2" charset="-78"/>
              </a:rPr>
              <a:t>سن</a:t>
            </a:r>
          </a:p>
          <a:p>
            <a:r>
              <a:rPr lang="fa-IR" sz="2800" dirty="0" smtClean="0">
                <a:cs typeface="B Nazanin" pitchFamily="2" charset="-78"/>
              </a:rPr>
              <a:t>سطح سواد،فرهنگ،زبان</a:t>
            </a:r>
          </a:p>
          <a:p>
            <a:r>
              <a:rPr lang="fa-IR" sz="2800" dirty="0" smtClean="0">
                <a:cs typeface="B Nazanin" pitchFamily="2" charset="-78"/>
              </a:rPr>
              <a:t>تجریات قبلی</a:t>
            </a:r>
          </a:p>
          <a:p>
            <a:r>
              <a:rPr lang="fa-IR" sz="2800" dirty="0" smtClean="0">
                <a:cs typeface="B Nazanin" pitchFamily="2" charset="-78"/>
              </a:rPr>
              <a:t>شرایط فیزیک بیمار</a:t>
            </a:r>
          </a:p>
          <a:p>
            <a:r>
              <a:rPr lang="fa-IR" sz="2800" dirty="0" smtClean="0">
                <a:cs typeface="B Nazanin" pitchFamily="2" charset="-78"/>
              </a:rPr>
              <a:t>سلامت روانی  بیمار </a:t>
            </a:r>
          </a:p>
          <a:p>
            <a:r>
              <a:rPr lang="fa-IR" sz="2800" dirty="0" smtClean="0">
                <a:cs typeface="B Nazanin" pitchFamily="2" charset="-78"/>
              </a:rPr>
              <a:t>تصویر ذهنی فرد ازخود</a:t>
            </a:r>
          </a:p>
          <a:p>
            <a:r>
              <a:rPr lang="fa-IR" sz="2800" dirty="0" smtClean="0">
                <a:cs typeface="B Nazanin" pitchFamily="2" charset="-78"/>
              </a:rPr>
              <a:t> وضعیت اجتماعی و اقتصادی  بیمار</a:t>
            </a:r>
          </a:p>
          <a:p>
            <a:r>
              <a:rPr lang="fa-IR" sz="2800" dirty="0" smtClean="0">
                <a:cs typeface="B Nazanin" pitchFamily="2" charset="-78"/>
              </a:rPr>
              <a:t> نگرش وانگیزه جهت یادگیری</a:t>
            </a:r>
          </a:p>
          <a:p>
            <a:pPr>
              <a:buNone/>
            </a:pPr>
            <a:endParaRPr lang="fa-IR" sz="2800" dirty="0" smtClean="0">
              <a:cs typeface="B Nazanin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a-IR" sz="4400" dirty="0" smtClean="0">
                <a:cs typeface="B Nazanin" pitchFamily="2" charset="-78"/>
              </a:rPr>
              <a:t>بررسی عوامل موثر در یادگیری </a:t>
            </a:r>
            <a:br>
              <a:rPr lang="fa-IR" sz="4400" dirty="0" smtClean="0">
                <a:cs typeface="B Nazanin" pitchFamily="2" charset="-78"/>
              </a:rPr>
            </a:br>
            <a:endParaRPr lang="fa-IR" sz="4400" dirty="0" smtClean="0">
              <a:cs typeface="B Nazanin" pitchFamily="2" charset="-78"/>
            </a:endParaRPr>
          </a:p>
        </p:txBody>
      </p:sp>
    </p:spTree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fa-IR" sz="3600" dirty="0" smtClean="0">
                <a:cs typeface="B Nazanin" pitchFamily="2" charset="-78"/>
              </a:rPr>
              <a:t>1</a:t>
            </a:r>
            <a:r>
              <a:rPr lang="fa-IR" sz="3200" b="1" dirty="0" smtClean="0">
                <a:cs typeface="B Nazanin" pitchFamily="2" charset="-78"/>
              </a:rPr>
              <a:t>- نيازهاي يادگيري بيمار</a:t>
            </a:r>
          </a:p>
          <a:p>
            <a:pPr>
              <a:lnSpc>
                <a:spcPct val="150000"/>
              </a:lnSpc>
              <a:buNone/>
            </a:pPr>
            <a:r>
              <a:rPr lang="fa-IR" sz="3200" b="1" dirty="0" smtClean="0">
                <a:cs typeface="B Nazanin" pitchFamily="2" charset="-78"/>
              </a:rPr>
              <a:t>2- پرسنل موجود</a:t>
            </a:r>
          </a:p>
          <a:p>
            <a:pPr>
              <a:lnSpc>
                <a:spcPct val="150000"/>
              </a:lnSpc>
              <a:buNone/>
            </a:pPr>
            <a:r>
              <a:rPr lang="fa-IR" sz="3200" b="1" dirty="0" smtClean="0">
                <a:cs typeface="B Nazanin" pitchFamily="2" charset="-78"/>
              </a:rPr>
              <a:t>3- مدت زمان تماس پرسنل با بيمار</a:t>
            </a:r>
          </a:p>
          <a:p>
            <a:pPr>
              <a:lnSpc>
                <a:spcPct val="150000"/>
              </a:lnSpc>
              <a:buNone/>
            </a:pPr>
            <a:r>
              <a:rPr lang="fa-IR" sz="3200" b="1" dirty="0" smtClean="0">
                <a:cs typeface="B Nazanin" pitchFamily="2" charset="-78"/>
              </a:rPr>
              <a:t>4- برقراري ارتباط بين متخصصين حرفه هاي مختلف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dirty="0" smtClean="0">
                <a:solidFill>
                  <a:srgbClr val="FF0000"/>
                </a:solidFill>
                <a:cs typeface="B Nazanin" pitchFamily="2" charset="-78"/>
              </a:rPr>
              <a:t>متغيرهاي موثر در تعيين اولويت هاي آموزشي</a:t>
            </a:r>
            <a:br>
              <a:rPr lang="fa-IR" dirty="0" smtClean="0">
                <a:solidFill>
                  <a:srgbClr val="FF0000"/>
                </a:solidFill>
                <a:cs typeface="B Nazanin" pitchFamily="2" charset="-78"/>
              </a:rPr>
            </a:br>
            <a:endParaRPr lang="fa-IR" dirty="0"/>
          </a:p>
        </p:txBody>
      </p:sp>
    </p:spTree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fa-IR" sz="3200" b="1" dirty="0" smtClean="0">
                <a:solidFill>
                  <a:srgbClr val="C00000"/>
                </a:solidFill>
                <a:cs typeface="B Nazanin" pitchFamily="2" charset="-78"/>
              </a:rPr>
              <a:t>اطلاعات مهم </a:t>
            </a:r>
            <a:r>
              <a:rPr lang="fa-IR" sz="3200" dirty="0" smtClean="0">
                <a:cs typeface="B Nazanin" pitchFamily="2" charset="-78"/>
              </a:rPr>
              <a:t>را از همان ابتداي كار در اختيار آنها قرار دهيد </a:t>
            </a:r>
            <a:endParaRPr lang="en-US" sz="3200" dirty="0" smtClean="0">
              <a:cs typeface="B Nazanin" pitchFamily="2" charset="-78"/>
            </a:endParaRPr>
          </a:p>
          <a:p>
            <a:pPr>
              <a:lnSpc>
                <a:spcPct val="200000"/>
              </a:lnSpc>
            </a:pPr>
            <a:r>
              <a:rPr lang="fa-IR" sz="3200" b="1" dirty="0" smtClean="0">
                <a:solidFill>
                  <a:srgbClr val="C00000"/>
                </a:solidFill>
                <a:cs typeface="B Nazanin" pitchFamily="2" charset="-78"/>
              </a:rPr>
              <a:t>اقداماتي</a:t>
            </a:r>
            <a:r>
              <a:rPr lang="fa-IR" sz="3200" dirty="0" smtClean="0">
                <a:cs typeface="B Nazanin" pitchFamily="2" charset="-78"/>
              </a:rPr>
              <a:t> كه بايد انجام دهند را به آنها بگوييد </a:t>
            </a:r>
            <a:endParaRPr lang="en-US" sz="3200" dirty="0" smtClean="0">
              <a:cs typeface="B Nazanin" pitchFamily="2" charset="-78"/>
            </a:endParaRPr>
          </a:p>
          <a:p>
            <a:pPr>
              <a:lnSpc>
                <a:spcPct val="200000"/>
              </a:lnSpc>
            </a:pPr>
            <a:r>
              <a:rPr lang="fa-IR" sz="3200" b="1" dirty="0" smtClean="0">
                <a:solidFill>
                  <a:srgbClr val="C00000"/>
                </a:solidFill>
                <a:cs typeface="B Nazanin" pitchFamily="2" charset="-78"/>
              </a:rPr>
              <a:t>دليل مهم بودن </a:t>
            </a:r>
            <a:r>
              <a:rPr lang="fa-IR" sz="3200" dirty="0" smtClean="0">
                <a:cs typeface="B Nazanin" pitchFamily="2" charset="-78"/>
              </a:rPr>
              <a:t>چنين مسائلي را براي آنها توضيح دهيد</a:t>
            </a:r>
            <a:endParaRPr lang="en-US" sz="3200" dirty="0" smtClean="0">
              <a:cs typeface="B Nazanin" pitchFamily="2" charset="-78"/>
            </a:endParaRPr>
          </a:p>
          <a:p>
            <a:pPr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sz="4400" dirty="0" smtClean="0">
                <a:solidFill>
                  <a:srgbClr val="C00000"/>
                </a:solidFill>
                <a:cs typeface="B Nazanin" pitchFamily="2" charset="-78"/>
              </a:rPr>
              <a:t>نكات كليدي در اجراي آموزش</a:t>
            </a:r>
          </a:p>
        </p:txBody>
      </p:sp>
    </p:spTree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fa-IR" sz="60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عوامل مؤثر</a:t>
            </a:r>
          </a:p>
          <a:p>
            <a:pPr algn="ctr">
              <a:buNone/>
            </a:pPr>
            <a:r>
              <a:rPr lang="fa-IR" sz="60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در</a:t>
            </a:r>
          </a:p>
          <a:p>
            <a:pPr algn="ctr">
              <a:buNone/>
            </a:pPr>
            <a:r>
              <a:rPr lang="fa-IR" sz="60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موفقیت </a:t>
            </a:r>
          </a:p>
          <a:p>
            <a:pPr algn="ctr">
              <a:buNone/>
            </a:pPr>
            <a:r>
              <a:rPr lang="fa-IR" sz="60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یک دوره آموزشی</a:t>
            </a:r>
            <a:endParaRPr lang="fa-IR" sz="6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  <p:transition spd="med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fontAlgn="base">
              <a:lnSpc>
                <a:spcPct val="200000"/>
              </a:lnSpc>
              <a:buFont typeface="Wingdings" pitchFamily="2" charset="2"/>
              <a:buChar char="q"/>
            </a:pPr>
            <a:r>
              <a:rPr lang="fa-IR" sz="36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رعایت احترام</a:t>
            </a:r>
            <a:endParaRPr lang="en-US" sz="3600" b="1" i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fontAlgn="base">
              <a:lnSpc>
                <a:spcPct val="200000"/>
              </a:lnSpc>
              <a:buFont typeface="Wingdings" pitchFamily="2" charset="2"/>
              <a:buChar char="q"/>
            </a:pPr>
            <a:r>
              <a:rPr lang="fa-IR" sz="36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ایجادانگیزه برای یادگیری</a:t>
            </a:r>
          </a:p>
          <a:p>
            <a:pPr lvl="0" fontAlgn="base">
              <a:lnSpc>
                <a:spcPct val="200000"/>
              </a:lnSpc>
              <a:buFont typeface="Wingdings" pitchFamily="2" charset="2"/>
              <a:buChar char="q"/>
            </a:pPr>
            <a:r>
              <a:rPr lang="fa-IR" sz="36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برقراری رابطه عاطفی</a:t>
            </a:r>
            <a:endParaRPr lang="en-US" sz="3600" b="1" i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lvl="0" fontAlgn="base">
              <a:lnSpc>
                <a:spcPct val="200000"/>
              </a:lnSpc>
              <a:buFont typeface="Wingdings" pitchFamily="2" charset="2"/>
              <a:buChar char="q"/>
            </a:pPr>
            <a:r>
              <a:rPr lang="fa-IR" sz="36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انتخاب محل مناسب</a:t>
            </a:r>
            <a:endParaRPr lang="en-US" sz="3600" b="1" i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fontAlgn="base"/>
            <a:endParaRPr lang="en-US" sz="3600" b="1" dirty="0" smtClean="0">
              <a:solidFill>
                <a:srgbClr val="C00000"/>
              </a:solidFill>
            </a:endParaRPr>
          </a:p>
          <a:p>
            <a:pPr rtl="0" fontAlgn="t"/>
            <a:endParaRPr lang="fa-IR" sz="3600" dirty="0">
              <a:solidFill>
                <a:srgbClr val="C00000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a-IR" dirty="0" smtClean="0"/>
              <a:t/>
            </a:r>
            <a:br>
              <a:rPr lang="fa-IR" dirty="0" smtClean="0"/>
            </a:br>
            <a:r>
              <a:rPr lang="fa-IR" dirty="0" smtClean="0"/>
              <a:t/>
            </a:r>
            <a:br>
              <a:rPr lang="fa-IR" dirty="0" smtClean="0"/>
            </a:br>
            <a:r>
              <a:rPr lang="fa-IR" sz="6700" dirty="0" smtClean="0">
                <a:latin typeface="Arial" pitchFamily="34" charset="0"/>
                <a:cs typeface="Arial" pitchFamily="34" charset="0"/>
              </a:rPr>
              <a:t>قبل ازشروع آموزش</a:t>
            </a:r>
            <a:br>
              <a:rPr lang="fa-IR" sz="6700" dirty="0" smtClean="0">
                <a:latin typeface="Arial" pitchFamily="34" charset="0"/>
                <a:cs typeface="Arial" pitchFamily="34" charset="0"/>
              </a:rPr>
            </a:br>
            <a:endParaRPr lang="fa-IR" sz="67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lvl="0" indent="0" fontAlgn="base">
              <a:lnSpc>
                <a:spcPct val="17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q"/>
            </a:pPr>
            <a:r>
              <a:rPr lang="fa-IR" sz="2800" b="1" dirty="0" smtClean="0">
                <a:solidFill>
                  <a:srgbClr val="C00000"/>
                </a:solidFill>
                <a:cs typeface="B Nazanin" pitchFamily="2" charset="-78"/>
              </a:rPr>
              <a:t>استفاده ازروشهای فعال یاددهی</a:t>
            </a:r>
          </a:p>
          <a:p>
            <a:pPr marL="0" indent="0" fontAlgn="base">
              <a:lnSpc>
                <a:spcPct val="17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q"/>
            </a:pPr>
            <a:r>
              <a:rPr lang="fa-IR" sz="2800" b="1" dirty="0" smtClean="0">
                <a:solidFill>
                  <a:srgbClr val="C00000"/>
                </a:solidFill>
                <a:cs typeface="B Nazanin" pitchFamily="2" charset="-78"/>
              </a:rPr>
              <a:t>رعایت سازمان یافته بودن مطلب</a:t>
            </a:r>
            <a:endParaRPr lang="en-US" sz="2800" b="1" dirty="0" smtClean="0">
              <a:solidFill>
                <a:srgbClr val="C00000"/>
              </a:solidFill>
              <a:latin typeface="Arial" charset="0"/>
              <a:cs typeface="B Nazanin" pitchFamily="2" charset="-78"/>
            </a:endParaRPr>
          </a:p>
          <a:p>
            <a:pPr marL="0" lvl="0" indent="0" fontAlgn="base">
              <a:lnSpc>
                <a:spcPct val="17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q"/>
            </a:pPr>
            <a:r>
              <a:rPr lang="fa-IR" sz="2800" b="1" dirty="0" smtClean="0">
                <a:solidFill>
                  <a:srgbClr val="C00000"/>
                </a:solidFill>
                <a:cs typeface="B Nazanin" pitchFamily="2" charset="-78"/>
              </a:rPr>
              <a:t>رعایت وضوح مطلب</a:t>
            </a:r>
          </a:p>
          <a:p>
            <a:pPr marL="0" indent="0" fontAlgn="base">
              <a:lnSpc>
                <a:spcPct val="17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q"/>
            </a:pPr>
            <a:r>
              <a:rPr lang="fa-IR" sz="2800" b="1" dirty="0" smtClean="0">
                <a:solidFill>
                  <a:srgbClr val="C00000"/>
                </a:solidFill>
                <a:cs typeface="B Nazanin" pitchFamily="2" charset="-78"/>
              </a:rPr>
              <a:t>استفاده ازتجارب قبلی یادگیرندگان</a:t>
            </a:r>
            <a:endParaRPr lang="en-US" sz="2800" b="1" dirty="0" smtClean="0">
              <a:solidFill>
                <a:srgbClr val="C00000"/>
              </a:solidFill>
              <a:latin typeface="Arial" charset="0"/>
              <a:cs typeface="B Nazanin" pitchFamily="2" charset="-78"/>
            </a:endParaRPr>
          </a:p>
          <a:p>
            <a:pPr marL="0" lvl="0" indent="0" fontAlgn="base">
              <a:lnSpc>
                <a:spcPct val="17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q"/>
            </a:pPr>
            <a:r>
              <a:rPr lang="fa-IR" sz="2800" b="1" dirty="0" smtClean="0">
                <a:solidFill>
                  <a:srgbClr val="C00000"/>
                </a:solidFill>
                <a:cs typeface="B Nazanin" pitchFamily="2" charset="-78"/>
              </a:rPr>
              <a:t>آموزش مطالب کاربردی</a:t>
            </a:r>
          </a:p>
          <a:p>
            <a:pPr marL="0" lvl="0" indent="0" fontAlgn="base">
              <a:lnSpc>
                <a:spcPct val="17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q"/>
            </a:pPr>
            <a:r>
              <a:rPr lang="fa-IR" sz="2800" b="1" dirty="0" smtClean="0">
                <a:solidFill>
                  <a:srgbClr val="C00000"/>
                </a:solidFill>
                <a:cs typeface="B Nazanin" pitchFamily="2" charset="-78"/>
              </a:rPr>
              <a:t>توجه به تفاوتهای فردی و فرهنگ </a:t>
            </a:r>
            <a:endParaRPr lang="en-US" sz="2800" b="1" dirty="0" smtClean="0">
              <a:solidFill>
                <a:srgbClr val="C00000"/>
              </a:solidFill>
              <a:latin typeface="Arial" charset="0"/>
              <a:cs typeface="B Nazanin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base"/>
            <a:r>
              <a:rPr lang="fa-IR" dirty="0" smtClean="0"/>
              <a:t/>
            </a:r>
            <a:br>
              <a:rPr lang="fa-IR" dirty="0" smtClean="0"/>
            </a:br>
            <a:r>
              <a:rPr lang="fa-IR" sz="5300" dirty="0" smtClean="0">
                <a:latin typeface="Arial" pitchFamily="34" charset="0"/>
                <a:cs typeface="Arial" pitchFamily="34" charset="0"/>
              </a:rPr>
              <a:t>درحین آموزش</a:t>
            </a:r>
            <a:endParaRPr lang="en-US" sz="53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fontAlgn="base"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q"/>
            </a:pPr>
            <a:r>
              <a:rPr lang="fa-IR" sz="4800" b="1" dirty="0" smtClean="0">
                <a:solidFill>
                  <a:schemeClr val="accent3">
                    <a:lumMod val="75000"/>
                  </a:schemeClr>
                </a:solidFill>
                <a:cs typeface="B Nazanin" pitchFamily="2" charset="-78"/>
              </a:rPr>
              <a:t>ارزیابی</a:t>
            </a:r>
          </a:p>
          <a:p>
            <a:pPr marL="0" lvl="0" indent="0" fontAlgn="base">
              <a:spcBef>
                <a:spcPct val="20000"/>
              </a:spcBef>
              <a:spcAft>
                <a:spcPct val="0"/>
              </a:spcAft>
              <a:buClrTx/>
              <a:buSzTx/>
              <a:buNone/>
            </a:pPr>
            <a:endParaRPr lang="fa-IR" sz="4800" b="1" dirty="0" smtClean="0">
              <a:solidFill>
                <a:schemeClr val="accent3">
                  <a:lumMod val="75000"/>
                </a:schemeClr>
              </a:solidFill>
              <a:cs typeface="B Nazanin" pitchFamily="2" charset="-78"/>
            </a:endParaRPr>
          </a:p>
          <a:p>
            <a:pPr marL="0" indent="0" fontAlgn="base"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q"/>
            </a:pPr>
            <a:r>
              <a:rPr lang="fa-IR" sz="4800" b="1" dirty="0" smtClean="0">
                <a:solidFill>
                  <a:schemeClr val="accent3">
                    <a:lumMod val="75000"/>
                  </a:schemeClr>
                </a:solidFill>
                <a:cs typeface="B Nazanin" pitchFamily="2" charset="-78"/>
              </a:rPr>
              <a:t>ارائه بازخورد</a:t>
            </a:r>
            <a:endParaRPr lang="en-US" sz="4800" b="1" dirty="0" smtClean="0">
              <a:solidFill>
                <a:schemeClr val="accent3">
                  <a:lumMod val="75000"/>
                </a:schemeClr>
              </a:solidFill>
              <a:latin typeface="Arial" charset="0"/>
              <a:cs typeface="B Nazanin" pitchFamily="2" charset="-78"/>
            </a:endParaRPr>
          </a:p>
          <a:p>
            <a:pPr marL="0" lvl="0" indent="0" fontAlgn="base">
              <a:spcBef>
                <a:spcPct val="20000"/>
              </a:spcBef>
              <a:spcAft>
                <a:spcPct val="0"/>
              </a:spcAft>
              <a:buClrTx/>
              <a:buSzTx/>
              <a:buNone/>
            </a:pPr>
            <a:endParaRPr lang="en-US" sz="4800" b="1" dirty="0" smtClean="0">
              <a:solidFill>
                <a:srgbClr val="C00000"/>
              </a:solidFill>
              <a:latin typeface="Arial" charset="0"/>
              <a:cs typeface="B Nazanin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a-IR" sz="5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fa-IR" sz="5400" dirty="0" smtClean="0">
                <a:latin typeface="Arial" pitchFamily="34" charset="0"/>
                <a:cs typeface="Arial" pitchFamily="34" charset="0"/>
              </a:rPr>
            </a:br>
            <a:r>
              <a:rPr lang="fa-IR" sz="5400" dirty="0" smtClean="0">
                <a:latin typeface="Arial" pitchFamily="34" charset="0"/>
                <a:cs typeface="Arial" pitchFamily="34" charset="0"/>
              </a:rPr>
              <a:t>بعد ازآموزش</a:t>
            </a:r>
            <a:r>
              <a:rPr lang="en-US" sz="5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5400" dirty="0" smtClean="0">
                <a:latin typeface="Arial" pitchFamily="34" charset="0"/>
                <a:cs typeface="Arial" pitchFamily="34" charset="0"/>
              </a:rPr>
            </a:br>
            <a:endParaRPr lang="fa-IR" sz="5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200000"/>
              </a:lnSpc>
              <a:buFont typeface="Wingdings" pitchFamily="2" charset="2"/>
              <a:buChar char="v"/>
            </a:pPr>
            <a:r>
              <a:rPr lang="fa-IR" sz="3200" b="1" dirty="0" smtClean="0">
                <a:solidFill>
                  <a:srgbClr val="C00000"/>
                </a:solidFill>
                <a:cs typeface="B Nazanin" pitchFamily="2" charset="-78"/>
              </a:rPr>
              <a:t>کمبود وقت </a:t>
            </a:r>
            <a:r>
              <a:rPr lang="fa-IR" sz="3200" b="1" dirty="0" smtClean="0">
                <a:cs typeface="B Nazanin" pitchFamily="2" charset="-78"/>
              </a:rPr>
              <a:t>کارکنان بهداشتی</a:t>
            </a:r>
            <a:endParaRPr lang="en-US" sz="3200" b="1" dirty="0" smtClean="0">
              <a:cs typeface="B Nazanin" pitchFamily="2" charset="-78"/>
            </a:endParaRPr>
          </a:p>
          <a:p>
            <a:pPr algn="just">
              <a:lnSpc>
                <a:spcPct val="200000"/>
              </a:lnSpc>
              <a:buFont typeface="Wingdings" pitchFamily="2" charset="2"/>
              <a:buChar char="v"/>
            </a:pPr>
            <a:r>
              <a:rPr lang="fa-IR" sz="3200" b="1" dirty="0" smtClean="0">
                <a:solidFill>
                  <a:srgbClr val="C00000"/>
                </a:solidFill>
                <a:cs typeface="B Nazanin" pitchFamily="2" charset="-78"/>
              </a:rPr>
              <a:t>کمبود حمایت های </a:t>
            </a:r>
            <a:r>
              <a:rPr lang="fa-IR" sz="3200" b="1" dirty="0" smtClean="0">
                <a:cs typeface="B Nazanin" pitchFamily="2" charset="-78"/>
              </a:rPr>
              <a:t>مدیریتی 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v"/>
            </a:pPr>
            <a:r>
              <a:rPr lang="fa-IR" sz="3200" b="1" dirty="0" smtClean="0">
                <a:solidFill>
                  <a:srgbClr val="C00000"/>
                </a:solidFill>
                <a:cs typeface="B Nazanin" pitchFamily="2" charset="-78"/>
              </a:rPr>
              <a:t>تضاد نقش </a:t>
            </a:r>
            <a:r>
              <a:rPr lang="fa-IR" sz="3200" b="1" dirty="0" smtClean="0">
                <a:cs typeface="B Nazanin" pitchFamily="2" charset="-78"/>
              </a:rPr>
              <a:t>بین متخصصین رشته های مختلف بهداشتی</a:t>
            </a:r>
          </a:p>
          <a:p>
            <a:pPr algn="just">
              <a:lnSpc>
                <a:spcPct val="200000"/>
              </a:lnSpc>
              <a:buNone/>
            </a:pPr>
            <a:endParaRPr lang="fa-IR" dirty="0" smtClean="0">
              <a:cs typeface="B Nazanin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cs typeface="B Nazanin" pitchFamily="2" charset="-78"/>
              </a:rPr>
              <a:t>موانع رایج در آموزش به بیمار</a:t>
            </a:r>
            <a:endParaRPr lang="fa-IR" dirty="0"/>
          </a:p>
        </p:txBody>
      </p:sp>
    </p:spTree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914400" y="1428736"/>
            <a:ext cx="7872442" cy="4525963"/>
          </a:xfrm>
        </p:spPr>
        <p:txBody>
          <a:bodyPr>
            <a:normAutofit/>
          </a:bodyPr>
          <a:lstStyle/>
          <a:p>
            <a:pPr marL="609600" indent="-609600">
              <a:lnSpc>
                <a:spcPct val="150000"/>
              </a:lnSpc>
              <a:buNone/>
            </a:pPr>
            <a:r>
              <a:rPr lang="fa-IR" sz="2800" b="1" i="1" dirty="0" smtClean="0">
                <a:solidFill>
                  <a:schemeClr val="bg2">
                    <a:lumMod val="10000"/>
                  </a:schemeClr>
                </a:solidFill>
                <a:cs typeface="B Nazanin" pitchFamily="2" charset="-78"/>
              </a:rPr>
              <a:t> اکتفاکردن به گفتن پیام ها</a:t>
            </a:r>
          </a:p>
          <a:p>
            <a:pPr marL="609600" indent="-609600">
              <a:lnSpc>
                <a:spcPct val="150000"/>
              </a:lnSpc>
              <a:buNone/>
            </a:pPr>
            <a:r>
              <a:rPr lang="fa-IR" sz="2800" b="1" i="1" dirty="0" smtClean="0">
                <a:solidFill>
                  <a:schemeClr val="accent1">
                    <a:lumMod val="75000"/>
                  </a:schemeClr>
                </a:solidFill>
                <a:cs typeface="B Nazanin" pitchFamily="2" charset="-78"/>
              </a:rPr>
              <a:t> </a:t>
            </a:r>
            <a:r>
              <a:rPr lang="fa-IR" sz="2800" b="1" i="1" dirty="0" smtClean="0">
                <a:solidFill>
                  <a:schemeClr val="bg2">
                    <a:lumMod val="10000"/>
                  </a:schemeClr>
                </a:solidFill>
                <a:cs typeface="B Nazanin" pitchFamily="2" charset="-78"/>
              </a:rPr>
              <a:t>کافی دانستن کسب آگاهی در بیمار</a:t>
            </a:r>
          </a:p>
          <a:p>
            <a:pPr marL="609600" indent="-609600">
              <a:lnSpc>
                <a:spcPct val="150000"/>
              </a:lnSpc>
              <a:buNone/>
            </a:pPr>
            <a:r>
              <a:rPr lang="fa-IR" sz="2800" b="1" i="1" dirty="0" smtClean="0">
                <a:solidFill>
                  <a:schemeClr val="bg2">
                    <a:lumMod val="10000"/>
                  </a:schemeClr>
                </a:solidFill>
                <a:cs typeface="B Nazanin" pitchFamily="2" charset="-78"/>
              </a:rPr>
              <a:t> کوتاه بودن مدت بستري بیماران در بخش</a:t>
            </a:r>
          </a:p>
          <a:p>
            <a:pPr marL="609600" indent="-609600">
              <a:lnSpc>
                <a:spcPct val="150000"/>
              </a:lnSpc>
              <a:buNone/>
            </a:pPr>
            <a:r>
              <a:rPr lang="fa-IR" sz="2800" b="1" i="1" dirty="0" smtClean="0">
                <a:solidFill>
                  <a:schemeClr val="bg2">
                    <a:lumMod val="10000"/>
                  </a:schemeClr>
                </a:solidFill>
                <a:cs typeface="B Nazanin" pitchFamily="2" charset="-78"/>
              </a:rPr>
              <a:t>آموزش بدون اولویت بندی  درمطالب و نیاز آموزشی در بیمار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علل ناموفق بودن برنامه های آموزش به بیمار</a:t>
            </a:r>
            <a:endParaRPr lang="fa-IR" dirty="0"/>
          </a:p>
        </p:txBody>
      </p:sp>
    </p:spTree>
  </p:cSld>
  <p:clrMapOvr>
    <a:masterClrMapping/>
  </p:clrMapOvr>
  <p:transition spd="slow">
    <p:split orient="vert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09600" indent="-609600">
              <a:lnSpc>
                <a:spcPct val="200000"/>
              </a:lnSpc>
              <a:buNone/>
            </a:pPr>
            <a:r>
              <a:rPr lang="fa-IR" sz="2800" b="1" i="1" dirty="0" smtClean="0">
                <a:solidFill>
                  <a:schemeClr val="bg2">
                    <a:lumMod val="10000"/>
                  </a:schemeClr>
                </a:solidFill>
                <a:cs typeface="B Nazanin" pitchFamily="2" charset="-78"/>
              </a:rPr>
              <a:t>عدم وجود محیط و وسایل آموزشی مناسب در بیمارستان</a:t>
            </a:r>
          </a:p>
          <a:p>
            <a:pPr marL="609600" indent="-609600">
              <a:lnSpc>
                <a:spcPct val="200000"/>
              </a:lnSpc>
              <a:buNone/>
            </a:pPr>
            <a:r>
              <a:rPr lang="fa-IR" sz="2800" b="1" i="1" dirty="0" smtClean="0">
                <a:solidFill>
                  <a:schemeClr val="bg2">
                    <a:lumMod val="10000"/>
                  </a:schemeClr>
                </a:solidFill>
                <a:cs typeface="B Nazanin" pitchFamily="2" charset="-78"/>
              </a:rPr>
              <a:t>عدم وجود انگیزه و بی توجهی بیمار به مسئله آموزش</a:t>
            </a:r>
          </a:p>
          <a:p>
            <a:pPr marL="609600" indent="-609600">
              <a:lnSpc>
                <a:spcPct val="200000"/>
              </a:lnSpc>
              <a:buNone/>
            </a:pPr>
            <a:r>
              <a:rPr lang="fa-IR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itchFamily="2" charset="-78"/>
              </a:rPr>
              <a:t>عدم آگاهی پرستار  یا پزشک نسبت به مطا لب آموزشی مورد نیاز</a:t>
            </a:r>
          </a:p>
          <a:p>
            <a:pPr marL="609600" indent="-609600">
              <a:lnSpc>
                <a:spcPct val="200000"/>
              </a:lnSpc>
              <a:buNone/>
            </a:pPr>
            <a:r>
              <a:rPr lang="fa-IR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itchFamily="2" charset="-78"/>
              </a:rPr>
              <a:t> عدم آگاهی پرستار یا پزشک از روش ها و فنون آموزش</a:t>
            </a:r>
          </a:p>
          <a:p>
            <a:pPr marL="865632" lvl="1" indent="-609600" algn="just">
              <a:lnSpc>
                <a:spcPct val="200000"/>
              </a:lnSpc>
              <a:buNone/>
            </a:pPr>
            <a:endParaRPr lang="fa-IR" sz="2400" b="1" dirty="0" smtClean="0">
              <a:solidFill>
                <a:schemeClr val="tx1">
                  <a:lumMod val="95000"/>
                  <a:lumOff val="5000"/>
                </a:schemeClr>
              </a:solidFill>
              <a:cs typeface="B Nazanin" pitchFamily="2" charset="-78"/>
            </a:endParaRPr>
          </a:p>
          <a:p>
            <a:pPr algn="just">
              <a:lnSpc>
                <a:spcPct val="200000"/>
              </a:lnSpc>
            </a:pPr>
            <a:endParaRPr lang="fa-IR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65632" lvl="1" indent="-609600">
              <a:lnSpc>
                <a:spcPct val="160000"/>
              </a:lnSpc>
              <a:buNone/>
            </a:pPr>
            <a:r>
              <a:rPr lang="fa-IR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itchFamily="2" charset="-78"/>
              </a:rPr>
              <a:t>عدم توجه و حمایت مسئولین ومدیران در قبال موضوع آموزش بیمار</a:t>
            </a:r>
          </a:p>
          <a:p>
            <a:pPr marL="865632" lvl="1" indent="-609600">
              <a:lnSpc>
                <a:spcPct val="160000"/>
              </a:lnSpc>
              <a:buNone/>
            </a:pPr>
            <a:r>
              <a:rPr lang="fa-IR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itchFamily="2" charset="-78"/>
              </a:rPr>
              <a:t>  کمبود وقت پرستاران به خاطر تراکم سایر وظایف پرستاري</a:t>
            </a:r>
          </a:p>
          <a:p>
            <a:pPr marL="865632" lvl="1" indent="-609600">
              <a:lnSpc>
                <a:spcPct val="160000"/>
              </a:lnSpc>
              <a:buNone/>
            </a:pPr>
            <a:r>
              <a:rPr lang="fa-IR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itchFamily="2" charset="-78"/>
              </a:rPr>
              <a:t>عدم برنامه ریزي آموزشی به بیمار در کارروزانه پرستاران</a:t>
            </a:r>
          </a:p>
          <a:p>
            <a:pPr marL="865632" lvl="1" indent="-609600">
              <a:lnSpc>
                <a:spcPct val="160000"/>
              </a:lnSpc>
              <a:buNone/>
            </a:pPr>
            <a:r>
              <a:rPr lang="fa-IR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itchFamily="2" charset="-78"/>
              </a:rPr>
              <a:t>   عدم کسب امتیاز براي پرستار به خاطر آموزش دادن به بیماران</a:t>
            </a:r>
            <a:endParaRPr lang="en-US" sz="2800" b="1" i="1" dirty="0" smtClean="0">
              <a:solidFill>
                <a:schemeClr val="tx1">
                  <a:lumMod val="95000"/>
                  <a:lumOff val="5000"/>
                </a:schemeClr>
              </a:solidFill>
              <a:cs typeface="B Nazanin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r>
              <a:rPr lang="fa-IR" sz="8800" b="1" dirty="0" smtClean="0"/>
              <a:t>سلامت باشید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96974"/>
          </a:xfrm>
        </p:spPr>
        <p:txBody>
          <a:bodyPr>
            <a:noAutofit/>
          </a:bodyPr>
          <a:lstStyle/>
          <a:p>
            <a:pPr algn="ctr"/>
            <a:r>
              <a:rPr lang="fa-IR" sz="4400" dirty="0" smtClean="0"/>
              <a:t>ازحضور </a:t>
            </a:r>
            <a:r>
              <a:rPr lang="fa-IR" sz="4400" smtClean="0"/>
              <a:t>وتوجه شما  متـشــــــــــــــکرم</a:t>
            </a:r>
            <a:endParaRPr lang="fa-IR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fa-IR" dirty="0"/>
          </a:p>
        </p:txBody>
      </p:sp>
      <p:pic>
        <p:nvPicPr>
          <p:cNvPr id="1026" name="Picture 2" descr="http://thatgamecompany.com/wp-content/themes/thatgamecompany/_include/img/flower/flower-game-screenshot-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49" y="1643050"/>
            <a:ext cx="9118851" cy="5214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350</TotalTime>
  <Words>915</Words>
  <Application>Microsoft Office PowerPoint</Application>
  <PresentationFormat>On-screen Show (4:3)</PresentationFormat>
  <Paragraphs>159</Paragraphs>
  <Slides>34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  <vt:variant>
        <vt:lpstr>Custom Shows</vt:lpstr>
      </vt:variant>
      <vt:variant>
        <vt:i4>1</vt:i4>
      </vt:variant>
    </vt:vector>
  </HeadingPairs>
  <TitlesOfParts>
    <vt:vector size="36" baseType="lpstr">
      <vt:lpstr>Concourse</vt:lpstr>
      <vt:lpstr>Slide 1</vt:lpstr>
      <vt:lpstr>Slide 2</vt:lpstr>
      <vt:lpstr>Slide 3</vt:lpstr>
      <vt:lpstr>Slide 4</vt:lpstr>
      <vt:lpstr>تاریخچه آموزش به بیمار</vt:lpstr>
      <vt:lpstr>این تغییرات عبارتند از:</vt:lpstr>
      <vt:lpstr>اهمیت آموزش به بیمار</vt:lpstr>
      <vt:lpstr>تعریف آموزش بیمار</vt:lpstr>
      <vt:lpstr>Slide 9</vt:lpstr>
      <vt:lpstr>Slide 10</vt:lpstr>
      <vt:lpstr>هدف از آموزش به بیمار</vt:lpstr>
      <vt:lpstr>اهداف اختصاصی</vt:lpstr>
      <vt:lpstr> محیط های آموزش به بیمار </vt:lpstr>
      <vt:lpstr>حیطه های آموزش</vt:lpstr>
      <vt:lpstr>استاندارد های آموزش به بیمار</vt:lpstr>
      <vt:lpstr>Slide 16</vt:lpstr>
      <vt:lpstr>  </vt:lpstr>
      <vt:lpstr>روشهای آموزش به بیمار</vt:lpstr>
      <vt:lpstr>ابزار آموزش</vt:lpstr>
      <vt:lpstr>مراحل آموزش به بیمار</vt:lpstr>
      <vt:lpstr>فرایند آموزش به بیمار</vt:lpstr>
      <vt:lpstr>بررسی عوامل موثر در یادگیری  </vt:lpstr>
      <vt:lpstr>متغيرهاي موثر در تعيين اولويت هاي آموزشي </vt:lpstr>
      <vt:lpstr>نكات كليدي در اجراي آموزش</vt:lpstr>
      <vt:lpstr>Slide 25</vt:lpstr>
      <vt:lpstr>  قبل ازشروع آموزش </vt:lpstr>
      <vt:lpstr> درحین آموزش</vt:lpstr>
      <vt:lpstr> بعد ازآموزش </vt:lpstr>
      <vt:lpstr>موانع رایج در آموزش به بیمار</vt:lpstr>
      <vt:lpstr>علل ناموفق بودن برنامه های آموزش به بیمار</vt:lpstr>
      <vt:lpstr>Slide 31</vt:lpstr>
      <vt:lpstr>Slide 32</vt:lpstr>
      <vt:lpstr>Slide 33</vt:lpstr>
      <vt:lpstr>ازحضور وتوجه شما  متـشــــــــــــــکرم</vt:lpstr>
      <vt:lpstr>Custom Show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tabakhan</dc:creator>
  <cp:lastModifiedBy>MRT</cp:lastModifiedBy>
  <cp:revision>237</cp:revision>
  <dcterms:created xsi:type="dcterms:W3CDTF">2012-12-31T08:28:34Z</dcterms:created>
  <dcterms:modified xsi:type="dcterms:W3CDTF">2016-02-17T10:33:05Z</dcterms:modified>
</cp:coreProperties>
</file>