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2" r:id="rId1"/>
  </p:sldMasterIdLst>
  <p:sldIdLst>
    <p:sldId id="282" r:id="rId2"/>
    <p:sldId id="256" r:id="rId3"/>
    <p:sldId id="281"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4380"/>
    <p:restoredTop sz="94660"/>
  </p:normalViewPr>
  <p:slideViewPr>
    <p:cSldViewPr>
      <p:cViewPr>
        <p:scale>
          <a:sx n="75" d="100"/>
          <a:sy n="75" d="100"/>
        </p:scale>
        <p:origin x="-123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5B207056-B433-47D6-9D89-6FE9CC934B33}" type="datetimeFigureOut">
              <a:rPr lang="fa-IR" smtClean="0"/>
              <a:pPr/>
              <a:t>19/09/1441</a:t>
            </a:fld>
            <a:endParaRPr lang="fa-IR"/>
          </a:p>
        </p:txBody>
      </p:sp>
      <p:sp>
        <p:nvSpPr>
          <p:cNvPr id="5" name="Footer Placeholder 4"/>
          <p:cNvSpPr>
            <a:spLocks noGrp="1"/>
          </p:cNvSpPr>
          <p:nvPr>
            <p:ph type="ftr" sz="quarter" idx="11"/>
          </p:nvPr>
        </p:nvSpPr>
        <p:spPr/>
        <p:txBody>
          <a:bodyPr/>
          <a:lstStyle/>
          <a:p>
            <a:endParaRPr lang="fa-IR"/>
          </a:p>
        </p:txBody>
      </p:sp>
      <p:sp>
        <p:nvSpPr>
          <p:cNvPr id="9" name="Rectangle 8"/>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712714" y="3136658"/>
            <a:ext cx="910224" cy="2075688"/>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445483" y="3055621"/>
            <a:ext cx="6947845"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a:xfrm>
            <a:off x="7786826" y="4625268"/>
            <a:ext cx="762000" cy="457200"/>
          </a:xfrm>
        </p:spPr>
        <p:txBody>
          <a:bodyPr/>
          <a:lstStyle>
            <a:lvl1pPr algn="ctr">
              <a:defRPr sz="2800">
                <a:solidFill>
                  <a:schemeClr val="accent1">
                    <a:lumMod val="50000"/>
                  </a:schemeClr>
                </a:solidFill>
              </a:defRPr>
            </a:lvl1pPr>
          </a:lstStyle>
          <a:p>
            <a:fld id="{92131723-3402-4E91-9085-88A2548248C5}" type="slidenum">
              <a:rPr lang="fa-IR" smtClean="0"/>
              <a:pPr/>
              <a:t>‹#›</a:t>
            </a:fld>
            <a:endParaRPr lang="fa-IR"/>
          </a:p>
        </p:txBody>
      </p:sp>
      <p:sp>
        <p:nvSpPr>
          <p:cNvPr id="11" name="Rectangle 10"/>
          <p:cNvSpPr/>
          <p:nvPr/>
        </p:nvSpPr>
        <p:spPr>
          <a:xfrm>
            <a:off x="541822" y="4559276"/>
            <a:ext cx="6755166"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38971" y="3139440"/>
            <a:ext cx="6760868"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604705" y="3227033"/>
            <a:ext cx="6629400" cy="1219201"/>
          </a:xfrm>
        </p:spPr>
        <p:txBody>
          <a:bodyPr anchor="b" anchorCtr="0">
            <a:noAutofit/>
          </a:bodyPr>
          <a:lstStyle>
            <a:lvl1pPr>
              <a:defRPr sz="4000">
                <a:solidFill>
                  <a:schemeClr val="accent1">
                    <a:lumMod val="50000"/>
                  </a:schemeClr>
                </a:solidFill>
              </a:defRPr>
            </a:lvl1pPr>
          </a:lstStyle>
          <a:p>
            <a:r>
              <a:rPr lang="en-US" smtClean="0"/>
              <a:t>Click to edit Master title style</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207056-B433-47D6-9D89-6FE9CC934B33}" type="datetimeFigureOut">
              <a:rPr lang="fa-IR" smtClean="0"/>
              <a:pPr/>
              <a:t>19/09/1441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92131723-3402-4E91-9085-88A2548248C5}" type="slidenum">
              <a:rPr lang="fa-IR" smtClean="0"/>
              <a:pPr/>
              <a:t>‹#›</a:t>
            </a:fld>
            <a:endParaRPr lang="fa-I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5B207056-B433-47D6-9D89-6FE9CC934B33}" type="datetimeFigureOut">
              <a:rPr lang="fa-IR" smtClean="0"/>
              <a:pPr/>
              <a:t>19/09/1441</a:t>
            </a:fld>
            <a:endParaRPr lang="fa-IR"/>
          </a:p>
        </p:txBody>
      </p:sp>
      <p:sp>
        <p:nvSpPr>
          <p:cNvPr id="13" name="Rectangle 12"/>
          <p:cNvSpPr/>
          <p:nvPr/>
        </p:nvSpPr>
        <p:spPr>
          <a:xfrm>
            <a:off x="451976"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7656" y="3048000"/>
            <a:ext cx="8033800"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92131723-3402-4E91-9085-88A2548248C5}" type="slidenum">
              <a:rPr lang="fa-IR" smtClean="0"/>
              <a:pPr/>
              <a:t>‹#›</a:t>
            </a:fld>
            <a:endParaRPr lang="fa-IR"/>
          </a:p>
        </p:txBody>
      </p:sp>
      <p:sp>
        <p:nvSpPr>
          <p:cNvPr id="2" name="Title 1"/>
          <p:cNvSpPr>
            <a:spLocks noGrp="1"/>
          </p:cNvSpPr>
          <p:nvPr>
            <p:ph type="title"/>
          </p:nvPr>
        </p:nvSpPr>
        <p:spPr>
          <a:xfrm>
            <a:off x="736456" y="3200399"/>
            <a:ext cx="76962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en-US" smtClean="0"/>
              <a:t>Click to edit Master title style</a:t>
            </a:r>
            <a:endParaRPr lang="en-US" dirty="0"/>
          </a:p>
        </p:txBody>
      </p:sp>
      <p:sp>
        <p:nvSpPr>
          <p:cNvPr id="15" name="Rectangle 14"/>
          <p:cNvSpPr/>
          <p:nvPr/>
        </p:nvSpPr>
        <p:spPr>
          <a:xfrm>
            <a:off x="675496" y="4541520"/>
            <a:ext cx="7818120"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36456" y="4607510"/>
            <a:ext cx="76962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4" name="Rectangle 13"/>
          <p:cNvSpPr/>
          <p:nvPr/>
        </p:nvSpPr>
        <p:spPr>
          <a:xfrm>
            <a:off x="675757" y="3124200"/>
            <a:ext cx="7817599"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26128"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B207056-B433-47D6-9D89-6FE9CC934B33}" type="datetimeFigureOut">
              <a:rPr lang="fa-IR" smtClean="0"/>
              <a:pPr/>
              <a:t>19/09/1441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92131723-3402-4E91-9085-88A2548248C5}" type="slidenum">
              <a:rPr lang="fa-IR" smtClean="0"/>
              <a:pPr/>
              <a:t>‹#›</a:t>
            </a:fld>
            <a:endParaRPr lang="fa-I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26128" y="2438400"/>
            <a:ext cx="4040188"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5" y="1722438"/>
            <a:ext cx="4041775"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438400"/>
            <a:ext cx="4041775"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B207056-B433-47D6-9D89-6FE9CC934B33}" type="datetimeFigureOut">
              <a:rPr lang="fa-IR" smtClean="0"/>
              <a:pPr/>
              <a:t>19/09/1441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92131723-3402-4E91-9085-88A2548248C5}" type="slidenum">
              <a:rPr lang="fa-IR" smtClean="0"/>
              <a:pPr/>
              <a:t>‹#›</a:t>
            </a:fld>
            <a:endParaRPr lang="fa-I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207056-B433-47D6-9D89-6FE9CC934B33}" type="datetimeFigureOut">
              <a:rPr lang="fa-IR" smtClean="0"/>
              <a:pPr/>
              <a:t>19/09/1441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92131723-3402-4E91-9085-88A2548248C5}" type="slidenum">
              <a:rPr lang="fa-IR" smtClean="0"/>
              <a:pPr/>
              <a:t>‹#›</a:t>
            </a:fld>
            <a:endParaRPr lang="fa-I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ounded Rectangle 10"/>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5B207056-B433-47D6-9D89-6FE9CC934B33}" type="datetimeFigureOut">
              <a:rPr lang="fa-IR" smtClean="0"/>
              <a:pPr/>
              <a:t>19/09/1441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92131723-3402-4E91-9085-88A2548248C5}" type="slidenum">
              <a:rPr lang="fa-IR" smtClean="0"/>
              <a:pPr/>
              <a:t>‹#›</a:t>
            </a:fld>
            <a:endParaRPr lang="fa-I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ounded Rectangle 11"/>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86200" y="685800"/>
            <a:ext cx="4572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B207056-B433-47D6-9D89-6FE9CC934B33}" type="datetimeFigureOut">
              <a:rPr lang="fa-IR" smtClean="0"/>
              <a:pPr/>
              <a:t>19/09/1441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92131723-3402-4E91-9085-88A2548248C5}" type="slidenum">
              <a:rPr lang="fa-IR" smtClean="0"/>
              <a:pPr/>
              <a:t>‹#›</a:t>
            </a:fld>
            <a:endParaRPr lang="fa-IR"/>
          </a:p>
        </p:txBody>
      </p:sp>
      <p:sp>
        <p:nvSpPr>
          <p:cNvPr id="8" name="Rectangle 7"/>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676690" y="1642472"/>
            <a:ext cx="2483254" cy="3234328"/>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769000" y="1734312"/>
            <a:ext cx="2298634" cy="1191620"/>
          </a:xfrm>
        </p:spPr>
        <p:txBody>
          <a:bodyPr anchor="b">
            <a:normAutofit/>
          </a:bodyPr>
          <a:lstStyle>
            <a:lvl1pPr algn="l">
              <a:defRPr sz="2000" b="0">
                <a:solidFill>
                  <a:schemeClr val="accent1">
                    <a:lumMod val="75000"/>
                  </a:schemeClr>
                </a:solidFill>
              </a:defRPr>
            </a:lvl1pPr>
          </a:lstStyle>
          <a:p>
            <a:r>
              <a:rPr lang="en-US" smtClean="0"/>
              <a:t>Click to edit Master title style</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ounded Rectangle 8"/>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5" name="Date Placeholder 4"/>
          <p:cNvSpPr>
            <a:spLocks noGrp="1"/>
          </p:cNvSpPr>
          <p:nvPr>
            <p:ph type="dt" sz="half" idx="10"/>
          </p:nvPr>
        </p:nvSpPr>
        <p:spPr/>
        <p:txBody>
          <a:bodyPr/>
          <a:lstStyle/>
          <a:p>
            <a:fld id="{5B207056-B433-47D6-9D89-6FE9CC934B33}" type="datetimeFigureOut">
              <a:rPr lang="fa-IR" smtClean="0"/>
              <a:pPr/>
              <a:t>19/09/1441</a:t>
            </a:fld>
            <a:endParaRPr lang="fa-IR"/>
          </a:p>
        </p:txBody>
      </p:sp>
      <p:sp>
        <p:nvSpPr>
          <p:cNvPr id="7" name="Slide Number Placeholder 6"/>
          <p:cNvSpPr>
            <a:spLocks noGrp="1"/>
          </p:cNvSpPr>
          <p:nvPr>
            <p:ph type="sldNum" sz="quarter" idx="12"/>
          </p:nvPr>
        </p:nvSpPr>
        <p:spPr/>
        <p:txBody>
          <a:bodyPr/>
          <a:lstStyle/>
          <a:p>
            <a:fld id="{92131723-3402-4E91-9085-88A2548248C5}" type="slidenum">
              <a:rPr lang="fa-IR" smtClean="0"/>
              <a:pPr/>
              <a:t>‹#›</a:t>
            </a:fld>
            <a:endParaRPr lang="fa-IR"/>
          </a:p>
        </p:txBody>
      </p:sp>
      <p:sp>
        <p:nvSpPr>
          <p:cNvPr id="10" name="Rectangle 9"/>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61999" y="5029200"/>
            <a:ext cx="7600765" cy="1202924"/>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p:txBody>
          <a:bodyPr/>
          <a:lstStyle/>
          <a:p>
            <a:endParaRPr lang="fa-IR"/>
          </a:p>
        </p:txBody>
      </p:sp>
      <p:sp>
        <p:nvSpPr>
          <p:cNvPr id="13" name="Rectangle 12"/>
          <p:cNvSpPr/>
          <p:nvPr/>
        </p:nvSpPr>
        <p:spPr>
          <a:xfrm>
            <a:off x="914400" y="5638800"/>
            <a:ext cx="7328514" cy="451696"/>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605589" y="5074920"/>
            <a:ext cx="7946136" cy="1097280"/>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956289" y="5656556"/>
            <a:ext cx="7244736"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914400" y="5105400"/>
            <a:ext cx="7328514" cy="523043"/>
          </a:xfrm>
        </p:spPr>
        <p:txBody>
          <a:bodyPr anchor="ctr" anchorCtr="0"/>
          <a:lstStyle>
            <a:lvl1pPr algn="ctr">
              <a:defRPr sz="2000" b="0">
                <a:solidFill>
                  <a:schemeClr val="accent1">
                    <a:lumMod val="75000"/>
                  </a:schemeClr>
                </a:solidFill>
              </a:defRPr>
            </a:lvl1pPr>
          </a:lstStyle>
          <a:p>
            <a:r>
              <a:rPr lang="en-US" smtClean="0"/>
              <a:t>Click to edit Master title style</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207056-B433-47D6-9D89-6FE9CC934B33}" type="datetimeFigureOut">
              <a:rPr lang="fa-IR" smtClean="0"/>
              <a:pPr/>
              <a:t>19/09/1441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92131723-3402-4E91-9085-88A2548248C5}" type="slidenum">
              <a:rPr lang="fa-IR" smtClean="0"/>
              <a:pPr/>
              <a:t>‹#›</a:t>
            </a:fld>
            <a:endParaRPr lang="fa-I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6861702" y="228600"/>
            <a:ext cx="1859280" cy="6122634"/>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Rectangle 7"/>
          <p:cNvSpPr/>
          <p:nvPr/>
        </p:nvSpPr>
        <p:spPr>
          <a:xfrm>
            <a:off x="6955225" y="351409"/>
            <a:ext cx="1672235" cy="587701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048577" y="395427"/>
            <a:ext cx="1485531" cy="578898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380999"/>
            <a:ext cx="6172200" cy="57912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B207056-B433-47D6-9D89-6FE9CC934B33}" type="datetimeFigureOut">
              <a:rPr lang="fa-IR" smtClean="0"/>
              <a:pPr/>
              <a:t>19/09/1441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92131723-3402-4E91-9085-88A2548248C5}" type="slidenum">
              <a:rPr lang="fa-IR" smtClean="0"/>
              <a:pPr/>
              <a:t>‹#›</a:t>
            </a:fld>
            <a:endParaRPr lang="fa-I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 name="Rounded Rectangle 6"/>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752600"/>
            <a:ext cx="8229600" cy="43735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2"/>
                </a:solidFill>
              </a:defRPr>
            </a:lvl1pPr>
          </a:lstStyle>
          <a:p>
            <a:fld id="{5B207056-B433-47D6-9D89-6FE9CC934B33}" type="datetimeFigureOut">
              <a:rPr lang="fa-IR" smtClean="0"/>
              <a:pPr/>
              <a:t>19/09/1441</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fa-I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2"/>
                </a:solidFill>
              </a:defRPr>
            </a:lvl1pPr>
          </a:lstStyle>
          <a:p>
            <a:fld id="{92131723-3402-4E91-9085-88A2548248C5}" type="slidenum">
              <a:rPr lang="fa-IR" smtClean="0"/>
              <a:pPr/>
              <a:t>‹#›</a:t>
            </a:fld>
            <a:endParaRPr lang="fa-IR"/>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10" name="Rectangle 9"/>
          <p:cNvSpPr/>
          <p:nvPr/>
        </p:nvSpPr>
        <p:spPr>
          <a:xfrm>
            <a:off x="372863" y="372862"/>
            <a:ext cx="8380520" cy="111858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26128" y="408372"/>
            <a:ext cx="8260672" cy="103942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txStyles>
    <p:titleStyle>
      <a:lvl1pPr algn="ctr" defTabSz="914400" rtl="1" eaLnBrk="1" latinLnBrk="0" hangingPunct="1">
        <a:spcBef>
          <a:spcPct val="0"/>
        </a:spcBef>
        <a:buNone/>
        <a:defRPr sz="3500" kern="1200" cap="all" baseline="0">
          <a:solidFill>
            <a:schemeClr val="accent1">
              <a:lumMod val="75000"/>
            </a:schemeClr>
          </a:solidFill>
          <a:latin typeface="+mj-lt"/>
          <a:ea typeface="+mj-ea"/>
          <a:cs typeface="+mj-cs"/>
        </a:defRPr>
      </a:lvl1pPr>
    </p:titleStyle>
    <p:bodyStyle>
      <a:lvl1pPr marL="342900" indent="-228600" algn="r" defTabSz="914400" rtl="1"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r" defTabSz="914400" rtl="1"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r" defTabSz="914400" rtl="1"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r" defTabSz="914400" rtl="1"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r" defTabSz="914400" rtl="1"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r" defTabSz="914400" rtl="1"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r" defTabSz="914400" rtl="1"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r" defTabSz="914400" rtl="1"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r" defTabSz="914400" rtl="1"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42279104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p:txBody>
          <a:bodyPr/>
          <a:lstStyle/>
          <a:p>
            <a:r>
              <a:rPr lang="fa-IR" dirty="0" smtClean="0">
                <a:cs typeface="2  Nazanin" pitchFamily="2" charset="-78"/>
              </a:rPr>
              <a:t>نگرشی بر روند تهیه طرح های تفضیلی</a:t>
            </a:r>
            <a:br>
              <a:rPr lang="fa-IR" dirty="0" smtClean="0">
                <a:cs typeface="2  Nazanin" pitchFamily="2" charset="-78"/>
              </a:rPr>
            </a:br>
            <a:r>
              <a:rPr lang="fa-IR" sz="1800" dirty="0" smtClean="0">
                <a:cs typeface="2  Nazanin" pitchFamily="2" charset="-78"/>
              </a:rPr>
              <a:t>مبحث دوم و سوم و قسمتی از چهارم</a:t>
            </a:r>
            <a:endParaRPr lang="fa-IR" sz="1800" dirty="0">
              <a:cs typeface="2  Nazanin" pitchFamily="2" charset="-78"/>
            </a:endParaRPr>
          </a:p>
        </p:txBody>
      </p:sp>
    </p:spTree>
    <p:extLst>
      <p:ext uri="{BB962C8B-B14F-4D97-AF65-F5344CB8AC3E}">
        <p14:creationId xmlns:p14="http://schemas.microsoft.com/office/powerpoint/2010/main" val="196805447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cs typeface="2  Nazanin" pitchFamily="2" charset="-78"/>
              </a:rPr>
              <a:t>تدارکات و تکمیل اطلاعات و نقشه ها</a:t>
            </a:r>
            <a:endParaRPr lang="fa-IR" dirty="0">
              <a:cs typeface="2  Nazanin" pitchFamily="2" charset="-78"/>
            </a:endParaRPr>
          </a:p>
        </p:txBody>
      </p:sp>
      <p:sp>
        <p:nvSpPr>
          <p:cNvPr id="3" name="Content Placeholder 2"/>
          <p:cNvSpPr>
            <a:spLocks noGrp="1"/>
          </p:cNvSpPr>
          <p:nvPr>
            <p:ph idx="1"/>
          </p:nvPr>
        </p:nvSpPr>
        <p:spPr/>
        <p:txBody>
          <a:bodyPr>
            <a:normAutofit/>
          </a:bodyPr>
          <a:lstStyle/>
          <a:p>
            <a:pPr marL="0" indent="0">
              <a:buNone/>
            </a:pPr>
            <a:r>
              <a:rPr lang="fa-IR" sz="2800" dirty="0">
                <a:cs typeface="2  Nazanin" pitchFamily="2" charset="-78"/>
              </a:rPr>
              <a:t>پس از مشخص شدن محدوده ی مطالعاتی و تصمیم به شروع کارهای اجرایی اولین قدم تکمیل مدارک و نقشه های محدوده ی مزبور است.</a:t>
            </a:r>
          </a:p>
          <a:p>
            <a:pPr marL="0" indent="0">
              <a:buNone/>
            </a:pPr>
            <a:endParaRPr lang="fa-IR" sz="2800" dirty="0" smtClean="0">
              <a:cs typeface="2  Nazanin" pitchFamily="2" charset="-78"/>
            </a:endParaRPr>
          </a:p>
          <a:p>
            <a:pPr marL="0" indent="0">
              <a:buNone/>
            </a:pPr>
            <a:endParaRPr lang="fa-IR" sz="2800" dirty="0">
              <a:cs typeface="2  Nazanin" pitchFamily="2" charset="-78"/>
            </a:endParaRPr>
          </a:p>
          <a:p>
            <a:pPr marL="0" indent="0">
              <a:buNone/>
            </a:pPr>
            <a:r>
              <a:rPr lang="fa-IR" sz="2800" dirty="0">
                <a:cs typeface="2  Nazanin" pitchFamily="2" charset="-78"/>
              </a:rPr>
              <a:t>این اسناد و مدارک در پرونده های موجود منطقه زیربط و آرشیوحو.ه ی معاونت شهرسازی  و معماری شهرسازی تهران قابل تحصیل می باشد</a:t>
            </a:r>
          </a:p>
        </p:txBody>
      </p:sp>
    </p:spTree>
    <p:extLst>
      <p:ext uri="{BB962C8B-B14F-4D97-AF65-F5344CB8AC3E}">
        <p14:creationId xmlns:p14="http://schemas.microsoft.com/office/powerpoint/2010/main" val="40860710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200" b="1" smtClean="0">
                <a:cs typeface="2  Zar" pitchFamily="2" charset="-78"/>
              </a:rPr>
              <a:t>دریافت </a:t>
            </a:r>
            <a:r>
              <a:rPr lang="fa-IR" sz="3200" b="1" dirty="0" smtClean="0">
                <a:cs typeface="2  Zar" pitchFamily="2" charset="-78"/>
              </a:rPr>
              <a:t>نقشه ها و اطلاعات ثبتی املاک واقع در محدوده ی مطالعاتی</a:t>
            </a:r>
            <a:endParaRPr lang="fa-IR" sz="3200" b="1" dirty="0">
              <a:cs typeface="2  Zar" pitchFamily="2" charset="-78"/>
            </a:endParaRPr>
          </a:p>
        </p:txBody>
      </p:sp>
      <p:sp>
        <p:nvSpPr>
          <p:cNvPr id="3" name="Content Placeholder 2"/>
          <p:cNvSpPr>
            <a:spLocks noGrp="1"/>
          </p:cNvSpPr>
          <p:nvPr>
            <p:ph idx="1"/>
          </p:nvPr>
        </p:nvSpPr>
        <p:spPr/>
        <p:txBody>
          <a:bodyPr>
            <a:normAutofit/>
          </a:bodyPr>
          <a:lstStyle/>
          <a:p>
            <a:r>
              <a:rPr lang="fa-IR" sz="2000" dirty="0" smtClean="0">
                <a:cs typeface="2  Zar" pitchFamily="2" charset="-78"/>
              </a:rPr>
              <a:t>در خلال تهیه ی طرح تفضیلی طراح سعی می کند با دستیابی به حدود املاک خطوط طرح های خدماتی (کاربری ها) و یا شبکه خیابان ها را بر روی مرز پلاک ها قرار دهد تا از تکه تکه شدن قطعات ثبتی و درنهایت پیچیده تر شدن مسایل فنی و حقوقی و مشکلات بعدی جلوگیری شود. </a:t>
            </a:r>
          </a:p>
          <a:p>
            <a:endParaRPr lang="fa-IR" sz="2000" dirty="0">
              <a:cs typeface="2  Zar" pitchFamily="2" charset="-78"/>
            </a:endParaRPr>
          </a:p>
          <a:p>
            <a:endParaRPr lang="fa-IR" sz="2000" dirty="0" smtClean="0">
              <a:cs typeface="2  Zar" pitchFamily="2" charset="-78"/>
            </a:endParaRPr>
          </a:p>
          <a:p>
            <a:endParaRPr lang="fa-IR" sz="2000" dirty="0">
              <a:cs typeface="2  Zar" pitchFamily="2" charset="-78"/>
            </a:endParaRPr>
          </a:p>
          <a:p>
            <a:endParaRPr lang="fa-IR" sz="2000" dirty="0" smtClean="0">
              <a:cs typeface="2  Zar" pitchFamily="2" charset="-78"/>
            </a:endParaRPr>
          </a:p>
          <a:p>
            <a:r>
              <a:rPr lang="fa-IR" sz="2000" dirty="0" smtClean="0">
                <a:cs typeface="2  Zar" pitchFamily="2" charset="-78"/>
              </a:rPr>
              <a:t>در پاره ای از موارد نیز طراح موفق به دریافت اطلاعات و نقشه های لازم نشده و از طرفی ملزم می شود بدون در نظر گرفتن حدود املاک نسبت به طراحی قدام نماید.</a:t>
            </a:r>
            <a:endParaRPr lang="fa-IR" sz="2000" dirty="0">
              <a:cs typeface="2  Zar" pitchFamily="2" charset="-78"/>
            </a:endParaRPr>
          </a:p>
        </p:txBody>
      </p:sp>
    </p:spTree>
    <p:extLst>
      <p:ext uri="{BB962C8B-B14F-4D97-AF65-F5344CB8AC3E}">
        <p14:creationId xmlns:p14="http://schemas.microsoft.com/office/powerpoint/2010/main" val="15946741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200" b="1" dirty="0">
                <a:cs typeface="2  Zar" pitchFamily="2" charset="-78"/>
              </a:rPr>
              <a:t> </a:t>
            </a:r>
            <a:r>
              <a:rPr lang="fa-IR" sz="3200" b="1" smtClean="0">
                <a:cs typeface="2  Zar" pitchFamily="2" charset="-78"/>
              </a:rPr>
              <a:t>دریافت </a:t>
            </a:r>
            <a:r>
              <a:rPr lang="fa-IR" sz="3200" b="1" dirty="0" smtClean="0">
                <a:cs typeface="2  Zar" pitchFamily="2" charset="-78"/>
              </a:rPr>
              <a:t>آخرین نقشه های به هنگام هوایی از سازمان نقشه برداری کشور</a:t>
            </a:r>
            <a:endParaRPr lang="fa-IR" sz="3200" b="1" dirty="0">
              <a:cs typeface="2  Zar" pitchFamily="2" charset="-78"/>
            </a:endParaRPr>
          </a:p>
        </p:txBody>
      </p:sp>
      <p:sp>
        <p:nvSpPr>
          <p:cNvPr id="3" name="Content Placeholder 2"/>
          <p:cNvSpPr>
            <a:spLocks noGrp="1"/>
          </p:cNvSpPr>
          <p:nvPr>
            <p:ph idx="1"/>
          </p:nvPr>
        </p:nvSpPr>
        <p:spPr/>
        <p:txBody>
          <a:bodyPr>
            <a:normAutofit/>
          </a:bodyPr>
          <a:lstStyle/>
          <a:p>
            <a:r>
              <a:rPr lang="fa-IR" sz="2000" dirty="0" smtClean="0">
                <a:cs typeface="2  Zar" pitchFamily="2" charset="-78"/>
              </a:rPr>
              <a:t>نقشه هایی که از عکس های هوایی به دست می آید مدرک و ابزار بسیار مهمی در فرایند تهیه ی نقشه های طرح تفصیلی به شمار میرود.</a:t>
            </a:r>
          </a:p>
          <a:p>
            <a:endParaRPr lang="fa-IR" sz="1800" dirty="0"/>
          </a:p>
          <a:p>
            <a:endParaRPr lang="fa-IR" sz="1800" dirty="0" smtClean="0"/>
          </a:p>
          <a:p>
            <a:endParaRPr lang="fa-IR" sz="1800" dirty="0"/>
          </a:p>
          <a:p>
            <a:endParaRPr lang="fa-IR" sz="1800" dirty="0"/>
          </a:p>
        </p:txBody>
      </p:sp>
    </p:spTree>
    <p:extLst>
      <p:ext uri="{BB962C8B-B14F-4D97-AF65-F5344CB8AC3E}">
        <p14:creationId xmlns:p14="http://schemas.microsoft.com/office/powerpoint/2010/main" val="367295491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200" b="1" smtClean="0">
                <a:cs typeface="2  Zar" pitchFamily="2" charset="-78"/>
              </a:rPr>
              <a:t>انجام </a:t>
            </a:r>
            <a:r>
              <a:rPr lang="fa-IR" sz="3200" b="1" dirty="0" smtClean="0">
                <a:cs typeface="2  Zar" pitchFamily="2" charset="-78"/>
              </a:rPr>
              <a:t>نقشه برداری زمینی در سیستم </a:t>
            </a:r>
            <a:r>
              <a:rPr lang="en-US" sz="3200" b="1" dirty="0" smtClean="0">
                <a:cs typeface="2  Zar" pitchFamily="2" charset="-78"/>
              </a:rPr>
              <a:t>U.T.M</a:t>
            </a:r>
            <a:endParaRPr lang="fa-IR" sz="3200" b="1" dirty="0">
              <a:cs typeface="2  Zar" pitchFamily="2" charset="-78"/>
            </a:endParaRPr>
          </a:p>
        </p:txBody>
      </p:sp>
      <p:sp>
        <p:nvSpPr>
          <p:cNvPr id="3" name="Content Placeholder 2"/>
          <p:cNvSpPr>
            <a:spLocks noGrp="1"/>
          </p:cNvSpPr>
          <p:nvPr>
            <p:ph idx="1"/>
          </p:nvPr>
        </p:nvSpPr>
        <p:spPr/>
        <p:txBody>
          <a:bodyPr>
            <a:normAutofit/>
          </a:bodyPr>
          <a:lstStyle/>
          <a:p>
            <a:endParaRPr lang="fa-IR" sz="1800" dirty="0" smtClean="0"/>
          </a:p>
          <a:p>
            <a:r>
              <a:rPr lang="fa-IR" sz="2000" dirty="0" smtClean="0">
                <a:cs typeface="2  Zar" pitchFamily="2" charset="-78"/>
              </a:rPr>
              <a:t>در صورتی که در محدوده ی مورد نظر جهت تهیه ی طرح تفصیلی عوارض طبیعی و یا عوارض ساخته شده بر روی نقشه های 1:2000 موجود نباشد شهرداری از سازمان نقشه برداری و یا بخش خصوصی تهیه ی نقشه را از بخش فوق الذکر درخواست میکند.</a:t>
            </a:r>
          </a:p>
          <a:p>
            <a:pPr marL="0" indent="0">
              <a:buNone/>
            </a:pPr>
            <a:endParaRPr lang="fa-IR" sz="2000" dirty="0" smtClean="0">
              <a:cs typeface="2  Zar" pitchFamily="2" charset="-78"/>
            </a:endParaRPr>
          </a:p>
          <a:p>
            <a:pPr marL="0" indent="0">
              <a:buNone/>
            </a:pPr>
            <a:endParaRPr lang="fa-IR" sz="2000" dirty="0" smtClean="0">
              <a:cs typeface="2  Zar" pitchFamily="2" charset="-78"/>
            </a:endParaRPr>
          </a:p>
          <a:p>
            <a:r>
              <a:rPr lang="fa-IR" sz="2000" dirty="0" smtClean="0">
                <a:cs typeface="2  Zar" pitchFamily="2" charset="-78"/>
              </a:rPr>
              <a:t>این سری نقشه ها که در سیستم </a:t>
            </a:r>
            <a:r>
              <a:rPr lang="en-US" sz="2000" dirty="0" smtClean="0">
                <a:cs typeface="2  Zar" pitchFamily="2" charset="-78"/>
              </a:rPr>
              <a:t>U.T.M</a:t>
            </a:r>
            <a:r>
              <a:rPr lang="fa-IR" sz="2000" dirty="0" smtClean="0">
                <a:cs typeface="2  Zar" pitchFamily="2" charset="-78"/>
              </a:rPr>
              <a:t> بوده میتواند در جهت بهتر شناساندن کالبد محدوده مربوطه برای طراحان به عنوان اصلی ترین ابزار تلقی گردد.</a:t>
            </a:r>
            <a:endParaRPr lang="fa-IR" sz="2000" dirty="0">
              <a:cs typeface="2  Zar" pitchFamily="2" charset="-78"/>
            </a:endParaRPr>
          </a:p>
        </p:txBody>
      </p:sp>
    </p:spTree>
    <p:extLst>
      <p:ext uri="{BB962C8B-B14F-4D97-AF65-F5344CB8AC3E}">
        <p14:creationId xmlns:p14="http://schemas.microsoft.com/office/powerpoint/2010/main" val="226370171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200" b="1" smtClean="0">
                <a:cs typeface="2  Zar" pitchFamily="2" charset="-78"/>
              </a:rPr>
              <a:t>لزوم </a:t>
            </a:r>
            <a:r>
              <a:rPr lang="fa-IR" sz="3200" b="1" dirty="0" smtClean="0">
                <a:cs typeface="2  Zar" pitchFamily="2" charset="-78"/>
              </a:rPr>
              <a:t>استعلام از ارگان ها در </a:t>
            </a:r>
            <a:r>
              <a:rPr lang="fa-IR" sz="3200" b="1" smtClean="0">
                <a:cs typeface="2  Zar" pitchFamily="2" charset="-78"/>
              </a:rPr>
              <a:t>امر خدمات</a:t>
            </a:r>
            <a:endParaRPr lang="en-US" sz="3200" b="1" dirty="0">
              <a:cs typeface="2  Zar" pitchFamily="2" charset="-78"/>
            </a:endParaRPr>
          </a:p>
        </p:txBody>
      </p:sp>
      <p:sp>
        <p:nvSpPr>
          <p:cNvPr id="3" name="Content Placeholder 2"/>
          <p:cNvSpPr>
            <a:spLocks noGrp="1"/>
          </p:cNvSpPr>
          <p:nvPr>
            <p:ph idx="1"/>
          </p:nvPr>
        </p:nvSpPr>
        <p:spPr/>
        <p:txBody>
          <a:bodyPr>
            <a:normAutofit/>
          </a:bodyPr>
          <a:lstStyle/>
          <a:p>
            <a:pPr>
              <a:buNone/>
            </a:pPr>
            <a:r>
              <a:rPr lang="fa-IR" sz="2000" smtClean="0">
                <a:cs typeface="2  Zar" pitchFamily="2" charset="-78"/>
              </a:rPr>
              <a:t>       طراح </a:t>
            </a:r>
            <a:r>
              <a:rPr lang="fa-IR" sz="2000" dirty="0" smtClean="0">
                <a:cs typeface="2  Zar" pitchFamily="2" charset="-78"/>
              </a:rPr>
              <a:t>و برنامه ریز شهری باید در هنگام تهیه طرح تفضیلی برای محدوده ی مورد نظر وضعیت </a:t>
            </a:r>
            <a:r>
              <a:rPr lang="fa-IR" sz="2000" smtClean="0">
                <a:cs typeface="2  Zar" pitchFamily="2" charset="-78"/>
              </a:rPr>
              <a:t>طرح های موجود </a:t>
            </a:r>
            <a:r>
              <a:rPr lang="fa-IR" sz="2000" dirty="0" smtClean="0">
                <a:cs typeface="2  Zar" pitchFamily="2" charset="-78"/>
              </a:rPr>
              <a:t>و در دست اجرا و یا طرح های آتی را از دوایر مربوطه استعلام نماید تا موارد اعلام شده در طرح تفصیلی ملحوظ نظر قرار گیرد.</a:t>
            </a:r>
            <a:endParaRPr lang="en-US" sz="2000" dirty="0">
              <a:cs typeface="2  Zar"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200" b="1" smtClean="0">
                <a:cs typeface="2  Zar" pitchFamily="2" charset="-78"/>
              </a:rPr>
              <a:t>بازدید </a:t>
            </a:r>
            <a:r>
              <a:rPr lang="fa-IR" sz="3200" b="1" dirty="0" smtClean="0">
                <a:cs typeface="2  Zar" pitchFamily="2" charset="-78"/>
              </a:rPr>
              <a:t>از وضعیت موجود اراضی مورد نظر</a:t>
            </a:r>
            <a:endParaRPr lang="en-US" sz="3200" b="1" dirty="0">
              <a:cs typeface="2  Zar" pitchFamily="2" charset="-78"/>
            </a:endParaRPr>
          </a:p>
        </p:txBody>
      </p:sp>
      <p:sp>
        <p:nvSpPr>
          <p:cNvPr id="3" name="Content Placeholder 2"/>
          <p:cNvSpPr>
            <a:spLocks noGrp="1"/>
          </p:cNvSpPr>
          <p:nvPr>
            <p:ph idx="1"/>
          </p:nvPr>
        </p:nvSpPr>
        <p:spPr/>
        <p:txBody>
          <a:bodyPr>
            <a:normAutofit/>
          </a:bodyPr>
          <a:lstStyle/>
          <a:p>
            <a:r>
              <a:rPr lang="fa-IR" sz="2000" dirty="0" smtClean="0">
                <a:cs typeface="2  Zar" pitchFamily="2" charset="-78"/>
              </a:rPr>
              <a:t>کارشناسان و برداشتگران در جهت تکمیل اطلاعات بازدیدهایی را از محدوده ی مورد نظر انجام می دهند.</a:t>
            </a:r>
          </a:p>
          <a:p>
            <a:r>
              <a:rPr lang="fa-IR" sz="2000" dirty="0" smtClean="0">
                <a:cs typeface="2  Zar" pitchFamily="2" charset="-78"/>
              </a:rPr>
              <a:t>اهداف این بازدیدها به شرح زیر است:</a:t>
            </a:r>
          </a:p>
          <a:p>
            <a:r>
              <a:rPr lang="fa-IR" sz="2000" dirty="0" smtClean="0">
                <a:cs typeface="2  Zar" pitchFamily="2" charset="-78"/>
              </a:rPr>
              <a:t>1-اشراف به محدوده ی مورد مطالعه</a:t>
            </a:r>
          </a:p>
          <a:p>
            <a:r>
              <a:rPr lang="fa-IR" sz="2000" dirty="0" smtClean="0">
                <a:cs typeface="2  Zar" pitchFamily="2" charset="-78"/>
              </a:rPr>
              <a:t>2-تکمیل اطلاعات و نقشه ها</a:t>
            </a:r>
          </a:p>
          <a:p>
            <a:r>
              <a:rPr lang="fa-IR" sz="2000" dirty="0" smtClean="0">
                <a:cs typeface="2  Zar" pitchFamily="2" charset="-78"/>
              </a:rPr>
              <a:t>3-آغاز شکل گیری ایده های کلی و جزئی در رابطه با طرح های پیشنهادی</a:t>
            </a:r>
          </a:p>
          <a:p>
            <a:endParaRPr lang="en-US" sz="2000" dirty="0">
              <a:cs typeface="2  Zar"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3200" b="1" dirty="0" smtClean="0">
                <a:cs typeface="2  Zar" pitchFamily="2" charset="-78"/>
              </a:rPr>
              <a:t>دریافت حق یا حقوق مکتسبه املاک در محدوده ی مورد مطالعه</a:t>
            </a:r>
            <a:endParaRPr lang="en-US" sz="3200" b="1" dirty="0">
              <a:cs typeface="2  Zar" pitchFamily="2" charset="-78"/>
            </a:endParaRPr>
          </a:p>
        </p:txBody>
      </p:sp>
      <p:sp>
        <p:nvSpPr>
          <p:cNvPr id="3" name="Content Placeholder 2"/>
          <p:cNvSpPr>
            <a:spLocks noGrp="1"/>
          </p:cNvSpPr>
          <p:nvPr>
            <p:ph idx="1"/>
          </p:nvPr>
        </p:nvSpPr>
        <p:spPr/>
        <p:txBody>
          <a:bodyPr>
            <a:normAutofit/>
          </a:bodyPr>
          <a:lstStyle/>
          <a:p>
            <a:pPr>
              <a:buNone/>
            </a:pPr>
            <a:endParaRPr lang="fa-IR" sz="1800" dirty="0" smtClean="0"/>
          </a:p>
          <a:p>
            <a:pPr>
              <a:buNone/>
            </a:pPr>
            <a:r>
              <a:rPr lang="fa-IR" sz="2000" dirty="0" smtClean="0">
                <a:cs typeface="2  Zar" pitchFamily="2" charset="-78"/>
              </a:rPr>
              <a:t>مراجعات و مکاتبات ب شهرداری مناطق مربوطه در ارتباط با وضعیت موجود املاک ساخته شده و یا اراضی مفروز ضروریست.</a:t>
            </a:r>
          </a:p>
          <a:p>
            <a:pPr>
              <a:buNone/>
            </a:pPr>
            <a:endParaRPr lang="fa-IR" sz="2000" dirty="0" smtClean="0">
              <a:cs typeface="2  Zar" pitchFamily="2" charset="-78"/>
            </a:endParaRPr>
          </a:p>
          <a:p>
            <a:pPr>
              <a:buNone/>
            </a:pPr>
            <a:endParaRPr lang="fa-IR" sz="2000" dirty="0" smtClean="0">
              <a:cs typeface="2  Zar" pitchFamily="2" charset="-78"/>
            </a:endParaRPr>
          </a:p>
          <a:p>
            <a:pPr>
              <a:buNone/>
            </a:pPr>
            <a:r>
              <a:rPr lang="fa-IR" sz="2000" dirty="0" smtClean="0">
                <a:cs typeface="2  Zar" pitchFamily="2" charset="-78"/>
              </a:rPr>
              <a:t>حقوق مکتسبه(پروانه های ساختمانی،گواهی های عدم خلاف،پایان کار،...)و رعایت حقوق ایجاد شده برای مالکین و اشخاص حقیقی و حقوقی به عنوان یک اصل اساسی برای طراحان و برنامه ریزان که اقدام به تهیه ی طرح تفصیلی میکنند مورد توجه است</a:t>
            </a:r>
            <a:r>
              <a:rPr lang="fa-IR" sz="1800" dirty="0" smtClean="0"/>
              <a:t>.</a:t>
            </a:r>
            <a:endParaRPr lang="en-US" sz="1800" dirty="0"/>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200" b="1" dirty="0" smtClean="0">
                <a:cs typeface="2  Zar" pitchFamily="2" charset="-78"/>
              </a:rPr>
              <a:t>بررسی حوزه های آبگیر و بهمنگیر به منظور تعیین حریم لازم الرعایه</a:t>
            </a:r>
            <a:endParaRPr lang="en-US" sz="3200" b="1" dirty="0">
              <a:cs typeface="2  Zar" pitchFamily="2" charset="-78"/>
            </a:endParaRPr>
          </a:p>
        </p:txBody>
      </p:sp>
      <p:sp>
        <p:nvSpPr>
          <p:cNvPr id="3" name="Content Placeholder 2"/>
          <p:cNvSpPr>
            <a:spLocks noGrp="1"/>
          </p:cNvSpPr>
          <p:nvPr>
            <p:ph idx="1"/>
          </p:nvPr>
        </p:nvSpPr>
        <p:spPr/>
        <p:txBody>
          <a:bodyPr>
            <a:normAutofit/>
          </a:bodyPr>
          <a:lstStyle/>
          <a:p>
            <a:endParaRPr lang="fa-IR" sz="1800" dirty="0" smtClean="0"/>
          </a:p>
          <a:p>
            <a:r>
              <a:rPr lang="fa-IR" sz="2000" dirty="0" smtClean="0">
                <a:cs typeface="2  Zar" pitchFamily="2" charset="-78"/>
              </a:rPr>
              <a:t>به علت اینکه در سطح شهر شیب های متفاوتی موجود است بررسی حوزه ها و مسیرهای آبگیر،بهمنگیر و... از اهمیت خاصی برخوردار است.</a:t>
            </a:r>
          </a:p>
          <a:p>
            <a:endParaRPr lang="fa-IR" sz="2000" dirty="0" smtClean="0">
              <a:cs typeface="2  Zar" pitchFamily="2" charset="-78"/>
            </a:endParaRPr>
          </a:p>
          <a:p>
            <a:pPr>
              <a:buNone/>
            </a:pPr>
            <a:endParaRPr lang="fa-IR" sz="1800" dirty="0" smtClean="0"/>
          </a:p>
          <a:p>
            <a:pPr>
              <a:buNone/>
            </a:pPr>
            <a:endParaRPr lang="fa-IR" sz="1800" dirty="0" smtClean="0"/>
          </a:p>
          <a:p>
            <a:r>
              <a:rPr lang="fa-IR" sz="2000" dirty="0" smtClean="0">
                <a:cs typeface="2  Zar" pitchFamily="2" charset="-78"/>
              </a:rPr>
              <a:t>مطابق قانون اراضی موجود در حریم مسیل ها متعلق به شهرداری است در این رهگذر املاکی که در حریم مسیل ها احداث غیر مجاز شده شهرداری میتواند آنها را تخریب و جمع آوری کند.</a:t>
            </a:r>
            <a:endParaRPr lang="en-US" sz="2000" dirty="0">
              <a:cs typeface="2  Zar"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a:r>
              <a:rPr lang="fa-IR" sz="2800" b="1" dirty="0" smtClean="0"/>
              <a:t>بررسی اراضی طرح از نظر گسل ها،جهت وزش باد و زمین شناسی</a:t>
            </a:r>
            <a:endParaRPr lang="en-US" sz="2800" b="1" dirty="0"/>
          </a:p>
        </p:txBody>
      </p:sp>
      <p:sp>
        <p:nvSpPr>
          <p:cNvPr id="3" name="Content Placeholder 2"/>
          <p:cNvSpPr>
            <a:spLocks noGrp="1"/>
          </p:cNvSpPr>
          <p:nvPr>
            <p:ph idx="1"/>
          </p:nvPr>
        </p:nvSpPr>
        <p:spPr/>
        <p:txBody>
          <a:bodyPr>
            <a:normAutofit/>
          </a:bodyPr>
          <a:lstStyle/>
          <a:p>
            <a:r>
              <a:rPr lang="fa-IR" sz="1800" dirty="0" smtClean="0"/>
              <a:t>با توجه به نقشه ی اقلیمی منطقه ی مورد نظر طراح یا برنامه ریز باید با انطباق این نقشه با نقشه ی مورد مطالعه اراضی بحرانی از نظر گسل را تشخیص دهد و کاربری وفق آن را پیشنهاد دهد.</a:t>
            </a:r>
          </a:p>
          <a:p>
            <a:endParaRPr lang="fa-IR" sz="1800" dirty="0" smtClean="0"/>
          </a:p>
          <a:p>
            <a:endParaRPr lang="fa-IR" sz="1800" dirty="0" smtClean="0"/>
          </a:p>
          <a:p>
            <a:endParaRPr lang="fa-IR" sz="1800" dirty="0" smtClean="0"/>
          </a:p>
          <a:p>
            <a:r>
              <a:rPr lang="fa-IR" sz="1800" dirty="0" smtClean="0"/>
              <a:t>جهت وزش باد و نقشه ی گلباد ها شناخت تکوتیک زمی و نوع و عمق  و شیب لایهه های زمین نیز میتواند مفید باشد.</a:t>
            </a:r>
            <a:endParaRPr lang="en-US" sz="1800" dirty="0"/>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3200" b="1" dirty="0" smtClean="0">
                <a:cs typeface="2  Zar" pitchFamily="2" charset="-78"/>
              </a:rPr>
              <a:t>تعیین سرانه های مسکونی و سایر کاربری های طرح تفصیلی</a:t>
            </a:r>
            <a:endParaRPr lang="en-US" sz="3200" b="1" dirty="0">
              <a:cs typeface="2  Zar" pitchFamily="2" charset="-78"/>
            </a:endParaRPr>
          </a:p>
        </p:txBody>
      </p:sp>
      <p:sp>
        <p:nvSpPr>
          <p:cNvPr id="3" name="Content Placeholder 2"/>
          <p:cNvSpPr>
            <a:spLocks noGrp="1"/>
          </p:cNvSpPr>
          <p:nvPr>
            <p:ph idx="1"/>
          </p:nvPr>
        </p:nvSpPr>
        <p:spPr/>
        <p:txBody>
          <a:bodyPr>
            <a:normAutofit fontScale="92500" lnSpcReduction="10000"/>
          </a:bodyPr>
          <a:lstStyle/>
          <a:p>
            <a:r>
              <a:rPr lang="fa-IR" sz="2000" dirty="0" smtClean="0">
                <a:cs typeface="2  Zar" pitchFamily="2" charset="-78"/>
              </a:rPr>
              <a:t>بررسی این مورد برای دانستن سهم خدماتی این اراضی نسبت به محله دارای اهمیت است.</a:t>
            </a:r>
          </a:p>
          <a:p>
            <a:r>
              <a:rPr lang="fa-IR" sz="2000" dirty="0" smtClean="0">
                <a:cs typeface="2  Zar" pitchFamily="2" charset="-78"/>
              </a:rPr>
              <a:t>هنگامیکه در تعیین سرانه ها بحث تقاضا برای هر نوع کاربری مطرح می شود سوال اینست که ارگان متولی هر طرح تا چه میزان پتانسیل ایجاد خدمات را در سالهای آتی خواهد داشت.بنابراین پارامتر سرانه بر حسب زمان یا مکان متغییر می باشد.</a:t>
            </a:r>
          </a:p>
          <a:p>
            <a:endParaRPr lang="fa-IR" sz="2000" dirty="0" smtClean="0">
              <a:cs typeface="2  Zar" pitchFamily="2" charset="-78"/>
            </a:endParaRPr>
          </a:p>
          <a:p>
            <a:endParaRPr lang="fa-IR" sz="2000" dirty="0" smtClean="0">
              <a:cs typeface="2  Zar" pitchFamily="2" charset="-78"/>
            </a:endParaRPr>
          </a:p>
          <a:p>
            <a:r>
              <a:rPr lang="fa-IR" sz="2000" dirty="0" smtClean="0">
                <a:cs typeface="2  Zar" pitchFamily="2" charset="-78"/>
              </a:rPr>
              <a:t>گروه تهیه ی طرح تفصیلی باید بین عرضه و تقاضای یک کاربری تعادل ایجاد کند.</a:t>
            </a:r>
          </a:p>
          <a:p>
            <a:pPr>
              <a:buNone/>
            </a:pPr>
            <a:endParaRPr lang="fa-IR" sz="2000" dirty="0" smtClean="0">
              <a:cs typeface="2  Zar" pitchFamily="2" charset="-78"/>
            </a:endParaRPr>
          </a:p>
          <a:p>
            <a:endParaRPr lang="en-US" sz="2000" dirty="0">
              <a:cs typeface="2  Zar" pitchFamily="2" charset="-78"/>
            </a:endParaRPr>
          </a:p>
          <a:p>
            <a:r>
              <a:rPr lang="fa-IR" sz="2000" dirty="0" smtClean="0">
                <a:cs typeface="2  Zar" pitchFamily="2" charset="-78"/>
              </a:rPr>
              <a:t>میزان سرانه ی هر کاربری استاندارد خاصی ندارد و با توجه به شرایط اقلیمی و فیزیکی هر منطقه متغییر است. </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200" smtClean="0">
                <a:cs typeface="2  Zar" pitchFamily="2" charset="-78"/>
              </a:rPr>
              <a:t>تعیین سرانه های مسکونی وسایر کاربری ها</a:t>
            </a:r>
            <a:endParaRPr lang="en-US" sz="3200" dirty="0">
              <a:cs typeface="2  Zar" pitchFamily="2" charset="-78"/>
            </a:endParaRPr>
          </a:p>
        </p:txBody>
      </p:sp>
      <p:sp>
        <p:nvSpPr>
          <p:cNvPr id="3" name="Content Placeholder 2"/>
          <p:cNvSpPr>
            <a:spLocks noGrp="1"/>
          </p:cNvSpPr>
          <p:nvPr>
            <p:ph idx="1"/>
          </p:nvPr>
        </p:nvSpPr>
        <p:spPr/>
        <p:txBody>
          <a:bodyPr>
            <a:normAutofit lnSpcReduction="10000"/>
          </a:bodyPr>
          <a:lstStyle/>
          <a:p>
            <a:endParaRPr lang="fa-IR" sz="1800" dirty="0" smtClean="0"/>
          </a:p>
          <a:p>
            <a:r>
              <a:rPr lang="fa-IR" sz="2000" dirty="0" smtClean="0">
                <a:cs typeface="2  Zar" pitchFamily="2" charset="-78"/>
              </a:rPr>
              <a:t>در بحث سرانه ها تعیین تراکم جمعیتی و ساختمانی حائز اهمیت است.</a:t>
            </a:r>
          </a:p>
          <a:p>
            <a:endParaRPr lang="fa-IR" sz="2000" dirty="0" smtClean="0">
              <a:cs typeface="2  Zar" pitchFamily="2" charset="-78"/>
            </a:endParaRPr>
          </a:p>
          <a:p>
            <a:r>
              <a:rPr lang="fa-IR" sz="2000" dirty="0" smtClean="0">
                <a:cs typeface="2  Zar" pitchFamily="2" charset="-78"/>
              </a:rPr>
              <a:t>در حال حاضر 4 نوع تراکم ساختمانی در شهر تهران داریم :</a:t>
            </a:r>
          </a:p>
          <a:p>
            <a:r>
              <a:rPr lang="fa-IR" sz="2000" dirty="0" smtClean="0">
                <a:cs typeface="2  Zar" pitchFamily="2" charset="-78"/>
              </a:rPr>
              <a:t>1-تراکم ساختمانی 120درصد</a:t>
            </a:r>
          </a:p>
          <a:p>
            <a:r>
              <a:rPr lang="fa-IR" sz="2000" dirty="0" smtClean="0">
                <a:cs typeface="2  Zar" pitchFamily="2" charset="-78"/>
              </a:rPr>
              <a:t>2- تراکم ساختمانی 180 درصد</a:t>
            </a:r>
          </a:p>
          <a:p>
            <a:r>
              <a:rPr lang="fa-IR" sz="2000" dirty="0" smtClean="0">
                <a:cs typeface="2  Zar" pitchFamily="2" charset="-78"/>
              </a:rPr>
              <a:t>3-تراکم ساختمانی ویژه ی مسکونی</a:t>
            </a:r>
          </a:p>
          <a:p>
            <a:r>
              <a:rPr lang="fa-IR" sz="2000" dirty="0" smtClean="0">
                <a:cs typeface="2  Zar" pitchFamily="2" charset="-78"/>
              </a:rPr>
              <a:t>4-تراکم ساختمانی غیر مسکونی</a:t>
            </a:r>
          </a:p>
          <a:p>
            <a:endParaRPr lang="fa-IR" sz="2000" dirty="0" smtClean="0">
              <a:cs typeface="2  Zar" pitchFamily="2" charset="-78"/>
            </a:endParaRPr>
          </a:p>
          <a:p>
            <a:pPr>
              <a:buNone/>
            </a:pPr>
            <a:r>
              <a:rPr lang="fa-IR" sz="2000" dirty="0" smtClean="0">
                <a:cs typeface="2  Zar" pitchFamily="2" charset="-78"/>
              </a:rPr>
              <a:t>ارتفاع و حجم بنا نیز مهم است.</a:t>
            </a:r>
            <a:endParaRPr lang="en-US" sz="2000" dirty="0">
              <a:cs typeface="2  Zar"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200" b="1" dirty="0" smtClean="0">
                <a:cs typeface="2  Zar" pitchFamily="2" charset="-78"/>
              </a:rPr>
              <a:t>بررسی و لحاظ نمودن مصوبات قبلی</a:t>
            </a:r>
            <a:endParaRPr lang="en-US" sz="3200" b="1" dirty="0">
              <a:cs typeface="2  Zar" pitchFamily="2" charset="-78"/>
            </a:endParaRPr>
          </a:p>
        </p:txBody>
      </p:sp>
      <p:sp>
        <p:nvSpPr>
          <p:cNvPr id="3" name="Content Placeholder 2"/>
          <p:cNvSpPr>
            <a:spLocks noGrp="1"/>
          </p:cNvSpPr>
          <p:nvPr>
            <p:ph idx="1"/>
          </p:nvPr>
        </p:nvSpPr>
        <p:spPr/>
        <p:txBody>
          <a:bodyPr>
            <a:normAutofit/>
          </a:bodyPr>
          <a:lstStyle/>
          <a:p>
            <a:pPr lvl="1">
              <a:buNone/>
            </a:pPr>
            <a:r>
              <a:rPr lang="fa-IR" sz="2000" smtClean="0">
                <a:cs typeface="2  Zar" pitchFamily="2" charset="-78"/>
              </a:rPr>
              <a:t>طراحان در تهیه یا ترمیم طرح تفصیلی به الفاظی در متن نقشه ها بر می خورند، مانند:آموزشی طبق« بند 4صورت جلسه 218 شورای طرح وبررسی». دراینگونه موارد سعی در حفظ چارچوب مصوبه مربوطه می شودلکن در مواردی که قسمت های کوچکی از محدوده مورد مطالعه دارای مصوبات موردی باشد ودر صورتیکه کارشناسان به این نتیجه برسند که مصوبات قبلی برای طرح های جدید دست وپاگیرهستند می توانند پیشنهاد اصلاح مصوبات قبلی را براساس راه حل های  پیشنهادی به کمیسیون ماده 5 قانون شورایعالی شهرسازی ومعماری </a:t>
            </a:r>
            <a:r>
              <a:rPr lang="fa-IR" sz="1800" smtClean="0"/>
              <a:t>بنمایند.</a:t>
            </a:r>
            <a:endParaRPr lang="fa-IR" sz="1800" dirty="0" smtClean="0"/>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200" b="1" dirty="0" smtClean="0">
                <a:cs typeface="2  Zar" pitchFamily="2" charset="-78"/>
              </a:rPr>
              <a:t>بخش دوم:روش های تهیه طرح تفصیلی</a:t>
            </a:r>
            <a:endParaRPr lang="en-US" sz="3200" b="1" dirty="0">
              <a:cs typeface="2  Zar" pitchFamily="2" charset="-78"/>
            </a:endParaRPr>
          </a:p>
        </p:txBody>
      </p:sp>
      <p:sp>
        <p:nvSpPr>
          <p:cNvPr id="3" name="Content Placeholder 2"/>
          <p:cNvSpPr>
            <a:spLocks noGrp="1"/>
          </p:cNvSpPr>
          <p:nvPr>
            <p:ph idx="1"/>
          </p:nvPr>
        </p:nvSpPr>
        <p:spPr/>
        <p:txBody>
          <a:bodyPr>
            <a:normAutofit/>
          </a:bodyPr>
          <a:lstStyle/>
          <a:p>
            <a:pPr>
              <a:buNone/>
            </a:pPr>
            <a:r>
              <a:rPr lang="fa-IR" sz="2000" smtClean="0">
                <a:cs typeface="2  Zar" pitchFamily="2" charset="-78"/>
              </a:rPr>
              <a:t>روش هایی که برای تهیه ی طرح های تفصیلی وجود دارند وابسته به دومورد زیر هستند </a:t>
            </a:r>
            <a:r>
              <a:rPr lang="fa-IR" sz="2000">
                <a:cs typeface="2  Zar" pitchFamily="2" charset="-78"/>
              </a:rPr>
              <a:t>:</a:t>
            </a:r>
            <a:endParaRPr lang="fa-IR" sz="2000" smtClean="0">
              <a:cs typeface="2  Zar" pitchFamily="2" charset="-78"/>
            </a:endParaRPr>
          </a:p>
          <a:p>
            <a:pPr>
              <a:buNone/>
            </a:pPr>
            <a:r>
              <a:rPr lang="fa-IR" sz="2000" smtClean="0">
                <a:cs typeface="2  Zar" pitchFamily="2" charset="-78"/>
              </a:rPr>
              <a:t>1.طرح های بالا سری    2.شکل نوع شهر</a:t>
            </a:r>
          </a:p>
          <a:p>
            <a:pPr>
              <a:buNone/>
            </a:pPr>
            <a:r>
              <a:rPr lang="fa-IR" sz="2000" smtClean="0">
                <a:cs typeface="2  Zar" pitchFamily="2" charset="-78"/>
              </a:rPr>
              <a:t>در حالت نخست روش های اتخاذ شده در تهیه ی طرح تفصیلی متأثر از استراتژی موجود  ودر حالت دوم  شکل شهر تعیین کننده می باشد.</a:t>
            </a:r>
          </a:p>
          <a:p>
            <a:pPr>
              <a:buNone/>
            </a:pPr>
            <a:endParaRPr lang="fa-IR" sz="1800" dirty="0" smtClean="0"/>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3200" b="1" dirty="0" smtClean="0">
                <a:cs typeface="2  Zar" pitchFamily="2" charset="-78"/>
              </a:rPr>
              <a:t>اجرای طرح های تفصیلی توسط گروه های ذینفع و ذینفوذ</a:t>
            </a:r>
            <a:endParaRPr lang="en-US" sz="3200" b="1" dirty="0">
              <a:cs typeface="2  Zar" pitchFamily="2" charset="-78"/>
            </a:endParaRPr>
          </a:p>
        </p:txBody>
      </p:sp>
      <p:sp>
        <p:nvSpPr>
          <p:cNvPr id="3" name="Content Placeholder 2"/>
          <p:cNvSpPr>
            <a:spLocks noGrp="1"/>
          </p:cNvSpPr>
          <p:nvPr>
            <p:ph idx="1"/>
          </p:nvPr>
        </p:nvSpPr>
        <p:spPr/>
        <p:txBody>
          <a:bodyPr>
            <a:normAutofit/>
          </a:bodyPr>
          <a:lstStyle/>
          <a:p>
            <a:r>
              <a:rPr lang="fa-IR" sz="2000" dirty="0" smtClean="0">
                <a:cs typeface="2  Zar" pitchFamily="2" charset="-78"/>
              </a:rPr>
              <a:t>جامعه را میتوان از نظر طرح های تفصیلی به چند گروه عمده به ترتیب زیر تقسیم نمود:</a:t>
            </a:r>
          </a:p>
          <a:p>
            <a:r>
              <a:rPr lang="fa-IR" sz="2000" dirty="0" smtClean="0">
                <a:cs typeface="2  Zar" pitchFamily="2" charset="-78"/>
              </a:rPr>
              <a:t>1-آنهایی که به نوعی ذینفع هستند.</a:t>
            </a:r>
          </a:p>
          <a:p>
            <a:r>
              <a:rPr lang="fa-IR" sz="2000" dirty="0" smtClean="0">
                <a:cs typeface="2  Zar" pitchFamily="2" charset="-78"/>
              </a:rPr>
              <a:t>2-آنهایی که این طرح ها در وضعشان اثر میگذارد.</a:t>
            </a:r>
          </a:p>
          <a:p>
            <a:r>
              <a:rPr lang="fa-IR" sz="2000" smtClean="0">
                <a:cs typeface="2  Zar" pitchFamily="2" charset="-78"/>
              </a:rPr>
              <a:t>3- افراد و سازمانهای ذی نفوذ.</a:t>
            </a:r>
          </a:p>
          <a:p>
            <a:pPr marL="0" indent="0">
              <a:buNone/>
            </a:pPr>
            <a:r>
              <a:rPr lang="fa-IR" sz="2000" smtClean="0">
                <a:cs typeface="2  Zar" pitchFamily="2" charset="-78"/>
              </a:rPr>
              <a:t>  ارزیابی اجرای طرح های تفصیلی                      اهمیت نسبی درجه بندی گروه های ذینفع</a:t>
            </a:r>
          </a:p>
          <a:p>
            <a:pPr marL="0" indent="0">
              <a:buNone/>
            </a:pPr>
            <a:r>
              <a:rPr lang="fa-IR" sz="2000" smtClean="0">
                <a:cs typeface="2  Zar" pitchFamily="2" charset="-78"/>
              </a:rPr>
              <a:t>تصمیمات افراد وسازمان های ذینفوذ در مقوله ی طرح ها ی تفصیلی نیز مؤثربوده وباعث کندی یاسرعت در اجرا خواهد گردید.</a:t>
            </a:r>
            <a:endParaRPr lang="en-US" sz="2000" dirty="0">
              <a:cs typeface="2  Zar" pitchFamily="2" charset="-78"/>
            </a:endParaRPr>
          </a:p>
        </p:txBody>
      </p:sp>
      <p:cxnSp>
        <p:nvCxnSpPr>
          <p:cNvPr id="9" name="Straight Arrow Connector 8"/>
          <p:cNvCxnSpPr/>
          <p:nvPr/>
        </p:nvCxnSpPr>
        <p:spPr>
          <a:xfrm flipH="1">
            <a:off x="4788024" y="3140968"/>
            <a:ext cx="93610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200" smtClean="0">
                <a:cs typeface="2  Zar" pitchFamily="2" charset="-78"/>
              </a:rPr>
              <a:t>بهره وری طرح های تفصیلی از سایر طرح ها ونقشه ها</a:t>
            </a:r>
            <a:endParaRPr lang="fa-IR" sz="3200">
              <a:cs typeface="2  Zar" pitchFamily="2" charset="-78"/>
            </a:endParaRPr>
          </a:p>
        </p:txBody>
      </p:sp>
      <p:sp>
        <p:nvSpPr>
          <p:cNvPr id="3" name="Content Placeholder 2"/>
          <p:cNvSpPr>
            <a:spLocks noGrp="1"/>
          </p:cNvSpPr>
          <p:nvPr>
            <p:ph idx="1"/>
          </p:nvPr>
        </p:nvSpPr>
        <p:spPr/>
        <p:txBody>
          <a:bodyPr/>
          <a:lstStyle/>
          <a:p>
            <a:pPr marL="0" indent="0">
              <a:buNone/>
            </a:pPr>
            <a:r>
              <a:rPr lang="fa-IR"/>
              <a:t> </a:t>
            </a:r>
            <a:r>
              <a:rPr lang="fa-IR" smtClean="0"/>
              <a:t> </a:t>
            </a:r>
            <a:r>
              <a:rPr lang="fa-IR" sz="2000" smtClean="0">
                <a:cs typeface="2  Zar" pitchFamily="2" charset="-78"/>
              </a:rPr>
              <a:t>در جریان تهیه ی طرح تفصیلی نقشه های متعددی وجود دارد که هر یک به نوبه ی خود قسمتی از اطلاعات مورد لزوم طرح ها ی تفصیلی را فراهم آورده ومجموعه این نقشه ها پایه اصلی طرح تفصیلی را تشکیل می دهند.</a:t>
            </a:r>
          </a:p>
          <a:p>
            <a:pPr marL="0" indent="0">
              <a:buNone/>
            </a:pPr>
            <a:r>
              <a:rPr lang="fa-IR" sz="2000" smtClean="0">
                <a:cs typeface="2  Zar" pitchFamily="2" charset="-78"/>
              </a:rPr>
              <a:t>الف)نقشه ها براساس آخرین عکس های هوایی</a:t>
            </a:r>
          </a:p>
          <a:p>
            <a:pPr marL="0" indent="0">
              <a:buNone/>
            </a:pPr>
            <a:r>
              <a:rPr lang="fa-IR" sz="2000" smtClean="0">
                <a:cs typeface="2  Zar" pitchFamily="2" charset="-78"/>
              </a:rPr>
              <a:t>ب)نقشه های طرح تفصیلی قدیم</a:t>
            </a:r>
          </a:p>
          <a:p>
            <a:pPr marL="0" indent="0">
              <a:buNone/>
            </a:pPr>
            <a:r>
              <a:rPr lang="fa-IR" sz="2000" smtClean="0">
                <a:cs typeface="2  Zar" pitchFamily="2" charset="-78"/>
              </a:rPr>
              <a:t>ج)طرح های موردی ونقشه مجتمع های زیستی مصوب.</a:t>
            </a:r>
          </a:p>
          <a:p>
            <a:pPr marL="0" indent="0">
              <a:buNone/>
            </a:pPr>
            <a:r>
              <a:rPr lang="fa-IR" sz="2000">
                <a:cs typeface="2  Zar" pitchFamily="2" charset="-78"/>
              </a:rPr>
              <a:t> </a:t>
            </a:r>
            <a:r>
              <a:rPr lang="fa-IR" sz="2000" smtClean="0">
                <a:cs typeface="2  Zar" pitchFamily="2" charset="-78"/>
              </a:rPr>
              <a:t>ه)طرح ها ونقشه های شبکه خدمات زیربنایی</a:t>
            </a:r>
          </a:p>
          <a:p>
            <a:pPr marL="0" indent="0">
              <a:buNone/>
            </a:pPr>
            <a:endParaRPr lang="fa-IR" sz="2000">
              <a:cs typeface="2  Zar" pitchFamily="2" charset="-78"/>
            </a:endParaRPr>
          </a:p>
        </p:txBody>
      </p:sp>
    </p:spTree>
    <p:extLst>
      <p:ext uri="{BB962C8B-B14F-4D97-AF65-F5344CB8AC3E}">
        <p14:creationId xmlns:p14="http://schemas.microsoft.com/office/powerpoint/2010/main" val="11004616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200" smtClean="0">
                <a:cs typeface="2  Zar" pitchFamily="2" charset="-78"/>
              </a:rPr>
              <a:t>جایگاه نقشه های طرح تفصیلی در سیستم شهرسازی کنونی</a:t>
            </a:r>
            <a:endParaRPr lang="fa-IR" sz="3200">
              <a:cs typeface="2  Zar" pitchFamily="2" charset="-78"/>
            </a:endParaRPr>
          </a:p>
        </p:txBody>
      </p:sp>
      <p:sp>
        <p:nvSpPr>
          <p:cNvPr id="3" name="Content Placeholder 2"/>
          <p:cNvSpPr>
            <a:spLocks noGrp="1"/>
          </p:cNvSpPr>
          <p:nvPr>
            <p:ph idx="1"/>
          </p:nvPr>
        </p:nvSpPr>
        <p:spPr/>
        <p:txBody>
          <a:bodyPr/>
          <a:lstStyle/>
          <a:p>
            <a:pPr marL="0" indent="0">
              <a:buNone/>
            </a:pPr>
            <a:r>
              <a:rPr lang="fa-IR" smtClean="0"/>
              <a:t> </a:t>
            </a:r>
            <a:endParaRPr lang="fa-IR" smtClean="0">
              <a:cs typeface="2  Zar" pitchFamily="2" charset="-78"/>
            </a:endParaRPr>
          </a:p>
          <a:p>
            <a:pPr marL="0" indent="0">
              <a:buNone/>
            </a:pPr>
            <a:r>
              <a:rPr lang="fa-IR" smtClean="0">
                <a:cs typeface="2  Zar" pitchFamily="2" charset="-78"/>
              </a:rPr>
              <a:t>                                                  </a:t>
            </a:r>
            <a:r>
              <a:rPr lang="fa-IR" sz="1800" smtClean="0">
                <a:cs typeface="2  Zar" pitchFamily="2" charset="-78"/>
              </a:rPr>
              <a:t>الف)طرح ها ونقشه های تأسیسات وتجهیزات زیرزمینی</a:t>
            </a:r>
            <a:endParaRPr lang="fa-IR" sz="1800">
              <a:cs typeface="2  Zar" pitchFamily="2" charset="-78"/>
            </a:endParaRPr>
          </a:p>
          <a:p>
            <a:pPr marL="0" indent="0">
              <a:buNone/>
            </a:pPr>
            <a:r>
              <a:rPr lang="fa-IR" sz="2000" smtClean="0">
                <a:cs typeface="2  Zar" pitchFamily="2" charset="-78"/>
              </a:rPr>
              <a:t>سیستم شهرسازی کنونی 3نوع نقشه تفصیلی                 ب)طرح های سطح زمین وکاربری اراضی</a:t>
            </a:r>
          </a:p>
          <a:p>
            <a:pPr marL="0" indent="0">
              <a:buNone/>
            </a:pPr>
            <a:r>
              <a:rPr lang="fa-IR" sz="2000">
                <a:cs typeface="2  Zar" pitchFamily="2" charset="-78"/>
              </a:rPr>
              <a:t> </a:t>
            </a:r>
            <a:r>
              <a:rPr lang="fa-IR" sz="2000" smtClean="0">
                <a:cs typeface="2  Zar" pitchFamily="2" charset="-78"/>
              </a:rPr>
              <a:t>                                                                                ج)طرح ها ونقشه های فضای فوق شهری</a:t>
            </a:r>
          </a:p>
        </p:txBody>
      </p:sp>
      <p:cxnSp>
        <p:nvCxnSpPr>
          <p:cNvPr id="5" name="Straight Arrow Connector 4"/>
          <p:cNvCxnSpPr/>
          <p:nvPr/>
        </p:nvCxnSpPr>
        <p:spPr>
          <a:xfrm flipH="1" flipV="1">
            <a:off x="4788024" y="2539008"/>
            <a:ext cx="648072" cy="36004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H="1">
            <a:off x="4932040" y="2924944"/>
            <a:ext cx="504056"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H="1">
            <a:off x="4788024" y="2924944"/>
            <a:ext cx="648072" cy="36004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535723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sz="3600" smtClean="0">
                <a:cs typeface="2  Zar" pitchFamily="2" charset="-78"/>
              </a:rPr>
              <a:t>بخش چهارم:نقش تکنولوژی درتهیه وتحلیل نقشه</a:t>
            </a:r>
            <a:r>
              <a:rPr lang="fa-IR" smtClean="0">
                <a:cs typeface="2  Zar" pitchFamily="2" charset="-78"/>
              </a:rPr>
              <a:t/>
            </a:r>
            <a:br>
              <a:rPr lang="fa-IR" smtClean="0">
                <a:cs typeface="2  Zar" pitchFamily="2" charset="-78"/>
              </a:rPr>
            </a:br>
            <a:endParaRPr lang="fa-IR">
              <a:cs typeface="2  Zar" pitchFamily="2" charset="-78"/>
            </a:endParaRPr>
          </a:p>
        </p:txBody>
      </p:sp>
      <p:sp>
        <p:nvSpPr>
          <p:cNvPr id="3" name="Content Placeholder 2"/>
          <p:cNvSpPr>
            <a:spLocks noGrp="1"/>
          </p:cNvSpPr>
          <p:nvPr>
            <p:ph idx="1"/>
          </p:nvPr>
        </p:nvSpPr>
        <p:spPr/>
        <p:txBody>
          <a:bodyPr>
            <a:normAutofit fontScale="92500" lnSpcReduction="20000"/>
          </a:bodyPr>
          <a:lstStyle/>
          <a:p>
            <a:pPr marL="0" indent="0">
              <a:buNone/>
            </a:pPr>
            <a:r>
              <a:rPr lang="fa-IR" sz="2800" smtClean="0">
                <a:cs typeface="2  Zar" pitchFamily="2" charset="-78"/>
              </a:rPr>
              <a:t>مکانیزاسیون نقشه:     </a:t>
            </a:r>
          </a:p>
          <a:p>
            <a:pPr marL="0" indent="0">
              <a:buNone/>
            </a:pPr>
            <a:r>
              <a:rPr lang="fa-IR" sz="1800"/>
              <a:t> </a:t>
            </a:r>
            <a:r>
              <a:rPr lang="fa-IR" sz="1800" smtClean="0"/>
              <a:t>                                                                               </a:t>
            </a:r>
            <a:r>
              <a:rPr lang="fa-IR" sz="2000" smtClean="0">
                <a:cs typeface="2  Zar" pitchFamily="2" charset="-78"/>
              </a:rPr>
              <a:t>الف)تغییرابعاد درسرما وگرما                                                                             </a:t>
            </a:r>
          </a:p>
          <a:p>
            <a:pPr marL="0" indent="0">
              <a:buNone/>
            </a:pPr>
            <a:r>
              <a:rPr lang="fa-IR"/>
              <a:t> </a:t>
            </a:r>
            <a:r>
              <a:rPr lang="fa-IR" smtClean="0"/>
              <a:t>                                            </a:t>
            </a:r>
            <a:r>
              <a:rPr lang="fa-IR" sz="2000" smtClean="0">
                <a:cs typeface="2  Zar" pitchFamily="2" charset="-78"/>
              </a:rPr>
              <a:t>ب)فرسوده شدن وناخوانا شدن آنها</a:t>
            </a:r>
          </a:p>
          <a:p>
            <a:pPr marL="0" indent="0">
              <a:buNone/>
            </a:pPr>
            <a:r>
              <a:rPr lang="fa-IR" sz="1800" smtClean="0">
                <a:cs typeface="2  Zar" pitchFamily="2" charset="-78"/>
              </a:rPr>
              <a:t>   مشکلات نقشه هایی که روی کاغذ تهیه ونگهداری می شوند</a:t>
            </a:r>
          </a:p>
          <a:p>
            <a:pPr marL="0" indent="0">
              <a:buNone/>
            </a:pPr>
            <a:r>
              <a:rPr lang="fa-IR" sz="1800" smtClean="0"/>
              <a:t>                                                                               ج</a:t>
            </a:r>
            <a:r>
              <a:rPr lang="fa-IR" sz="2000" smtClean="0">
                <a:cs typeface="2  Zar" pitchFamily="2" charset="-78"/>
              </a:rPr>
              <a:t>) مشکل به هنگام سازی آن   </a:t>
            </a:r>
          </a:p>
          <a:p>
            <a:pPr marL="0" indent="0">
              <a:buNone/>
            </a:pPr>
            <a:r>
              <a:rPr lang="fa-IR" sz="1800"/>
              <a:t> </a:t>
            </a:r>
            <a:r>
              <a:rPr lang="fa-IR" sz="1800" smtClean="0"/>
              <a:t>                                                                               </a:t>
            </a:r>
          </a:p>
          <a:p>
            <a:pPr marL="0" indent="0">
              <a:buNone/>
            </a:pPr>
            <a:r>
              <a:rPr lang="fa-IR" sz="1800"/>
              <a:t> </a:t>
            </a:r>
            <a:r>
              <a:rPr lang="fa-IR" sz="1800" smtClean="0"/>
              <a:t>                                                                              </a:t>
            </a:r>
            <a:r>
              <a:rPr lang="fa-IR" sz="2000" smtClean="0">
                <a:cs typeface="2  Zar" pitchFamily="2" charset="-78"/>
              </a:rPr>
              <a:t>ه)مسئله ی بایگانی وفضا برای حفظ آن    </a:t>
            </a:r>
          </a:p>
          <a:p>
            <a:pPr marL="0" indent="0">
              <a:buNone/>
            </a:pPr>
            <a:endParaRPr lang="fa-IR" sz="1800" smtClean="0">
              <a:cs typeface="2  Zar" pitchFamily="2" charset="-78"/>
            </a:endParaRPr>
          </a:p>
          <a:p>
            <a:pPr marL="0" indent="0">
              <a:buNone/>
            </a:pPr>
            <a:r>
              <a:rPr lang="fa-IR" sz="2000" smtClean="0">
                <a:cs typeface="2  Zar" pitchFamily="2" charset="-78"/>
              </a:rPr>
              <a:t>4مورد مشکلات ذکرشده برای نقشه های  روی کاغذ،از نقشه های مکانیزه شده منتفی میشود.</a:t>
            </a:r>
            <a:endParaRPr lang="fa-IR" sz="2000">
              <a:cs typeface="2  Zar" pitchFamily="2" charset="-78"/>
            </a:endParaRPr>
          </a:p>
        </p:txBody>
      </p:sp>
      <p:cxnSp>
        <p:nvCxnSpPr>
          <p:cNvPr id="20" name="Straight Arrow Connector 19"/>
          <p:cNvCxnSpPr/>
          <p:nvPr/>
        </p:nvCxnSpPr>
        <p:spPr>
          <a:xfrm flipH="1" flipV="1">
            <a:off x="3563888" y="2348880"/>
            <a:ext cx="648072" cy="864096"/>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flipH="1" flipV="1">
            <a:off x="3563888" y="2852936"/>
            <a:ext cx="648072" cy="36004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flipH="1">
            <a:off x="3635896" y="3212976"/>
            <a:ext cx="576064" cy="36004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flipH="1">
            <a:off x="3707904" y="3212976"/>
            <a:ext cx="504056" cy="97210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4489236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200" smtClean="0">
                <a:cs typeface="2  Zar" pitchFamily="2" charset="-78"/>
              </a:rPr>
              <a:t>سیستم بازیابی نقشه های طرح تفصیلی تهران</a:t>
            </a:r>
            <a:endParaRPr lang="fa-IR" sz="3200">
              <a:cs typeface="2  Zar" pitchFamily="2" charset="-78"/>
            </a:endParaRPr>
          </a:p>
        </p:txBody>
      </p:sp>
      <p:sp>
        <p:nvSpPr>
          <p:cNvPr id="3" name="Content Placeholder 2"/>
          <p:cNvSpPr>
            <a:spLocks noGrp="1"/>
          </p:cNvSpPr>
          <p:nvPr>
            <p:ph idx="1"/>
          </p:nvPr>
        </p:nvSpPr>
        <p:spPr/>
        <p:txBody>
          <a:bodyPr>
            <a:normAutofit/>
          </a:bodyPr>
          <a:lstStyle/>
          <a:p>
            <a:pPr marL="0" indent="0">
              <a:buNone/>
            </a:pPr>
            <a:r>
              <a:rPr lang="fa-IR" sz="2000" smtClean="0">
                <a:cs typeface="2  Zar" pitchFamily="2" charset="-78"/>
              </a:rPr>
              <a:t>این سیستم در واحد </a:t>
            </a:r>
            <a:r>
              <a:rPr lang="en-US" sz="2000" smtClean="0">
                <a:cs typeface="2  Zar" pitchFamily="2" charset="-78"/>
              </a:rPr>
              <a:t>GIS</a:t>
            </a:r>
            <a:r>
              <a:rPr lang="en-US" sz="2000">
                <a:cs typeface="2  Zar" pitchFamily="2" charset="-78"/>
              </a:rPr>
              <a:t> </a:t>
            </a:r>
            <a:r>
              <a:rPr lang="fa-IR" sz="2000" smtClean="0">
                <a:cs typeface="2  Zar" pitchFamily="2" charset="-78"/>
              </a:rPr>
              <a:t> طراحی شد که قابلیت های آن:</a:t>
            </a:r>
          </a:p>
          <a:p>
            <a:pPr marL="0" indent="0">
              <a:buNone/>
            </a:pPr>
            <a:endParaRPr lang="fa-IR" sz="2000" smtClean="0">
              <a:cs typeface="2  Zar" pitchFamily="2" charset="-78"/>
            </a:endParaRPr>
          </a:p>
          <a:p>
            <a:pPr marL="0" indent="0">
              <a:buNone/>
            </a:pPr>
            <a:r>
              <a:rPr lang="fa-IR" sz="2000" smtClean="0">
                <a:cs typeface="2  Zar" pitchFamily="2" charset="-78"/>
              </a:rPr>
              <a:t>. دسترسی به انقشه های طرح تفصیلی با بکارگیری نقشه ی گیتاشناسی منطقه</a:t>
            </a:r>
          </a:p>
          <a:p>
            <a:pPr marL="0" indent="0">
              <a:buNone/>
            </a:pPr>
            <a:r>
              <a:rPr lang="fa-IR" sz="2000" smtClean="0">
                <a:cs typeface="2  Zar" pitchFamily="2" charset="-78"/>
              </a:rPr>
              <a:t>. اندازه گیری،تعیین مساحت ومقیاس در این نقشه ها</a:t>
            </a:r>
          </a:p>
          <a:p>
            <a:pPr marL="0" indent="0">
              <a:buNone/>
            </a:pPr>
            <a:r>
              <a:rPr lang="fa-IR" sz="2000" smtClean="0">
                <a:cs typeface="2  Zar" pitchFamily="2" charset="-78"/>
              </a:rPr>
              <a:t>. دسترسی به لایه های مختلف جهت ترسیم</a:t>
            </a:r>
          </a:p>
          <a:p>
            <a:pPr marL="0" indent="0">
              <a:buNone/>
            </a:pPr>
            <a:r>
              <a:rPr lang="fa-IR" sz="2000" smtClean="0">
                <a:cs typeface="2  Zar" pitchFamily="2" charset="-78"/>
              </a:rPr>
              <a:t>. دسترسی به آخرین تغییرات اعمال شده بر روی نقشه های طرح تفصیلی توسط دستگاه مودم</a:t>
            </a:r>
          </a:p>
          <a:p>
            <a:pPr marL="0" indent="0">
              <a:buNone/>
            </a:pPr>
            <a:r>
              <a:rPr lang="fa-IR" sz="2000">
                <a:cs typeface="2  Zar" pitchFamily="2" charset="-78"/>
              </a:rPr>
              <a:t> </a:t>
            </a:r>
            <a:r>
              <a:rPr lang="fa-IR" sz="2000" smtClean="0">
                <a:cs typeface="2  Zar" pitchFamily="2" charset="-78"/>
              </a:rPr>
              <a:t>و...</a:t>
            </a:r>
            <a:endParaRPr lang="fa-IR" sz="2000">
              <a:cs typeface="2  Zar" pitchFamily="2" charset="-78"/>
            </a:endParaRPr>
          </a:p>
        </p:txBody>
      </p:sp>
    </p:spTree>
    <p:extLst>
      <p:ext uri="{BB962C8B-B14F-4D97-AF65-F5344CB8AC3E}">
        <p14:creationId xmlns:p14="http://schemas.microsoft.com/office/powerpoint/2010/main" val="163868571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200" smtClean="0">
                <a:cs typeface="2  Zar" pitchFamily="2" charset="-78"/>
              </a:rPr>
              <a:t>راهنمای استفاده از سیستم کمیسیون ها</a:t>
            </a:r>
            <a:endParaRPr lang="fa-IR" sz="3200">
              <a:cs typeface="2  Zar" pitchFamily="2" charset="-78"/>
            </a:endParaRPr>
          </a:p>
        </p:txBody>
      </p:sp>
      <p:sp>
        <p:nvSpPr>
          <p:cNvPr id="3" name="Content Placeholder 2"/>
          <p:cNvSpPr>
            <a:spLocks noGrp="1"/>
          </p:cNvSpPr>
          <p:nvPr>
            <p:ph idx="1"/>
          </p:nvPr>
        </p:nvSpPr>
        <p:spPr/>
        <p:txBody>
          <a:bodyPr>
            <a:normAutofit/>
          </a:bodyPr>
          <a:lstStyle/>
          <a:p>
            <a:pPr marL="0" indent="0">
              <a:buNone/>
            </a:pPr>
            <a:r>
              <a:rPr lang="fa-IR" sz="2000" smtClean="0">
                <a:cs typeface="2  Zar" pitchFamily="2" charset="-78"/>
              </a:rPr>
              <a:t>واحد </a:t>
            </a:r>
            <a:r>
              <a:rPr lang="en-US" sz="2000" smtClean="0">
                <a:cs typeface="2  Zar" pitchFamily="2" charset="-78"/>
              </a:rPr>
              <a:t> GIS</a:t>
            </a:r>
            <a:r>
              <a:rPr lang="fa-IR" sz="2000" smtClean="0">
                <a:cs typeface="2  Zar" pitchFamily="2" charset="-78"/>
              </a:rPr>
              <a:t>شهر تهران                </a:t>
            </a:r>
            <a:r>
              <a:rPr lang="fa-IR" sz="2000">
                <a:cs typeface="2  Zar" pitchFamily="2" charset="-78"/>
              </a:rPr>
              <a:t> </a:t>
            </a:r>
            <a:r>
              <a:rPr lang="fa-IR" sz="2000" smtClean="0">
                <a:cs typeface="2  Zar" pitchFamily="2" charset="-78"/>
              </a:rPr>
              <a:t>     تهیه ی نرم افزاری جهت ورود کلیه ی متون مصوبات به داخل کامپیوتر.</a:t>
            </a:r>
          </a:p>
          <a:p>
            <a:pPr marL="0" indent="0">
              <a:buNone/>
            </a:pPr>
            <a:endParaRPr lang="fa-IR" sz="1800"/>
          </a:p>
          <a:p>
            <a:pPr marL="0" indent="0">
              <a:buNone/>
            </a:pPr>
            <a:r>
              <a:rPr lang="fa-IR" sz="2000" smtClean="0">
                <a:cs typeface="2  Zar" pitchFamily="2" charset="-78"/>
              </a:rPr>
              <a:t>این نرم افزار قادر به جستجوهای مختلف تک موردی یا ترکیبی با سرعت وسهولت بوده وبدین ترتیب با تایپ کردن موضوع اطلاعاتی مورد نیاز،گزارشی ازمصوبه یا صورتجلسه ی مربوطه نشان داده میشود.</a:t>
            </a:r>
          </a:p>
          <a:p>
            <a:pPr marL="0" indent="0">
              <a:buNone/>
            </a:pPr>
            <a:r>
              <a:rPr lang="fa-IR" sz="2000" smtClean="0">
                <a:cs typeface="2  Zar" pitchFamily="2" charset="-78"/>
              </a:rPr>
              <a:t>این سیستم از سیستم بازیابی نقشه های طرح تفصیلی مجزاست.</a:t>
            </a:r>
            <a:endParaRPr lang="fa-IR" sz="2000">
              <a:cs typeface="2  Zar" pitchFamily="2" charset="-78"/>
            </a:endParaRPr>
          </a:p>
        </p:txBody>
      </p:sp>
      <p:cxnSp>
        <p:nvCxnSpPr>
          <p:cNvPr id="8" name="Straight Arrow Connector 7"/>
          <p:cNvCxnSpPr/>
          <p:nvPr/>
        </p:nvCxnSpPr>
        <p:spPr>
          <a:xfrm flipH="1">
            <a:off x="6084168" y="1844824"/>
            <a:ext cx="864096"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7201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sz="3600" smtClean="0">
                <a:cs typeface="2  Zar" pitchFamily="2" charset="-78"/>
              </a:rPr>
              <a:t>تهیه ی نقشه های پوششی جدید</a:t>
            </a:r>
            <a:r>
              <a:rPr lang="fa-IR" smtClean="0"/>
              <a:t/>
            </a:r>
            <a:br>
              <a:rPr lang="fa-IR" smtClean="0"/>
            </a:br>
            <a:endParaRPr lang="fa-IR"/>
          </a:p>
        </p:txBody>
      </p:sp>
      <p:sp>
        <p:nvSpPr>
          <p:cNvPr id="3" name="Content Placeholder 2"/>
          <p:cNvSpPr>
            <a:spLocks noGrp="1"/>
          </p:cNvSpPr>
          <p:nvPr>
            <p:ph idx="1"/>
          </p:nvPr>
        </p:nvSpPr>
        <p:spPr/>
        <p:txBody>
          <a:bodyPr>
            <a:normAutofit/>
          </a:bodyPr>
          <a:lstStyle/>
          <a:p>
            <a:pPr marL="0" indent="0">
              <a:buNone/>
            </a:pPr>
            <a:r>
              <a:rPr lang="fa-IR" sz="2000" smtClean="0">
                <a:cs typeface="2  Zar" pitchFamily="2" charset="-78"/>
              </a:rPr>
              <a:t> دهه ی هفتاد شمسی                 فضای مساعدی جهت تهیه ی نقشه های پوششی شهر تهران.</a:t>
            </a:r>
          </a:p>
          <a:p>
            <a:pPr marL="0" indent="0">
              <a:buNone/>
            </a:pPr>
            <a:endParaRPr lang="fa-IR" sz="1800"/>
          </a:p>
          <a:p>
            <a:pPr marL="0" indent="0">
              <a:buNone/>
            </a:pPr>
            <a:r>
              <a:rPr lang="fa-IR" sz="2000" smtClean="0">
                <a:cs typeface="2  Zar" pitchFamily="2" charset="-78"/>
              </a:rPr>
              <a:t>پیش از این دهه پیشنهادات مختلفی در این زمینه ارائه شد ازجمله استفاده از نقشه های گاز وعکس های هوایی سال 65که علی رغم صرف بودجه،تهیه ی نقشه عملی نگشت.</a:t>
            </a:r>
          </a:p>
        </p:txBody>
      </p:sp>
      <p:cxnSp>
        <p:nvCxnSpPr>
          <p:cNvPr id="5" name="Straight Arrow Connector 4"/>
          <p:cNvCxnSpPr/>
          <p:nvPr/>
        </p:nvCxnSpPr>
        <p:spPr>
          <a:xfrm flipH="1">
            <a:off x="6300192" y="1844824"/>
            <a:ext cx="720080"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3562607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200" smtClean="0">
                <a:cs typeface="2  Zar" pitchFamily="2" charset="-78"/>
              </a:rPr>
              <a:t>پیشنهاد تهیه ی نقشه از طریق عکس برداری هوایی جدید</a:t>
            </a:r>
            <a:endParaRPr lang="fa-IR" sz="3200">
              <a:cs typeface="2  Zar" pitchFamily="2" charset="-78"/>
            </a:endParaRPr>
          </a:p>
        </p:txBody>
      </p:sp>
      <p:sp>
        <p:nvSpPr>
          <p:cNvPr id="3" name="Content Placeholder 2"/>
          <p:cNvSpPr>
            <a:spLocks noGrp="1"/>
          </p:cNvSpPr>
          <p:nvPr>
            <p:ph idx="1"/>
          </p:nvPr>
        </p:nvSpPr>
        <p:spPr/>
        <p:txBody>
          <a:bodyPr>
            <a:normAutofit/>
          </a:bodyPr>
          <a:lstStyle/>
          <a:p>
            <a:pPr marL="0" indent="0">
              <a:buNone/>
            </a:pPr>
            <a:r>
              <a:rPr lang="fa-IR" sz="2000" smtClean="0">
                <a:cs typeface="2  Zar" pitchFamily="2" charset="-78"/>
              </a:rPr>
              <a:t>واحد</a:t>
            </a:r>
            <a:r>
              <a:rPr lang="en-US" sz="2000" smtClean="0">
                <a:cs typeface="2  Zar" pitchFamily="2" charset="-78"/>
              </a:rPr>
              <a:t>GIS </a:t>
            </a:r>
            <a:r>
              <a:rPr lang="fa-IR" sz="2000" smtClean="0">
                <a:cs typeface="2  Zar" pitchFamily="2" charset="-78"/>
              </a:rPr>
              <a:t> در سال 1373تهیه ی نقشه ی تهران بزرگ را به مقیاس 1:2000 در صدر فعالیت های خود قرار دادوبدین منظور مقیاس 1:6000برای عکس برداری هوایی تعیین شد تا دقت لازم فراهم شود.</a:t>
            </a:r>
          </a:p>
          <a:p>
            <a:pPr marL="0" indent="0">
              <a:buNone/>
            </a:pPr>
            <a:r>
              <a:rPr lang="fa-IR" sz="2000" smtClean="0">
                <a:cs typeface="2  Zar" pitchFamily="2" charset="-78"/>
              </a:rPr>
              <a:t>مشخصات عکس برداری به صورتی تهیه شد که امکان تهیه ی عکس قائم برای هر محدوده ی کوچک 15هکتاری فراهم گردد تا هیچ عارضه ای در پناه ساختمان های بلند پنهان نماند.</a:t>
            </a:r>
            <a:endParaRPr lang="fa-IR" sz="2000">
              <a:cs typeface="2  Zar" pitchFamily="2" charset="-78"/>
            </a:endParaRPr>
          </a:p>
        </p:txBody>
      </p:sp>
    </p:spTree>
    <p:extLst>
      <p:ext uri="{BB962C8B-B14F-4D97-AF65-F5344CB8AC3E}">
        <p14:creationId xmlns:p14="http://schemas.microsoft.com/office/powerpoint/2010/main" val="11002974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200" smtClean="0">
                <a:cs typeface="2  Zar" pitchFamily="2" charset="-78"/>
              </a:rPr>
              <a:t>جزئیات فنی عکس ها</a:t>
            </a:r>
            <a:endParaRPr lang="fa-IR" sz="3200">
              <a:cs typeface="2  Zar" pitchFamily="2" charset="-78"/>
            </a:endParaRPr>
          </a:p>
        </p:txBody>
      </p:sp>
      <p:sp>
        <p:nvSpPr>
          <p:cNvPr id="3" name="Content Placeholder 2"/>
          <p:cNvSpPr>
            <a:spLocks noGrp="1"/>
          </p:cNvSpPr>
          <p:nvPr>
            <p:ph idx="1"/>
          </p:nvPr>
        </p:nvSpPr>
        <p:spPr/>
        <p:txBody>
          <a:bodyPr>
            <a:normAutofit/>
          </a:bodyPr>
          <a:lstStyle/>
          <a:p>
            <a:pPr marL="0" indent="0">
              <a:buNone/>
            </a:pPr>
            <a:r>
              <a:rPr lang="fa-IR" sz="2000" smtClean="0">
                <a:cs typeface="2  Zar" pitchFamily="2" charset="-78"/>
              </a:rPr>
              <a:t>.کلیه ی نقاط ثابت شبکه ی تهران که شامل 93 نقطه می شودبا سیستم موقعیت یابی جهانی </a:t>
            </a:r>
            <a:r>
              <a:rPr lang="en-US" sz="2000" smtClean="0">
                <a:cs typeface="2  Zar" pitchFamily="2" charset="-78"/>
              </a:rPr>
              <a:t>GPS</a:t>
            </a:r>
            <a:r>
              <a:rPr lang="fa-IR" sz="2000" smtClean="0">
                <a:cs typeface="2  Zar" pitchFamily="2" charset="-78"/>
              </a:rPr>
              <a:t>اندازه گیری شدومختصات نهایی این شبکه براساس نقاط شبکه ای که به ایستگاه دائمی </a:t>
            </a:r>
            <a:r>
              <a:rPr lang="en-US" sz="2000" smtClean="0">
                <a:cs typeface="2  Zar" pitchFamily="2" charset="-78"/>
              </a:rPr>
              <a:t>GPS</a:t>
            </a:r>
            <a:r>
              <a:rPr lang="fa-IR" sz="2000" smtClean="0">
                <a:cs typeface="2  Zar" pitchFamily="2" charset="-78"/>
              </a:rPr>
              <a:t>تاشکند مرتبط است محاسبه گشت ودر اختیار کاداستر قرار گرفت تا هماهمنگی  بین شبکه های مختصات فراهم شود.</a:t>
            </a:r>
          </a:p>
          <a:p>
            <a:pPr marL="0" indent="0">
              <a:buNone/>
            </a:pPr>
            <a:endParaRPr lang="fa-IR" sz="2000">
              <a:cs typeface="2  Zar" pitchFamily="2" charset="-78"/>
            </a:endParaRPr>
          </a:p>
          <a:p>
            <a:pPr marL="0" indent="0">
              <a:buNone/>
            </a:pPr>
            <a:r>
              <a:rPr lang="fa-IR" sz="2000" smtClean="0">
                <a:cs typeface="2  Zar" pitchFamily="2" charset="-78"/>
              </a:rPr>
              <a:t>. در تهیه ی نقشه ی جدید ، سیستم </a:t>
            </a:r>
            <a:r>
              <a:rPr lang="en-US" sz="2000" smtClean="0">
                <a:cs typeface="2  Zar" pitchFamily="2" charset="-78"/>
              </a:rPr>
              <a:t>UTM</a:t>
            </a:r>
            <a:r>
              <a:rPr lang="fa-IR" sz="2000" smtClean="0">
                <a:cs typeface="2  Zar" pitchFamily="2" charset="-78"/>
              </a:rPr>
              <a:t>با بیضوی </a:t>
            </a:r>
            <a:r>
              <a:rPr lang="en-US" sz="2000" smtClean="0">
                <a:cs typeface="2  Zar" pitchFamily="2" charset="-78"/>
              </a:rPr>
              <a:t> WGS-84</a:t>
            </a:r>
            <a:r>
              <a:rPr lang="fa-IR" sz="2000" smtClean="0">
                <a:cs typeface="2  Zar" pitchFamily="2" charset="-78"/>
              </a:rPr>
              <a:t>استفاده شده وفاو درخلیج فارس بعنوان مبنای ارتفاع قرارگرفته است.</a:t>
            </a:r>
            <a:endParaRPr lang="fa-IR" sz="2000">
              <a:cs typeface="2  Zar" pitchFamily="2" charset="-78"/>
            </a:endParaRPr>
          </a:p>
        </p:txBody>
      </p:sp>
    </p:spTree>
    <p:extLst>
      <p:ext uri="{BB962C8B-B14F-4D97-AF65-F5344CB8AC3E}">
        <p14:creationId xmlns:p14="http://schemas.microsoft.com/office/powerpoint/2010/main" val="14003258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200" smtClean="0">
                <a:cs typeface="2  Zar" pitchFamily="2" charset="-78"/>
              </a:rPr>
              <a:t>تبدیل عکس به نقشه</a:t>
            </a:r>
            <a:endParaRPr lang="fa-IR" sz="3200">
              <a:cs typeface="2  Zar" pitchFamily="2" charset="-78"/>
            </a:endParaRPr>
          </a:p>
        </p:txBody>
      </p:sp>
      <p:sp>
        <p:nvSpPr>
          <p:cNvPr id="3" name="Content Placeholder 2"/>
          <p:cNvSpPr>
            <a:spLocks noGrp="1"/>
          </p:cNvSpPr>
          <p:nvPr>
            <p:ph idx="1"/>
          </p:nvPr>
        </p:nvSpPr>
        <p:spPr/>
        <p:txBody>
          <a:bodyPr>
            <a:normAutofit/>
          </a:bodyPr>
          <a:lstStyle/>
          <a:p>
            <a:pPr marL="0" indent="0">
              <a:buNone/>
            </a:pPr>
            <a:r>
              <a:rPr lang="fa-IR" sz="2000" smtClean="0">
                <a:cs typeface="2  Zar" pitchFamily="2" charset="-78"/>
              </a:rPr>
              <a:t>جمع آوری اطلاعات از عکس های هوایی بصورت سه بعدی صورت می گیردبطوریکه بر روی هر ساختمان نیز یک نقطه ی ارتفاعی اندازه گیری  شده در لایه ای از سیستم دخیره می شود.</a:t>
            </a:r>
          </a:p>
          <a:p>
            <a:pPr marL="0" indent="0">
              <a:buNone/>
            </a:pPr>
            <a:r>
              <a:rPr lang="fa-IR" sz="2000" smtClean="0">
                <a:cs typeface="2  Zar" pitchFamily="2" charset="-78"/>
              </a:rPr>
              <a:t>نقشه ها  با نام نویسی عوارض ،گویا می شوند.در کنار آن عوارضی که قابل تشخیص نیستند،توسط بررسی زمینی شناسایی شده  وبدین ترتیب صحت  نقشه تضمین می گردد.</a:t>
            </a:r>
            <a:endParaRPr lang="fa-IR" sz="2000">
              <a:cs typeface="2  Zar" pitchFamily="2" charset="-78"/>
            </a:endParaRPr>
          </a:p>
        </p:txBody>
      </p:sp>
    </p:spTree>
    <p:extLst>
      <p:ext uri="{BB962C8B-B14F-4D97-AF65-F5344CB8AC3E}">
        <p14:creationId xmlns:p14="http://schemas.microsoft.com/office/powerpoint/2010/main" val="375230550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200" smtClean="0">
                <a:cs typeface="2  Zar" pitchFamily="2" charset="-78"/>
              </a:rPr>
              <a:t>بکارگیری نقشه های جدید در سیستم اطلاعاتی جغرافیایی</a:t>
            </a:r>
            <a:endParaRPr lang="fa-IR" sz="3200">
              <a:cs typeface="2  Zar" pitchFamily="2" charset="-78"/>
            </a:endParaRPr>
          </a:p>
        </p:txBody>
      </p:sp>
      <p:sp>
        <p:nvSpPr>
          <p:cNvPr id="3" name="Content Placeholder 2"/>
          <p:cNvSpPr>
            <a:spLocks noGrp="1"/>
          </p:cNvSpPr>
          <p:nvPr>
            <p:ph idx="1"/>
          </p:nvPr>
        </p:nvSpPr>
        <p:spPr/>
        <p:txBody>
          <a:bodyPr>
            <a:normAutofit/>
          </a:bodyPr>
          <a:lstStyle/>
          <a:p>
            <a:pPr marL="0" indent="0">
              <a:buNone/>
            </a:pPr>
            <a:r>
              <a:rPr lang="fa-IR" sz="2000" smtClean="0">
                <a:cs typeface="2  Zar" pitchFamily="2" charset="-78"/>
              </a:rPr>
              <a:t>نقشه های جدید تهران بعنوان نقشه ی پایه در یک سیستم اطلاعات جغرافیایی </a:t>
            </a:r>
            <a:r>
              <a:rPr lang="en-US" sz="2000" smtClean="0">
                <a:cs typeface="2  Zar" pitchFamily="2" charset="-78"/>
              </a:rPr>
              <a:t>GIS</a:t>
            </a:r>
            <a:r>
              <a:rPr lang="fa-IR" sz="2000" smtClean="0">
                <a:cs typeface="2  Zar" pitchFamily="2" charset="-78"/>
              </a:rPr>
              <a:t> کارآمد خواهند بود.لازمه ی ایجاد چنین سیستمی آن است که اطلاعات غیر نقشه ای که عوارض بر روی نقشه را توصیف می کنندجمع آوری شده وبه نقشه متصل شود بطوریکه هر هاشور نشان دهنده ی یک نوع کاربری است که یک یا چند جدول پیرامون جزئیات آن کاربری نیز وجود داشته باشد.</a:t>
            </a:r>
          </a:p>
          <a:p>
            <a:pPr marL="0" indent="0">
              <a:buNone/>
            </a:pPr>
            <a:r>
              <a:rPr lang="fa-IR" sz="2000" smtClean="0">
                <a:cs typeface="2  Zar" pitchFamily="2" charset="-78"/>
              </a:rPr>
              <a:t>اگر چه وجود نقشه ی پایه ی جدید به مقیاس 1:2000می تواند به اجرای </a:t>
            </a:r>
            <a:r>
              <a:rPr lang="en-US" sz="2000" smtClean="0">
                <a:cs typeface="2  Zar" pitchFamily="2" charset="-78"/>
              </a:rPr>
              <a:t>GIS</a:t>
            </a:r>
            <a:r>
              <a:rPr lang="fa-IR" sz="2000" smtClean="0">
                <a:cs typeface="2  Zar" pitchFamily="2" charset="-78"/>
              </a:rPr>
              <a:t>  کند هم اکنون پروژه هایی در چهارچوب </a:t>
            </a:r>
            <a:r>
              <a:rPr lang="en-US" sz="2000" smtClean="0">
                <a:cs typeface="2  Zar" pitchFamily="2" charset="-78"/>
              </a:rPr>
              <a:t>GIS</a:t>
            </a:r>
            <a:r>
              <a:rPr lang="fa-IR" sz="2000" smtClean="0">
                <a:cs typeface="2  Zar" pitchFamily="2" charset="-78"/>
              </a:rPr>
              <a:t>با استفاده از سایر اطلاعات نقشه ای در حال اجرا می باشند.</a:t>
            </a:r>
            <a:endParaRPr lang="fa-IR" sz="2000">
              <a:cs typeface="2  Zar" pitchFamily="2" charset="-78"/>
            </a:endParaRPr>
          </a:p>
        </p:txBody>
      </p:sp>
    </p:spTree>
    <p:extLst>
      <p:ext uri="{BB962C8B-B14F-4D97-AF65-F5344CB8AC3E}">
        <p14:creationId xmlns:p14="http://schemas.microsoft.com/office/powerpoint/2010/main" val="416806624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200" smtClean="0">
                <a:cs typeface="2  Zar" pitchFamily="2" charset="-78"/>
              </a:rPr>
              <a:t>نقش ماهواره</a:t>
            </a:r>
            <a:endParaRPr lang="fa-IR" sz="3200">
              <a:cs typeface="2  Zar" pitchFamily="2" charset="-78"/>
            </a:endParaRPr>
          </a:p>
        </p:txBody>
      </p:sp>
      <p:sp>
        <p:nvSpPr>
          <p:cNvPr id="3" name="Content Placeholder 2"/>
          <p:cNvSpPr>
            <a:spLocks noGrp="1"/>
          </p:cNvSpPr>
          <p:nvPr>
            <p:ph idx="1"/>
          </p:nvPr>
        </p:nvSpPr>
        <p:spPr/>
        <p:txBody>
          <a:bodyPr>
            <a:normAutofit/>
          </a:bodyPr>
          <a:lstStyle/>
          <a:p>
            <a:pPr marL="0" indent="0">
              <a:buNone/>
            </a:pPr>
            <a:r>
              <a:rPr lang="fa-IR" sz="2000" dirty="0" smtClean="0">
                <a:cs typeface="2  Zar" pitchFamily="2" charset="-78"/>
              </a:rPr>
              <a:t>ماهواره                       ازجمله منابع جدید که اطلاعات مورد نیاز مدیریت شهری را فراهم می کند.  </a:t>
            </a:r>
          </a:p>
          <a:p>
            <a:pPr marL="0" indent="0">
              <a:buNone/>
            </a:pPr>
            <a:r>
              <a:rPr lang="fa-IR" sz="2000" dirty="0" smtClean="0">
                <a:cs typeface="2  Zar" pitchFamily="2" charset="-78"/>
              </a:rPr>
              <a:t>با استفاده از این تکنولوژی، برنامه ریزان  می توا نند پایگاه های اطلاعاتی کهنه ی خود را به سرعت به روز نمایند. امروزه می توان  در ظرف مدتی کوتاه تصویری از یک ناحیه  بسیار وسیع با کیفیت بالا بدست آورد.</a:t>
            </a:r>
          </a:p>
          <a:p>
            <a:pPr marL="0" indent="0">
              <a:buNone/>
            </a:pPr>
            <a:r>
              <a:rPr lang="fa-IR" sz="2000" dirty="0" smtClean="0">
                <a:cs typeface="2  Zar" pitchFamily="2" charset="-78"/>
              </a:rPr>
              <a:t>نقشه های با مقیاس 1:25000با بکارگیری تصاویر ماهواره ای امکانپذیر است واین مقیاس برای برنامه ریزی شهری مناسب است.</a:t>
            </a:r>
            <a:endParaRPr lang="fa-IR" sz="2000" dirty="0">
              <a:cs typeface="2  Zar" pitchFamily="2" charset="-78"/>
            </a:endParaRPr>
          </a:p>
        </p:txBody>
      </p:sp>
      <p:cxnSp>
        <p:nvCxnSpPr>
          <p:cNvPr id="5" name="Straight Arrow Connector 4"/>
          <p:cNvCxnSpPr/>
          <p:nvPr/>
        </p:nvCxnSpPr>
        <p:spPr>
          <a:xfrm flipH="1">
            <a:off x="7164288" y="1772816"/>
            <a:ext cx="864096"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191514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othecar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Apothecary">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pothecary">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Apothecary</Template>
  <TotalTime>478</TotalTime>
  <Words>1821</Words>
  <Application>Microsoft Office PowerPoint</Application>
  <PresentationFormat>On-screen Show (4:3)</PresentationFormat>
  <Paragraphs>139</Paragraphs>
  <Slides>27</Slides>
  <Notes>0</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Apothecary</vt:lpstr>
      <vt:lpstr>بنام خدا</vt:lpstr>
      <vt:lpstr>نگرشی بر روند تهیه طرح های تفضیلی مبحث دوم و سوم و قسمتی از چهارم</vt:lpstr>
      <vt:lpstr>تدارکات و تکمیل اطلاعات و نقشه ها</vt:lpstr>
      <vt:lpstr>دریافت نقشه ها و اطلاعات ثبتی املاک واقع در محدوده ی مطالعاتی</vt:lpstr>
      <vt:lpstr> دریافت آخرین نقشه های به هنگام هوایی از سازمان نقشه برداری کشور</vt:lpstr>
      <vt:lpstr>انجام نقشه برداری زمینی در سیستم U.T.M</vt:lpstr>
      <vt:lpstr>لزوم استعلام از ارگان ها در امر خدمات</vt:lpstr>
      <vt:lpstr>بازدید از وضعیت موجود اراضی مورد نظر</vt:lpstr>
      <vt:lpstr>دریافت حق یا حقوق مکتسبه املاک در محدوده ی مورد مطالعه</vt:lpstr>
      <vt:lpstr>بررسی حوزه های آبگیر و بهمنگیر به منظور تعیین حریم لازم الرعایه</vt:lpstr>
      <vt:lpstr>بررسی اراضی طرح از نظر گسل ها،جهت وزش باد و زمین شناسی</vt:lpstr>
      <vt:lpstr>تعیین سرانه های مسکونی و سایر کاربری های طرح تفصیلی</vt:lpstr>
      <vt:lpstr>تعیین سرانه های مسکونی وسایر کاربری ها</vt:lpstr>
      <vt:lpstr>بررسی و لحاظ نمودن مصوبات قبلی</vt:lpstr>
      <vt:lpstr>بخش دوم:روش های تهیه طرح تفصیلی</vt:lpstr>
      <vt:lpstr>اجرای طرح های تفصیلی توسط گروه های ذینفع و ذینفوذ</vt:lpstr>
      <vt:lpstr>بهره وری طرح های تفصیلی از سایر طرح ها ونقشه ها</vt:lpstr>
      <vt:lpstr>جایگاه نقشه های طرح تفصیلی در سیستم شهرسازی کنونی</vt:lpstr>
      <vt:lpstr>بخش چهارم:نقش تکنولوژی درتهیه وتحلیل نقشه </vt:lpstr>
      <vt:lpstr>سیستم بازیابی نقشه های طرح تفصیلی تهران</vt:lpstr>
      <vt:lpstr>راهنمای استفاده از سیستم کمیسیون ها</vt:lpstr>
      <vt:lpstr>تهیه ی نقشه های پوششی جدید </vt:lpstr>
      <vt:lpstr>پیشنهاد تهیه ی نقشه از طریق عکس برداری هوایی جدید</vt:lpstr>
      <vt:lpstr>جزئیات فنی عکس ها</vt:lpstr>
      <vt:lpstr>تبدیل عکس به نقشه</vt:lpstr>
      <vt:lpstr>بکارگیری نقشه های جدید در سیستم اطلاعاتی جغرافیایی</vt:lpstr>
      <vt:lpstr>نقش ماهواره</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-تدارکات و تکمیل اطلاعات و نقشه ها</dc:title>
  <dc:creator>KPs</dc:creator>
  <cp:lastModifiedBy>Windows User</cp:lastModifiedBy>
  <cp:revision>54</cp:revision>
  <dcterms:created xsi:type="dcterms:W3CDTF">2011-12-13T11:47:41Z</dcterms:created>
  <dcterms:modified xsi:type="dcterms:W3CDTF">2020-05-10T21:26:09Z</dcterms:modified>
</cp:coreProperties>
</file>