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71" r:id="rId9"/>
    <p:sldId id="270" r:id="rId10"/>
    <p:sldId id="263" r:id="rId11"/>
    <p:sldId id="264" r:id="rId12"/>
    <p:sldId id="265" r:id="rId13"/>
    <p:sldId id="266" r:id="rId14"/>
    <p:sldId id="267" r:id="rId15"/>
    <p:sldId id="268" r:id="rId16"/>
    <p:sldId id="26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5EBC1DC-F613-4250-814C-B3B982D0C127}" type="datetimeFigureOut">
              <a:rPr lang="en-US" smtClean="0"/>
              <a:pPr/>
              <a:t>6/3/2015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4E46A5EA-CE21-4573-A8EB-5DAA07B7832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5EBC1DC-F613-4250-814C-B3B982D0C127}" type="datetimeFigureOut">
              <a:rPr lang="en-US" smtClean="0"/>
              <a:pPr/>
              <a:t>6/3/2015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5EBC1DC-F613-4250-814C-B3B982D0C127}" type="datetimeFigureOut">
              <a:rPr lang="en-US" smtClean="0"/>
              <a:pPr/>
              <a:t>6/3/2015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46A5EA-CE21-4573-A8EB-5DAA07B7832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5EBC1DC-F613-4250-814C-B3B982D0C127}" type="datetimeFigureOut">
              <a:rPr lang="en-US" smtClean="0"/>
              <a:pPr/>
              <a:t>6/3/2015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5EBC1DC-F613-4250-814C-B3B982D0C127}" type="datetimeFigureOut">
              <a:rPr lang="en-US" smtClean="0"/>
              <a:pPr/>
              <a:t>6/3/2015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5EBC1DC-F613-4250-814C-B3B982D0C127}" type="datetimeFigureOut">
              <a:rPr lang="en-US" smtClean="0"/>
              <a:pPr/>
              <a:t>6/3/2015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EBC1DC-F613-4250-814C-B3B982D0C127}" type="datetimeFigureOut">
              <a:rPr lang="en-US" smtClean="0"/>
              <a:pPr/>
              <a:t>6/3/2015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5EBC1DC-F613-4250-814C-B3B982D0C127}" type="datetimeFigureOut">
              <a:rPr lang="en-US" smtClean="0"/>
              <a:pPr/>
              <a:t>6/3/2015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5EBC1DC-F613-4250-814C-B3B982D0C127}" type="datetimeFigureOut">
              <a:rPr lang="en-US" smtClean="0"/>
              <a:pPr/>
              <a:t>6/3/2015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4E46A5EA-CE21-4573-A8EB-5DAA07B7832C}"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5EBC1DC-F613-4250-814C-B3B982D0C127}" type="datetimeFigureOut">
              <a:rPr lang="en-US" smtClean="0"/>
              <a:pPr/>
              <a:t>6/3/2015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5EBC1DC-F613-4250-814C-B3B982D0C127}" type="datetimeFigureOut">
              <a:rPr lang="en-US" smtClean="0"/>
              <a:pPr/>
              <a:t>6/3/2015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46A5EA-CE21-4573-A8EB-5DAA07B7832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5EBC1DC-F613-4250-814C-B3B982D0C127}" type="datetimeFigureOut">
              <a:rPr lang="en-US" smtClean="0"/>
              <a:pPr/>
              <a:t>6/3/2015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E46A5EA-CE21-4573-A8EB-5DAA07B7832C}"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1143000"/>
            <a:ext cx="6400800" cy="4495800"/>
          </a:xfrm>
        </p:spPr>
        <p:txBody>
          <a:bodyPr/>
          <a:lstStyle/>
          <a:p>
            <a:pPr algn="r" rtl="1"/>
            <a:r>
              <a:rPr lang="fa-IR" dirty="0" smtClean="0">
                <a:solidFill>
                  <a:schemeClr val="tx1"/>
                </a:solidFill>
                <a:cs typeface="B Nazanin" pitchFamily="2" charset="-78"/>
              </a:rPr>
              <a:t>بسمه تعالی </a:t>
            </a:r>
          </a:p>
          <a:p>
            <a:pPr algn="r" rtl="1"/>
            <a:r>
              <a:rPr lang="fa-IR" dirty="0" smtClean="0">
                <a:solidFill>
                  <a:schemeClr val="tx1"/>
                </a:solidFill>
                <a:cs typeface="B Nazanin" pitchFamily="2" charset="-78"/>
              </a:rPr>
              <a:t>سمینار درس کنترل پروژه </a:t>
            </a:r>
          </a:p>
          <a:p>
            <a:pPr algn="r" rtl="1"/>
            <a:r>
              <a:rPr lang="fa-IR" smtClean="0">
                <a:solidFill>
                  <a:schemeClr val="tx1"/>
                </a:solidFill>
                <a:cs typeface="B Nazanin" pitchFamily="2" charset="-78"/>
              </a:rPr>
              <a:t>موضوع </a:t>
            </a:r>
            <a:r>
              <a:rPr lang="fa-IR" dirty="0" smtClean="0">
                <a:solidFill>
                  <a:schemeClr val="tx1"/>
                </a:solidFill>
                <a:cs typeface="B Nazanin" pitchFamily="2" charset="-78"/>
              </a:rPr>
              <a:t>: شبکه های احتمالی </a:t>
            </a:r>
            <a:r>
              <a:rPr lang="en-US" dirty="0" smtClean="0">
                <a:solidFill>
                  <a:schemeClr val="tx1"/>
                </a:solidFill>
                <a:cs typeface="B Nazanin" pitchFamily="2" charset="-78"/>
              </a:rPr>
              <a:t>GERT </a:t>
            </a:r>
            <a:endParaRPr lang="en-US" dirty="0">
              <a:solidFill>
                <a:schemeClr val="tx1"/>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algn="r" rtl="1">
              <a:buNone/>
            </a:pPr>
            <a:r>
              <a:rPr lang="fa-IR" dirty="0" smtClean="0">
                <a:cs typeface="B Nazanin" pitchFamily="2" charset="-78"/>
              </a:rPr>
              <a:t>  </a:t>
            </a:r>
          </a:p>
          <a:p>
            <a:pPr algn="r" rtl="1">
              <a:buNone/>
            </a:pPr>
            <a:r>
              <a:rPr lang="fa-IR" dirty="0" smtClean="0">
                <a:cs typeface="B Nazanin" pitchFamily="2" charset="-78"/>
              </a:rPr>
              <a:t> </a:t>
            </a:r>
            <a:r>
              <a:rPr lang="fa-IR" b="1" dirty="0" smtClean="0">
                <a:cs typeface="B Nazanin" pitchFamily="2" charset="-78"/>
              </a:rPr>
              <a:t>خلاصه :</a:t>
            </a:r>
          </a:p>
          <a:p>
            <a:pPr algn="r" rtl="1">
              <a:buNone/>
            </a:pPr>
            <a:r>
              <a:rPr lang="fa-IR" dirty="0" smtClean="0">
                <a:cs typeface="B Nazanin" pitchFamily="2" charset="-78"/>
              </a:rPr>
              <a:t>   از آنجا که اغلب امور در واحدهای تحقیق و توسعه به صورت پروژه های تحقیقاتی مطرح است ، لذا مدیریت و کنترل ، نقش مهم و حیاتی در اتمام موفقیت آمیز و بموقع پروژه ها دارد .بدین منظور هم اکنون از شبکه های </a:t>
            </a:r>
            <a:r>
              <a:rPr lang="en-US" dirty="0" smtClean="0">
                <a:cs typeface="B Nazanin" pitchFamily="2" charset="-78"/>
              </a:rPr>
              <a:t>CPM </a:t>
            </a:r>
            <a:r>
              <a:rPr lang="fa-IR" dirty="0" smtClean="0">
                <a:cs typeface="B Nazanin" pitchFamily="2" charset="-78"/>
              </a:rPr>
              <a:t>و</a:t>
            </a:r>
            <a:r>
              <a:rPr lang="en-US" dirty="0" smtClean="0">
                <a:cs typeface="B Nazanin" pitchFamily="2" charset="-78"/>
              </a:rPr>
              <a:t>PERT </a:t>
            </a:r>
            <a:r>
              <a:rPr lang="fa-IR" dirty="0" smtClean="0">
                <a:cs typeface="B Nazanin" pitchFamily="2" charset="-78"/>
              </a:rPr>
              <a:t> استفاده میگردد . اما تجربه ثابت کرده که این شبکه ها برای پروژه های تحقیقاتی مناسب نیستند . زیرا پروژه های تحقیقاتی از یک سری فعالیتهای غیر تکراری تشکیل شده اند و ثانیا اکثر فعالیتها بیشتر احتمالی هستند .به همین منظور از تکنیک </a:t>
            </a:r>
            <a:r>
              <a:rPr lang="en-US" dirty="0" smtClean="0">
                <a:cs typeface="B Nazanin" pitchFamily="2" charset="-78"/>
              </a:rPr>
              <a:t>GERT </a:t>
            </a:r>
            <a:r>
              <a:rPr lang="fa-IR" dirty="0" smtClean="0">
                <a:cs typeface="B Nazanin" pitchFamily="2" charset="-78"/>
              </a:rPr>
              <a:t> بعنوان ابزار تخصصی جهت این پروژه ها استفاده میگردد .</a:t>
            </a:r>
            <a:endParaRPr lang="en-US" dirty="0">
              <a:cs typeface="B Nazanin" pitchFamily="2" charset="-78"/>
            </a:endParaRPr>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algn="r" rtl="1">
              <a:buNone/>
            </a:pPr>
            <a:endParaRPr lang="fa-IR" dirty="0" smtClean="0"/>
          </a:p>
          <a:p>
            <a:pPr algn="r" rtl="1">
              <a:buNone/>
            </a:pPr>
            <a:r>
              <a:rPr lang="fa-IR" dirty="0" smtClean="0"/>
              <a:t> </a:t>
            </a:r>
            <a:r>
              <a:rPr lang="fa-IR" b="1" dirty="0" smtClean="0">
                <a:cs typeface="B Nazanin" pitchFamily="2" charset="-78"/>
              </a:rPr>
              <a:t>مقدمه :</a:t>
            </a:r>
          </a:p>
          <a:p>
            <a:pPr algn="r" rtl="1">
              <a:buNone/>
            </a:pPr>
            <a:r>
              <a:rPr lang="fa-IR" dirty="0" smtClean="0">
                <a:cs typeface="B Nazanin" pitchFamily="2" charset="-78"/>
              </a:rPr>
              <a:t>  شبکه های </a:t>
            </a:r>
            <a:r>
              <a:rPr lang="en-US" dirty="0" smtClean="0">
                <a:cs typeface="B Nazanin" pitchFamily="2" charset="-78"/>
              </a:rPr>
              <a:t>GERT </a:t>
            </a:r>
            <a:r>
              <a:rPr lang="fa-IR" dirty="0" smtClean="0">
                <a:cs typeface="B Nazanin" pitchFamily="2" charset="-78"/>
              </a:rPr>
              <a:t> </a:t>
            </a:r>
          </a:p>
          <a:p>
            <a:pPr algn="r" rtl="1">
              <a:buNone/>
            </a:pPr>
            <a:r>
              <a:rPr lang="fa-IR" dirty="0" smtClean="0">
                <a:cs typeface="B Nazanin" pitchFamily="2" charset="-78"/>
              </a:rPr>
              <a:t>1-دارای ماهیت احتمالی هستند .</a:t>
            </a:r>
          </a:p>
          <a:p>
            <a:pPr algn="r" rtl="1">
              <a:buNone/>
            </a:pPr>
            <a:r>
              <a:rPr lang="fa-IR" dirty="0" smtClean="0">
                <a:cs typeface="B Nazanin" pitchFamily="2" charset="-78"/>
              </a:rPr>
              <a:t>2-انجام تمام فعالیتها ضروری نیست .</a:t>
            </a:r>
          </a:p>
          <a:p>
            <a:pPr algn="r" rtl="1">
              <a:buNone/>
            </a:pPr>
            <a:r>
              <a:rPr lang="fa-IR" dirty="0" smtClean="0">
                <a:cs typeface="B Nazanin" pitchFamily="2" charset="-78"/>
              </a:rPr>
              <a:t>3-برخی از مسیرها ممکن است در کل مورد گذر واقع نشوند.</a:t>
            </a:r>
          </a:p>
          <a:p>
            <a:pPr algn="r" rtl="1">
              <a:buNone/>
            </a:pPr>
            <a:r>
              <a:rPr lang="fa-IR" dirty="0" smtClean="0">
                <a:cs typeface="B Nazanin" pitchFamily="2" charset="-78"/>
              </a:rPr>
              <a:t>این روش در ابتدا برای یکی از شرکتهای آمریکایی (</a:t>
            </a:r>
            <a:r>
              <a:rPr lang="en-US" dirty="0" smtClean="0">
                <a:cs typeface="B Nazanin" pitchFamily="2" charset="-78"/>
              </a:rPr>
              <a:t>RAND</a:t>
            </a:r>
            <a:r>
              <a:rPr lang="fa-IR" dirty="0" smtClean="0">
                <a:cs typeface="B Nazanin" pitchFamily="2" charset="-78"/>
              </a:rPr>
              <a:t>)</a:t>
            </a:r>
          </a:p>
          <a:p>
            <a:pPr algn="r" rtl="1">
              <a:buNone/>
            </a:pPr>
            <a:r>
              <a:rPr lang="fa-IR" dirty="0" smtClean="0">
                <a:cs typeface="B Nazanin" pitchFamily="2" charset="-78"/>
              </a:rPr>
              <a:t>جهت ساخت سفینه فضایی بکار گرفته شد .</a:t>
            </a:r>
            <a:endParaRPr lang="en-US" dirty="0">
              <a:cs typeface="B Nazanin" pitchFamily="2" charset="-78"/>
            </a:endParaRPr>
          </a:p>
        </p:txBody>
      </p:sp>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algn="r" rtl="1">
              <a:buNone/>
            </a:pPr>
            <a:endParaRPr lang="fa-IR" sz="2400" b="1" dirty="0" smtClean="0">
              <a:cs typeface="B Nazanin" pitchFamily="2" charset="-78"/>
            </a:endParaRPr>
          </a:p>
          <a:p>
            <a:pPr algn="r" rtl="1">
              <a:buNone/>
            </a:pPr>
            <a:r>
              <a:rPr lang="fa-IR" sz="2400" b="1" dirty="0" smtClean="0">
                <a:cs typeface="B Nazanin" pitchFamily="2" charset="-78"/>
              </a:rPr>
              <a:t>  تفاوت های اساسی میان </a:t>
            </a:r>
            <a:r>
              <a:rPr lang="en-US" sz="2400" b="1" dirty="0" smtClean="0">
                <a:cs typeface="B Nazanin" pitchFamily="2" charset="-78"/>
              </a:rPr>
              <a:t>GERT </a:t>
            </a:r>
            <a:r>
              <a:rPr lang="fa-IR" sz="2400" b="1" dirty="0" smtClean="0">
                <a:cs typeface="B Nazanin" pitchFamily="2" charset="-78"/>
              </a:rPr>
              <a:t> و شبکه های سنتی     (</a:t>
            </a:r>
            <a:r>
              <a:rPr lang="en-US" sz="2400" b="1" dirty="0" smtClean="0">
                <a:cs typeface="B Nazanin" pitchFamily="2" charset="-78"/>
              </a:rPr>
              <a:t>CPM </a:t>
            </a:r>
            <a:r>
              <a:rPr lang="fa-IR" sz="2400" b="1" dirty="0" smtClean="0">
                <a:cs typeface="B Nazanin" pitchFamily="2" charset="-78"/>
              </a:rPr>
              <a:t>و </a:t>
            </a:r>
            <a:r>
              <a:rPr lang="en-US" sz="2400" b="1" dirty="0" smtClean="0">
                <a:cs typeface="B Nazanin" pitchFamily="2" charset="-78"/>
              </a:rPr>
              <a:t>PERT</a:t>
            </a:r>
            <a:r>
              <a:rPr lang="fa-IR" sz="2400" b="1" dirty="0" smtClean="0">
                <a:cs typeface="B Nazanin" pitchFamily="2" charset="-78"/>
              </a:rPr>
              <a:t>)</a:t>
            </a:r>
          </a:p>
          <a:p>
            <a:pPr algn="r" rtl="1">
              <a:buNone/>
            </a:pPr>
            <a:endParaRPr lang="fa-IR" sz="2400" b="1" dirty="0" smtClean="0">
              <a:cs typeface="B Nazanin" pitchFamily="2" charset="-78"/>
            </a:endParaRPr>
          </a:p>
          <a:p>
            <a:pPr algn="r" rtl="1">
              <a:buNone/>
            </a:pPr>
            <a:r>
              <a:rPr lang="fa-IR" dirty="0" smtClean="0">
                <a:cs typeface="B Nazanin" pitchFamily="2" charset="-78"/>
              </a:rPr>
              <a:t>1-</a:t>
            </a:r>
            <a:r>
              <a:rPr lang="en-US" dirty="0" smtClean="0">
                <a:cs typeface="B Nazanin" pitchFamily="2" charset="-78"/>
              </a:rPr>
              <a:t>CPM </a:t>
            </a:r>
            <a:r>
              <a:rPr lang="fa-IR" dirty="0" smtClean="0">
                <a:cs typeface="B Nazanin" pitchFamily="2" charset="-78"/>
              </a:rPr>
              <a:t>: ارائه اطلاعات درباره تخمین زمان پروژه و توالی فعالیتها</a:t>
            </a:r>
            <a:r>
              <a:rPr lang="en-US" dirty="0" smtClean="0">
                <a:cs typeface="B Nazanin" pitchFamily="2" charset="-78"/>
              </a:rPr>
              <a:t> </a:t>
            </a:r>
            <a:r>
              <a:rPr lang="fa-IR" smtClean="0">
                <a:cs typeface="B Nazanin" pitchFamily="2" charset="-78"/>
              </a:rPr>
              <a:t>ناچیز است.. </a:t>
            </a:r>
            <a:r>
              <a:rPr lang="fa-IR" dirty="0" smtClean="0">
                <a:cs typeface="B Nazanin" pitchFamily="2" charset="-78"/>
              </a:rPr>
              <a:t>در واقع جهت فعالیتهایی با زمان ثابت کاربرد دارد .</a:t>
            </a:r>
          </a:p>
          <a:p>
            <a:pPr algn="r" rtl="1">
              <a:buNone/>
            </a:pPr>
            <a:r>
              <a:rPr lang="fa-IR" dirty="0" smtClean="0">
                <a:cs typeface="B Nazanin" pitchFamily="2" charset="-78"/>
              </a:rPr>
              <a:t>2-چنانچه زمان فعالیتها احتمال باشد ، شبکه </a:t>
            </a:r>
            <a:r>
              <a:rPr lang="en-US" dirty="0" smtClean="0">
                <a:cs typeface="B Nazanin" pitchFamily="2" charset="-78"/>
              </a:rPr>
              <a:t>PERT </a:t>
            </a:r>
            <a:r>
              <a:rPr lang="fa-IR" dirty="0" smtClean="0">
                <a:cs typeface="B Nazanin" pitchFamily="2" charset="-78"/>
              </a:rPr>
              <a:t> را داریم.</a:t>
            </a:r>
          </a:p>
          <a:p>
            <a:pPr algn="r" rtl="1">
              <a:buNone/>
            </a:pPr>
            <a:r>
              <a:rPr lang="fa-IR" dirty="0" smtClean="0">
                <a:cs typeface="B Nazanin" pitchFamily="2" charset="-78"/>
              </a:rPr>
              <a:t>3-در </a:t>
            </a:r>
            <a:r>
              <a:rPr lang="en-US" dirty="0" smtClean="0">
                <a:cs typeface="B Nazanin" pitchFamily="2" charset="-78"/>
              </a:rPr>
              <a:t>GERT </a:t>
            </a:r>
            <a:r>
              <a:rPr lang="fa-IR" dirty="0" smtClean="0">
                <a:cs typeface="B Nazanin" pitchFamily="2" charset="-78"/>
              </a:rPr>
              <a:t> هم زمان انجام فعالیتها و خود فعالیتها احتمالی هستند . از این رو میتوان گفت که </a:t>
            </a:r>
            <a:r>
              <a:rPr lang="en-US" dirty="0" smtClean="0">
                <a:cs typeface="B Nazanin" pitchFamily="2" charset="-78"/>
              </a:rPr>
              <a:t>CPM </a:t>
            </a:r>
            <a:r>
              <a:rPr lang="fa-IR" dirty="0" smtClean="0">
                <a:cs typeface="B Nazanin" pitchFamily="2" charset="-78"/>
              </a:rPr>
              <a:t> و </a:t>
            </a:r>
            <a:r>
              <a:rPr lang="en-US" dirty="0" smtClean="0">
                <a:cs typeface="B Nazanin" pitchFamily="2" charset="-78"/>
              </a:rPr>
              <a:t>GERT </a:t>
            </a:r>
            <a:r>
              <a:rPr lang="fa-IR" dirty="0" smtClean="0">
                <a:cs typeface="B Nazanin" pitchFamily="2" charset="-78"/>
              </a:rPr>
              <a:t> نوع خاصی از </a:t>
            </a:r>
            <a:r>
              <a:rPr lang="en-US" dirty="0" smtClean="0">
                <a:cs typeface="B Nazanin" pitchFamily="2" charset="-78"/>
              </a:rPr>
              <a:t>GERT </a:t>
            </a:r>
            <a:r>
              <a:rPr lang="fa-IR" dirty="0" smtClean="0">
                <a:cs typeface="B Nazanin" pitchFamily="2" charset="-78"/>
              </a:rPr>
              <a:t> هستند .</a:t>
            </a:r>
          </a:p>
          <a:p>
            <a:pPr algn="r" rtl="1">
              <a:buNone/>
            </a:pPr>
            <a:r>
              <a:rPr lang="fa-IR" dirty="0" smtClean="0">
                <a:cs typeface="B Nazanin" pitchFamily="2" charset="-78"/>
              </a:rPr>
              <a:t>4- در شبکه های سنتی فعالیتها فقط یکبار روی میدهند ولی در گرت فعالیتها تکرار میشوند .</a:t>
            </a:r>
          </a:p>
        </p:txBody>
      </p:sp>
    </p:spTree>
  </p:cSld>
  <p:clrMapOvr>
    <a:masterClrMapping/>
  </p:clrMapOvr>
  <p:transition>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algn="r" rtl="1"/>
            <a:endParaRPr lang="fa-IR" dirty="0" smtClean="0">
              <a:cs typeface="B Nazanin" pitchFamily="2" charset="-78"/>
            </a:endParaRPr>
          </a:p>
          <a:p>
            <a:pPr algn="r" rtl="1"/>
            <a:endParaRPr lang="fa-IR" dirty="0" smtClean="0">
              <a:cs typeface="B Nazanin" pitchFamily="2" charset="-78"/>
            </a:endParaRPr>
          </a:p>
          <a:p>
            <a:pPr algn="r" rtl="1"/>
            <a:r>
              <a:rPr lang="en-US" dirty="0" smtClean="0">
                <a:cs typeface="B Nazanin" pitchFamily="2" charset="-78"/>
              </a:rPr>
              <a:t> </a:t>
            </a:r>
            <a:r>
              <a:rPr lang="fa-IR" dirty="0" smtClean="0">
                <a:cs typeface="B Nazanin" pitchFamily="2" charset="-78"/>
              </a:rPr>
              <a:t>شبکه </a:t>
            </a:r>
            <a:r>
              <a:rPr lang="fa-IR" dirty="0" err="1" smtClean="0">
                <a:cs typeface="B Nazanin" pitchFamily="2" charset="-78"/>
              </a:rPr>
              <a:t>هایی</a:t>
            </a:r>
            <a:r>
              <a:rPr lang="fa-IR" dirty="0" smtClean="0">
                <a:cs typeface="B Nazanin" pitchFamily="2" charset="-78"/>
              </a:rPr>
              <a:t> که اغلب در مورد آنها بحث میگردد (سنتی) همگی دارای فعالیتهای معین هستند . به این معنی که با کاربرد این شبکه ها  ، برای مسوولین مشخص بود که چه نوع عملیات یا </a:t>
            </a:r>
            <a:r>
              <a:rPr lang="fa-IR" dirty="0" err="1" smtClean="0">
                <a:cs typeface="B Nazanin" pitchFamily="2" charset="-78"/>
              </a:rPr>
              <a:t>فعالیتهایی</a:t>
            </a:r>
            <a:r>
              <a:rPr lang="fa-IR" dirty="0" smtClean="0">
                <a:cs typeface="B Nazanin" pitchFamily="2" charset="-78"/>
              </a:rPr>
              <a:t> باید انجام گیرند تا پروژه به هدف خود برسد  .</a:t>
            </a:r>
            <a:r>
              <a:rPr lang="ar-SA" dirty="0" smtClean="0">
                <a:cs typeface="B Nazanin" pitchFamily="2" charset="-78"/>
              </a:rPr>
              <a:t>. </a:t>
            </a:r>
            <a:r>
              <a:rPr lang="ar-SA" dirty="0">
                <a:cs typeface="B Nazanin" pitchFamily="2" charset="-78"/>
              </a:rPr>
              <a:t>در مورد شبکه های </a:t>
            </a:r>
            <a:r>
              <a:rPr lang="en-US" dirty="0">
                <a:cs typeface="B Nazanin" pitchFamily="2" charset="-78"/>
              </a:rPr>
              <a:t>CPM</a:t>
            </a:r>
            <a:r>
              <a:rPr lang="fa-IR" dirty="0">
                <a:cs typeface="B Nazanin" pitchFamily="2" charset="-78"/>
              </a:rPr>
              <a:t> عوامل زمانی نیز معین و غیرقابل تغییر در نظر گرفته می شدند. در شبکه های </a:t>
            </a:r>
            <a:r>
              <a:rPr lang="en-US" dirty="0">
                <a:cs typeface="B Nazanin" pitchFamily="2" charset="-78"/>
              </a:rPr>
              <a:t>PERT</a:t>
            </a:r>
            <a:r>
              <a:rPr lang="fa-IR" dirty="0">
                <a:cs typeface="B Nazanin" pitchFamily="2" charset="-78"/>
              </a:rPr>
              <a:t>، با وجود اینکه عامل زمان توآم با احتمال به کار گرفته می شد، معهذا برای رسیدن به هدف نهایی (تکمیل پروژه) لازم بود که همگی فعالیتهای واقع در شبکه اجرا شوند.</a:t>
            </a:r>
            <a:endParaRPr lang="en-US" dirty="0">
              <a:cs typeface="B Nazanin" pitchFamily="2" charset="-78"/>
            </a:endParaRPr>
          </a:p>
          <a:p>
            <a:pPr algn="r" rtl="1"/>
            <a:endParaRPr lang="en-US" dirty="0"/>
          </a:p>
        </p:txBody>
      </p:sp>
    </p:spTree>
  </p:cSld>
  <p:clrMapOvr>
    <a:masterClrMapping/>
  </p:clrMapOvr>
  <p:transition>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410200"/>
          </a:xfrm>
        </p:spPr>
        <p:txBody>
          <a:bodyPr/>
          <a:lstStyle/>
          <a:p>
            <a:pPr algn="r" rtl="1">
              <a:buNone/>
            </a:pPr>
            <a:r>
              <a:rPr lang="fa-IR" dirty="0" smtClean="0"/>
              <a:t> </a:t>
            </a:r>
          </a:p>
          <a:p>
            <a:pPr algn="r" rtl="1">
              <a:buNone/>
            </a:pPr>
            <a:endParaRPr lang="fa-IR" dirty="0" smtClean="0"/>
          </a:p>
          <a:p>
            <a:pPr algn="r" rtl="1">
              <a:buNone/>
            </a:pPr>
            <a:endParaRPr lang="fa-IR" dirty="0" smtClean="0"/>
          </a:p>
          <a:p>
            <a:pPr algn="r" rtl="1">
              <a:buNone/>
            </a:pPr>
            <a:r>
              <a:rPr lang="fa-IR" dirty="0" smtClean="0"/>
              <a:t>    </a:t>
            </a:r>
            <a:r>
              <a:rPr lang="fa-IR" sz="3200" dirty="0" smtClean="0">
                <a:cs typeface="B Nazanin" pitchFamily="2" charset="-78"/>
              </a:rPr>
              <a:t>در </a:t>
            </a:r>
            <a:r>
              <a:rPr lang="fa-IR" sz="3200" dirty="0">
                <a:cs typeface="B Nazanin" pitchFamily="2" charset="-78"/>
              </a:rPr>
              <a:t>شبکه های گرت، هر رویداد به دو بخش «ورودی» و «خروجی» تقسیم می شود. سمت ورودی رویداد، شرایط لازم را برای اینکه فعالیتهای خروجی قابل شروع شدن باشند، نشان می دهد. در بخش بعد، علائم و اختصارات مربوط به رویدادها را نشان می دهیم و با ذکر مثالی کاربرد آنها ر روشن می کنیم.</a:t>
            </a:r>
            <a:endParaRPr lang="en-US" dirty="0">
              <a:cs typeface="B Nazanin" pitchFamily="2" charset="-78"/>
            </a:endParaRPr>
          </a:p>
          <a:p>
            <a:pPr algn="r" rtl="1"/>
            <a:endParaRPr lang="en-US" dirty="0"/>
          </a:p>
        </p:txBody>
      </p:sp>
    </p:spTree>
  </p:cSld>
  <p:clrMapOvr>
    <a:masterClrMapping/>
  </p:clrMapOvr>
  <p:transition>
    <p:wheel spokes="2"/>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457200" y="914400"/>
            <a:ext cx="8229600" cy="5410200"/>
          </a:xfrm>
        </p:spPr>
        <p:txBody>
          <a:bodyPr>
            <a:normAutofit/>
          </a:bodyPr>
          <a:lstStyle/>
          <a:p>
            <a:pPr algn="r" rtl="1">
              <a:buNone/>
            </a:pPr>
            <a:r>
              <a:rPr lang="fa-IR" dirty="0" smtClean="0">
                <a:cs typeface="B Nazanin" pitchFamily="2" charset="-78"/>
              </a:rPr>
              <a:t> </a:t>
            </a:r>
          </a:p>
          <a:p>
            <a:pPr algn="r" rtl="1"/>
            <a:endParaRPr lang="fa-IR" dirty="0" smtClean="0">
              <a:cs typeface="B Nazanin" pitchFamily="2" charset="-78"/>
            </a:endParaRPr>
          </a:p>
          <a:p>
            <a:pPr algn="r" rtl="1"/>
            <a:r>
              <a:rPr lang="fa-IR" sz="3200" dirty="0" smtClean="0">
                <a:cs typeface="B Nazanin" pitchFamily="2" charset="-78"/>
              </a:rPr>
              <a:t>رویداد :</a:t>
            </a:r>
          </a:p>
          <a:p>
            <a:pPr algn="r" rtl="1"/>
            <a:r>
              <a:rPr lang="fa-IR" sz="3200" dirty="0">
                <a:cs typeface="B Nazanin" pitchFamily="2" charset="-78"/>
              </a:rPr>
              <a:t>یک رویداد را وقتی می گوییم «رسمی شده» یا «رسمیت یافته»، که رویداد در </a:t>
            </a:r>
            <a:r>
              <a:rPr lang="fa-IR" sz="3600" dirty="0">
                <a:cs typeface="B Nazanin" pitchFamily="2" charset="-78"/>
              </a:rPr>
              <a:t>شرایطی</a:t>
            </a:r>
            <a:r>
              <a:rPr lang="fa-IR" sz="3200" dirty="0">
                <a:cs typeface="B Nazanin" pitchFamily="2" charset="-78"/>
              </a:rPr>
              <a:t> باشد که فعالیتهای خروجی آن قابل آغاز شدن باشند. </a:t>
            </a:r>
            <a:endParaRPr lang="fa-IR" sz="3200" dirty="0" smtClean="0">
              <a:cs typeface="B Nazanin" pitchFamily="2" charset="-78"/>
            </a:endParaRPr>
          </a:p>
          <a:p>
            <a:pPr algn="r" rtl="1"/>
            <a:r>
              <a:rPr lang="fa-IR" sz="3200" dirty="0" smtClean="0">
                <a:cs typeface="B Nazanin" pitchFamily="2" charset="-78"/>
              </a:rPr>
              <a:t>آشنایی با علائم شبکه گرت با استفاده  کاربرد یک مثال</a:t>
            </a:r>
            <a:endParaRPr lang="en-US" sz="3200" dirty="0">
              <a:cs typeface="B Nazanin" pitchFamily="2" charset="-78"/>
            </a:endParaRPr>
          </a:p>
          <a:p>
            <a:pPr algn="r" rtl="1"/>
            <a:endParaRPr lang="en-US" sz="2400" dirty="0"/>
          </a:p>
        </p:txBody>
      </p:sp>
    </p:spTree>
  </p:cSld>
  <p:clrMapOvr>
    <a:masterClrMapping/>
  </p:clrMapOvr>
  <p:transition>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algn="r" rtl="1">
              <a:buNone/>
            </a:pPr>
            <a:r>
              <a:rPr lang="fa-IR" sz="3200" dirty="0" smtClean="0">
                <a:latin typeface="B Nazanin"/>
                <a:cs typeface="B Nazanin" pitchFamily="2" charset="-78"/>
              </a:rPr>
              <a:t>  </a:t>
            </a:r>
          </a:p>
          <a:p>
            <a:pPr algn="r" rtl="1">
              <a:buNone/>
            </a:pPr>
            <a:r>
              <a:rPr lang="fa-IR" sz="3200" dirty="0" smtClean="0">
                <a:latin typeface="B Nazanin"/>
                <a:cs typeface="B Nazanin" pitchFamily="2" charset="-78"/>
              </a:rPr>
              <a:t>شکل صفحه بعد ، مربوط به بازدید و تعمیریک دیگ بخار است . بعنوان مثال رویدادهای 1و2 دارای شرایط شبکه </a:t>
            </a:r>
            <a:r>
              <a:rPr lang="en-US" sz="3200" dirty="0" err="1" smtClean="0">
                <a:latin typeface="B Nazanin"/>
                <a:cs typeface="B Nazanin" pitchFamily="2" charset="-78"/>
              </a:rPr>
              <a:t>cpm</a:t>
            </a:r>
            <a:r>
              <a:rPr lang="fa-IR" sz="3200" dirty="0" smtClean="0">
                <a:latin typeface="B Nazanin"/>
                <a:cs typeface="B Nazanin" pitchFamily="2" charset="-78"/>
              </a:rPr>
              <a:t> هستند .رویدادهای 3و 8 دارای فعالیتهای احتمالی خروجی هستند . و از همه خروجی تنها یکی انجام میگردد .رویداد 7 هم دارای 3 فعالیت ورودی هست که برای اینکه رویداد خروجی آن که همان رفع نشتی لوله ها میباشد ،  رسمیت پیدا کند تنها نیاز به اجرای یکی از ورودیهای آن میباشد .</a:t>
            </a:r>
            <a:endParaRPr lang="en-US" sz="3200" dirty="0">
              <a:latin typeface="B Nazanin"/>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server\Desktop\1111\Untitled-11.jpg"/>
          <p:cNvPicPr>
            <a:picLocks noGrp="1"/>
          </p:cNvPicPr>
          <p:nvPr>
            <p:ph idx="1"/>
          </p:nvPr>
        </p:nvPicPr>
        <p:blipFill>
          <a:blip r:embed="rId2"/>
          <a:srcRect/>
          <a:stretch>
            <a:fillRect/>
          </a:stretch>
        </p:blipFill>
        <p:spPr bwMode="auto">
          <a:xfrm>
            <a:off x="381000" y="228600"/>
            <a:ext cx="8382000" cy="640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r" rtl="1"/>
            <a:r>
              <a:rPr lang="fa-IR" dirty="0" smtClean="0"/>
              <a:t>مثال </a:t>
            </a:r>
          </a:p>
          <a:p>
            <a:pPr algn="r" rtl="1"/>
            <a:r>
              <a:rPr lang="fa-IR" dirty="0" smtClean="0"/>
              <a:t>رویداد 12-2</a:t>
            </a:r>
          </a:p>
          <a:p>
            <a:pPr algn="r" rtl="1"/>
            <a:endParaRPr lang="fa-IR" dirty="0" smtClean="0"/>
          </a:p>
          <a:p>
            <a:pPr algn="r" rtl="1"/>
            <a:endParaRPr lang="en-US" dirty="0"/>
          </a:p>
        </p:txBody>
      </p:sp>
      <p:pic>
        <p:nvPicPr>
          <p:cNvPr id="4" name="Picture 3" descr="C:\Users\server\Desktop\1111\Untitled-2.jpg"/>
          <p:cNvPicPr/>
          <p:nvPr/>
        </p:nvPicPr>
        <p:blipFill>
          <a:blip r:embed="rId2"/>
          <a:srcRect/>
          <a:stretch>
            <a:fillRect/>
          </a:stretch>
        </p:blipFill>
        <p:spPr bwMode="auto">
          <a:xfrm>
            <a:off x="1981200" y="1752600"/>
            <a:ext cx="6400800" cy="4343400"/>
          </a:xfrm>
          <a:prstGeom prst="rect">
            <a:avLst/>
          </a:prstGeom>
          <a:noFill/>
          <a:ln w="9525">
            <a:noFill/>
            <a:miter lim="800000"/>
            <a:headEnd/>
            <a:tailEnd/>
          </a:ln>
        </p:spPr>
      </p:pic>
    </p:spTree>
  </p:cSld>
  <p:clrMapOvr>
    <a:masterClrMapping/>
  </p:clrMapOvr>
  <p:transition>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algn="r" rtl="1"/>
            <a:endParaRPr lang="fa-IR" dirty="0" smtClean="0"/>
          </a:p>
          <a:p>
            <a:pPr algn="r" rtl="1"/>
            <a:r>
              <a:rPr lang="fa-IR" dirty="0" smtClean="0"/>
              <a:t>شرح مثال 12-2</a:t>
            </a:r>
          </a:p>
          <a:p>
            <a:pPr algn="r" rtl="1"/>
            <a:r>
              <a:rPr lang="fa-IR" dirty="0" smtClean="0"/>
              <a:t>رسمی </a:t>
            </a:r>
            <a:r>
              <a:rPr lang="fa-IR" dirty="0"/>
              <a:t>شدن رویداد 20 برای بار اول، احتیاج به سه عمل تکمیلی از بین فعالیتهای </a:t>
            </a:r>
            <a:r>
              <a:rPr lang="en-US" dirty="0"/>
              <a:t>a</a:t>
            </a:r>
            <a:r>
              <a:rPr lang="fa-IR" dirty="0"/>
              <a:t>، </a:t>
            </a:r>
            <a:r>
              <a:rPr lang="en-US" dirty="0"/>
              <a:t>b</a:t>
            </a:r>
            <a:r>
              <a:rPr lang="fa-IR" dirty="0"/>
              <a:t>، </a:t>
            </a:r>
            <a:r>
              <a:rPr lang="en-US" dirty="0"/>
              <a:t>c</a:t>
            </a:r>
            <a:r>
              <a:rPr lang="fa-IR" dirty="0"/>
              <a:t> و </a:t>
            </a:r>
            <a:r>
              <a:rPr lang="en-US" dirty="0"/>
              <a:t>d</a:t>
            </a:r>
            <a:r>
              <a:rPr lang="fa-IR" dirty="0"/>
              <a:t> دارد. مثلاً ممکن است </a:t>
            </a:r>
            <a:r>
              <a:rPr lang="en-US" dirty="0"/>
              <a:t>a</a:t>
            </a:r>
            <a:r>
              <a:rPr lang="fa-IR" dirty="0"/>
              <a:t> دو بار و </a:t>
            </a:r>
            <a:r>
              <a:rPr lang="en-US" dirty="0"/>
              <a:t>c</a:t>
            </a:r>
            <a:r>
              <a:rPr lang="fa-IR" dirty="0"/>
              <a:t> یک بار اجرا شود، یا </a:t>
            </a:r>
            <a:r>
              <a:rPr lang="en-US" dirty="0"/>
              <a:t>a</a:t>
            </a:r>
            <a:r>
              <a:rPr lang="fa-IR" dirty="0"/>
              <a:t>، </a:t>
            </a:r>
            <a:r>
              <a:rPr lang="en-US" dirty="0"/>
              <a:t>b</a:t>
            </a:r>
            <a:r>
              <a:rPr lang="fa-IR" dirty="0"/>
              <a:t>و </a:t>
            </a:r>
            <a:r>
              <a:rPr lang="en-US" dirty="0"/>
              <a:t>d</a:t>
            </a:r>
            <a:r>
              <a:rPr lang="fa-IR" dirty="0"/>
              <a:t> هر کدام یک بار اجرا شوند. در دورهای بعد، رسمی شدن رویداد، احتیاج به دو عمل تکمیلی دارد. مثلاً ممکن است یک فعالیت ورودی دو بار اجرا شود، یا دو فعالیت ورودی هر کدام یک بار اجرا شوند. با رسمی شدن رویداد، یکی از فعالیتهای خروجی </a:t>
            </a:r>
            <a:r>
              <a:rPr lang="en-US" dirty="0"/>
              <a:t>P</a:t>
            </a:r>
            <a:r>
              <a:rPr lang="fa-IR" dirty="0"/>
              <a:t> یا </a:t>
            </a:r>
            <a:r>
              <a:rPr lang="en-US" dirty="0"/>
              <a:t>Q</a:t>
            </a:r>
            <a:r>
              <a:rPr lang="fa-IR" dirty="0"/>
              <a:t> یا </a:t>
            </a:r>
            <a:r>
              <a:rPr lang="en-US" dirty="0"/>
              <a:t>R</a:t>
            </a:r>
            <a:r>
              <a:rPr lang="fa-IR" dirty="0"/>
              <a:t> اجرا شده و دو فعالیت دیگر قابل اجرا نخواهند بود. </a:t>
            </a:r>
            <a:endParaRPr lang="fa-IR" dirty="0" smtClean="0"/>
          </a:p>
          <a:p>
            <a:pPr algn="r" rtl="1"/>
            <a:r>
              <a:rPr lang="fa-IR" dirty="0" smtClean="0"/>
              <a:t>(</a:t>
            </a:r>
            <a:r>
              <a:rPr lang="fa-IR" dirty="0"/>
              <a:t>سمت خروجی رویداد، احتمالی است).</a:t>
            </a:r>
            <a:endParaRPr lang="en-US" dirty="0"/>
          </a:p>
          <a:p>
            <a:pPr algn="r" rtl="1"/>
            <a:endParaRPr lang="en-US" dirty="0"/>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lstStyle/>
          <a:p>
            <a:pPr algn="r" rtl="1"/>
            <a:r>
              <a:rPr lang="fa-IR" dirty="0"/>
              <a:t>رویداد شکل 12-3</a:t>
            </a:r>
            <a:r>
              <a:rPr lang="fa-IR" dirty="0" smtClean="0"/>
              <a:t>:</a:t>
            </a:r>
          </a:p>
          <a:p>
            <a:pPr algn="r" rtl="1"/>
            <a:endParaRPr lang="en-US" dirty="0"/>
          </a:p>
        </p:txBody>
      </p:sp>
      <p:pic>
        <p:nvPicPr>
          <p:cNvPr id="4" name="Picture 3" descr="C:\Users\server\Desktop\1111\Untitled-3.jpg"/>
          <p:cNvPicPr/>
          <p:nvPr/>
        </p:nvPicPr>
        <p:blipFill>
          <a:blip r:embed="rId2"/>
          <a:srcRect/>
          <a:stretch>
            <a:fillRect/>
          </a:stretch>
        </p:blipFill>
        <p:spPr bwMode="auto">
          <a:xfrm>
            <a:off x="762001" y="1524000"/>
            <a:ext cx="7315200" cy="4343400"/>
          </a:xfrm>
          <a:prstGeom prst="rect">
            <a:avLst/>
          </a:prstGeom>
          <a:noFill/>
          <a:ln w="9525">
            <a:noFill/>
            <a:miter lim="800000"/>
            <a:headEnd/>
            <a:tailEnd/>
          </a:ln>
        </p:spPr>
      </p:pic>
    </p:spTree>
  </p:cSld>
  <p:clrMapOvr>
    <a:masterClrMapping/>
  </p:clrMapOvr>
  <p:transition>
    <p:pull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algn="r" rtl="1"/>
            <a:endParaRPr lang="fa-IR" dirty="0" smtClean="0"/>
          </a:p>
          <a:p>
            <a:pPr algn="r" rtl="1"/>
            <a:endParaRPr lang="fa-IR" dirty="0" smtClean="0"/>
          </a:p>
          <a:p>
            <a:pPr algn="r" rtl="1"/>
            <a:r>
              <a:rPr lang="fa-IR" sz="3200" dirty="0" smtClean="0">
                <a:cs typeface="B Nazanin" pitchFamily="2" charset="-78"/>
              </a:rPr>
              <a:t>رسمی </a:t>
            </a:r>
            <a:r>
              <a:rPr lang="fa-IR" sz="3200" dirty="0">
                <a:cs typeface="B Nazanin" pitchFamily="2" charset="-78"/>
              </a:rPr>
              <a:t>شدن رویداد 25 برای اولین بار و برای بارهای بعدی، احتیاج به اجرا شدن سه فعالیت مختلف از بین فعالیتهای ورودی دارد. مثلاً اجرا شدن </a:t>
            </a:r>
            <a:r>
              <a:rPr lang="en-US" sz="3200" dirty="0">
                <a:cs typeface="B Nazanin" pitchFamily="2" charset="-78"/>
              </a:rPr>
              <a:t>a</a:t>
            </a:r>
            <a:r>
              <a:rPr lang="fa-IR" sz="3200" dirty="0">
                <a:cs typeface="B Nazanin" pitchFamily="2" charset="-78"/>
              </a:rPr>
              <a:t> و </a:t>
            </a:r>
            <a:r>
              <a:rPr lang="en-US" sz="3200" dirty="0">
                <a:cs typeface="B Nazanin" pitchFamily="2" charset="-78"/>
              </a:rPr>
              <a:t>b</a:t>
            </a:r>
            <a:r>
              <a:rPr lang="fa-IR" sz="3200" dirty="0">
                <a:cs typeface="B Nazanin" pitchFamily="2" charset="-78"/>
              </a:rPr>
              <a:t> و </a:t>
            </a:r>
            <a:r>
              <a:rPr lang="en-US" sz="3200" dirty="0">
                <a:cs typeface="B Nazanin" pitchFamily="2" charset="-78"/>
              </a:rPr>
              <a:t>c</a:t>
            </a:r>
            <a:r>
              <a:rPr lang="fa-IR" sz="3200" dirty="0">
                <a:cs typeface="B Nazanin" pitchFamily="2" charset="-78"/>
              </a:rPr>
              <a:t> یا </a:t>
            </a:r>
            <a:r>
              <a:rPr lang="en-US" sz="3200" dirty="0">
                <a:cs typeface="B Nazanin" pitchFamily="2" charset="-78"/>
              </a:rPr>
              <a:t>b</a:t>
            </a:r>
            <a:r>
              <a:rPr lang="fa-IR" sz="3200" dirty="0">
                <a:cs typeface="B Nazanin" pitchFamily="2" charset="-78"/>
              </a:rPr>
              <a:t> و </a:t>
            </a:r>
            <a:r>
              <a:rPr lang="en-US" sz="3200" dirty="0">
                <a:cs typeface="B Nazanin" pitchFamily="2" charset="-78"/>
              </a:rPr>
              <a:t>d</a:t>
            </a:r>
            <a:r>
              <a:rPr lang="fa-IR" sz="3200" dirty="0">
                <a:cs typeface="B Nazanin" pitchFamily="2" charset="-78"/>
              </a:rPr>
              <a:t> و </a:t>
            </a:r>
            <a:r>
              <a:rPr lang="en-US" sz="3200" dirty="0">
                <a:cs typeface="B Nazanin" pitchFamily="2" charset="-78"/>
              </a:rPr>
              <a:t>e</a:t>
            </a:r>
            <a:r>
              <a:rPr lang="fa-IR" sz="3200" dirty="0">
                <a:cs typeface="B Nazanin" pitchFamily="2" charset="-78"/>
              </a:rPr>
              <a:t>. با رسمی شدن رویداد، هر دو فعالیت </a:t>
            </a:r>
            <a:r>
              <a:rPr lang="en-US" sz="3200" dirty="0">
                <a:cs typeface="B Nazanin" pitchFamily="2" charset="-78"/>
              </a:rPr>
              <a:t>P</a:t>
            </a:r>
            <a:r>
              <a:rPr lang="fa-IR" sz="3200" dirty="0">
                <a:cs typeface="B Nazanin" pitchFamily="2" charset="-78"/>
              </a:rPr>
              <a:t> و </a:t>
            </a:r>
            <a:r>
              <a:rPr lang="en-US" sz="3200" dirty="0">
                <a:cs typeface="B Nazanin" pitchFamily="2" charset="-78"/>
              </a:rPr>
              <a:t>Q</a:t>
            </a:r>
            <a:r>
              <a:rPr lang="fa-IR" sz="3200" dirty="0">
                <a:cs typeface="B Nazanin" pitchFamily="2" charset="-78"/>
              </a:rPr>
              <a:t> باید اجرا شوند (ولی الزاماً نباید تاریخهای شروع آنها یکی باشد).</a:t>
            </a:r>
            <a:endParaRPr lang="en-US" sz="3200" dirty="0">
              <a:cs typeface="B Nazanin" pitchFamily="2" charset="-78"/>
            </a:endParaRPr>
          </a:p>
          <a:p>
            <a:pPr algn="r" rtl="1"/>
            <a:endParaRPr lang="en-US" dirty="0"/>
          </a:p>
        </p:txBody>
      </p:sp>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algn="r" rtl="1">
              <a:buNone/>
            </a:pPr>
            <a:r>
              <a:rPr lang="fa-IR" sz="3200" dirty="0" smtClean="0">
                <a:cs typeface="B Nazanin" pitchFamily="2" charset="-78"/>
              </a:rPr>
              <a:t>   نتیجه گیری </a:t>
            </a:r>
            <a:r>
              <a:rPr lang="fa-IR" dirty="0" smtClean="0">
                <a:cs typeface="B Nazanin" pitchFamily="2" charset="-78"/>
              </a:rPr>
              <a:t>:</a:t>
            </a:r>
          </a:p>
          <a:p>
            <a:pPr algn="r" rtl="1">
              <a:buNone/>
            </a:pPr>
            <a:r>
              <a:rPr lang="fa-IR" dirty="0" smtClean="0">
                <a:cs typeface="B Nazanin" pitchFamily="2" charset="-78"/>
              </a:rPr>
              <a:t>   </a:t>
            </a:r>
            <a:r>
              <a:rPr lang="fa-IR" sz="3200" dirty="0" smtClean="0">
                <a:cs typeface="B Nazanin" pitchFamily="2" charset="-78"/>
              </a:rPr>
              <a:t>شبکه های </a:t>
            </a:r>
            <a:r>
              <a:rPr lang="en-US" sz="3200" dirty="0" smtClean="0">
                <a:cs typeface="B Nazanin" pitchFamily="2" charset="-78"/>
              </a:rPr>
              <a:t>GERT</a:t>
            </a:r>
            <a:r>
              <a:rPr lang="fa-IR" sz="3200" dirty="0" smtClean="0">
                <a:cs typeface="B Nazanin" pitchFamily="2" charset="-78"/>
              </a:rPr>
              <a:t>کاربردهای بسیاری دارد و روز به روز مورد استفاده بیشتری قرار دارد .کاربردهایی همچون افزایش میزان تولید .کاهش ضایعات ، شناسایی گلوگاههای تولید ، کنترل پروژه ها بویژه پروژه های تحقیقاتی و ..البته میتوان جهت تسریع در محاسبات از شبیه سازی کامپیوتری نیز استفاده کرد و در این رابطه از نرم افزارهایی مانند </a:t>
            </a:r>
            <a:r>
              <a:rPr lang="en-US" sz="3200" dirty="0" smtClean="0">
                <a:cs typeface="B Nazanin" pitchFamily="2" charset="-78"/>
              </a:rPr>
              <a:t>SLAM </a:t>
            </a:r>
            <a:r>
              <a:rPr lang="fa-IR" sz="3200" dirty="0" smtClean="0">
                <a:cs typeface="B Nazanin" pitchFamily="2" charset="-78"/>
              </a:rPr>
              <a:t>و </a:t>
            </a:r>
            <a:r>
              <a:rPr lang="en-US" sz="3200" dirty="0" smtClean="0">
                <a:cs typeface="B Nazanin" pitchFamily="2" charset="-78"/>
              </a:rPr>
              <a:t>AWESIM </a:t>
            </a:r>
            <a:r>
              <a:rPr lang="fa-IR" sz="3200" dirty="0" smtClean="0">
                <a:cs typeface="B Nazanin" pitchFamily="2" charset="-78"/>
              </a:rPr>
              <a:t>استفاده نمود.</a:t>
            </a:r>
            <a:endParaRPr lang="en-US"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algn="r" rtl="1"/>
            <a:r>
              <a:rPr lang="fa-IR" dirty="0" smtClean="0"/>
              <a:t>اختصارات : </a:t>
            </a:r>
          </a:p>
          <a:p>
            <a:pPr rtl="1">
              <a:buNone/>
            </a:pPr>
            <a:r>
              <a:rPr lang="en-US" dirty="0" smtClean="0"/>
              <a:t>CPM :CRITICAL PATH METOD</a:t>
            </a:r>
          </a:p>
          <a:p>
            <a:pPr rtl="1">
              <a:buNone/>
            </a:pPr>
            <a:r>
              <a:rPr lang="en-US" dirty="0" smtClean="0"/>
              <a:t>GERT: GRAPHICAL EVALUATION &amp; REVIEW TECHNIQUE .</a:t>
            </a:r>
          </a:p>
          <a:p>
            <a:pPr rtl="1">
              <a:buNone/>
            </a:pPr>
            <a:r>
              <a:rPr lang="en-US" dirty="0" smtClean="0"/>
              <a:t>PERT : PROGRAM EVALUATION &amp; REVIEW TECHNIQUE</a:t>
            </a:r>
            <a:endParaRPr lang="en-US" dirty="0"/>
          </a:p>
        </p:txBody>
      </p:sp>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algn="r" rtl="1"/>
            <a:endParaRPr lang="fa-IR" dirty="0" smtClean="0"/>
          </a:p>
          <a:p>
            <a:pPr algn="r" rtl="1"/>
            <a:endParaRPr lang="fa-IR" dirty="0" smtClean="0"/>
          </a:p>
          <a:p>
            <a:pPr algn="r" rtl="1">
              <a:buNone/>
            </a:pPr>
            <a:r>
              <a:rPr lang="fa-IR" dirty="0" smtClean="0"/>
              <a:t>                      </a:t>
            </a:r>
            <a:r>
              <a:rPr lang="fa-IR" dirty="0" smtClean="0">
                <a:cs typeface="B Nazanin" pitchFamily="2" charset="-78"/>
              </a:rPr>
              <a:t>با تشکر از حوصله دوستان </a:t>
            </a:r>
          </a:p>
          <a:p>
            <a:pPr algn="r" rtl="1">
              <a:buNone/>
            </a:pPr>
            <a:r>
              <a:rPr lang="fa-IR" dirty="0" smtClean="0">
                <a:cs typeface="B Nazanin" pitchFamily="2" charset="-78"/>
              </a:rPr>
              <a:t>            </a:t>
            </a:r>
          </a:p>
          <a:p>
            <a:pPr algn="r" rtl="1">
              <a:buNone/>
            </a:pPr>
            <a:r>
              <a:rPr lang="fa-IR" dirty="0" smtClean="0">
                <a:cs typeface="B Nazanin" pitchFamily="2" charset="-78"/>
              </a:rPr>
              <a:t>                                  </a:t>
            </a:r>
            <a:r>
              <a:rPr lang="fa-IR" sz="6000" dirty="0" smtClean="0">
                <a:cs typeface="B Nazanin" pitchFamily="2" charset="-78"/>
              </a:rPr>
              <a:t>پایان</a:t>
            </a:r>
            <a:endParaRPr lang="en-US" dirty="0">
              <a:cs typeface="B Nazanin" pitchFamily="2" charset="-78"/>
            </a:endParaRPr>
          </a:p>
        </p:txBody>
      </p:sp>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241</TotalTime>
  <Words>855</Words>
  <Application>Microsoft Office PowerPoint</Application>
  <PresentationFormat>On-screen Show (4:3)</PresentationFormat>
  <Paragraphs>56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iman</cp:lastModifiedBy>
  <cp:revision>45</cp:revision>
  <dcterms:created xsi:type="dcterms:W3CDTF">2015-03-06T10:09:06Z</dcterms:created>
  <dcterms:modified xsi:type="dcterms:W3CDTF">2015-06-03T09:02:36Z</dcterms:modified>
</cp:coreProperties>
</file>