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9" r:id="rId2"/>
    <p:sldId id="276" r:id="rId3"/>
    <p:sldId id="272" r:id="rId4"/>
    <p:sldId id="273" r:id="rId5"/>
    <p:sldId id="274" r:id="rId6"/>
    <p:sldId id="275" r:id="rId7"/>
    <p:sldId id="277" r:id="rId8"/>
    <p:sldId id="278" r:id="rId9"/>
    <p:sldId id="279" r:id="rId10"/>
    <p:sldId id="280" r:id="rId11"/>
    <p:sldId id="281" r:id="rId12"/>
    <p:sldId id="282" r:id="rId13"/>
    <p:sldId id="283" r:id="rId14"/>
    <p:sldId id="284" r:id="rId15"/>
    <p:sldId id="290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4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7696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120152" y="1707776"/>
            <a:ext cx="9457765" cy="3706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fa-IR" sz="2800" dirty="0">
                <a:latin typeface="Calibri" panose="020F0502020204030204" pitchFamily="34" charset="0"/>
                <a:ea typeface="Calibri" panose="020F0502020204030204" pitchFamily="34" charset="0"/>
                <a:cs typeface="B Titr" panose="00000700000000000000" pitchFamily="2" charset="-78"/>
              </a:rPr>
              <a:t>نکته اول : جمله ها به 4 دسته  تقسیم می شود </a:t>
            </a:r>
            <a:r>
              <a:rPr lang="fa-IR" sz="2800" dirty="0" smtClean="0">
                <a:latin typeface="Calibri" panose="020F0502020204030204" pitchFamily="34" charset="0"/>
                <a:ea typeface="Calibri" panose="020F0502020204030204" pitchFamily="34" charset="0"/>
                <a:cs typeface="B Titr" panose="00000700000000000000" pitchFamily="2" charset="-78"/>
              </a:rPr>
              <a:t>:</a:t>
            </a: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endParaRPr lang="en-US" sz="2800" dirty="0">
              <a:latin typeface="Calibri" panose="020F0502020204030204" pitchFamily="34" charset="0"/>
              <a:ea typeface="Calibri" panose="020F0502020204030204" pitchFamily="34" charset="0"/>
              <a:cs typeface="B Titr" panose="00000700000000000000" pitchFamily="2" charset="-78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fa-IR" sz="2800" b="1" dirty="0" smtClean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B Titr" panose="00000700000000000000" pitchFamily="2" charset="-78"/>
              </a:rPr>
              <a:t>1) </a:t>
            </a:r>
            <a:r>
              <a:rPr lang="fa-IR" sz="28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B Titr" panose="00000700000000000000" pitchFamily="2" charset="-78"/>
              </a:rPr>
              <a:t>جمله خبری     </a:t>
            </a:r>
            <a:endParaRPr lang="en-US" sz="2800" dirty="0">
              <a:latin typeface="Calibri" panose="020F0502020204030204" pitchFamily="34" charset="0"/>
              <a:ea typeface="Calibri" panose="020F0502020204030204" pitchFamily="34" charset="0"/>
              <a:cs typeface="B Titr" panose="00000700000000000000" pitchFamily="2" charset="-78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fa-IR" sz="2800" b="1" dirty="0" smtClean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B Titr" panose="00000700000000000000" pitchFamily="2" charset="-78"/>
              </a:rPr>
              <a:t>2) </a:t>
            </a:r>
            <a:r>
              <a:rPr lang="fa-IR" sz="28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B Titr" panose="00000700000000000000" pitchFamily="2" charset="-78"/>
              </a:rPr>
              <a:t>جمله پرسشی  </a:t>
            </a:r>
            <a:endParaRPr lang="en-US" sz="2800" dirty="0">
              <a:latin typeface="Calibri" panose="020F0502020204030204" pitchFamily="34" charset="0"/>
              <a:ea typeface="Calibri" panose="020F0502020204030204" pitchFamily="34" charset="0"/>
              <a:cs typeface="B Titr" panose="00000700000000000000" pitchFamily="2" charset="-78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fa-IR" sz="2800" b="1" dirty="0" smtClean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B Titr" panose="00000700000000000000" pitchFamily="2" charset="-78"/>
              </a:rPr>
              <a:t>3</a:t>
            </a:r>
            <a:r>
              <a:rPr lang="fa-IR" sz="28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B Titr" panose="00000700000000000000" pitchFamily="2" charset="-78"/>
              </a:rPr>
              <a:t>) جمله امری   </a:t>
            </a:r>
            <a:endParaRPr lang="en-US" sz="2800" dirty="0">
              <a:latin typeface="Calibri" panose="020F0502020204030204" pitchFamily="34" charset="0"/>
              <a:ea typeface="Calibri" panose="020F0502020204030204" pitchFamily="34" charset="0"/>
              <a:cs typeface="B Titr" panose="00000700000000000000" pitchFamily="2" charset="-78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fa-IR" sz="2800" b="1" dirty="0" smtClean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B Titr" panose="00000700000000000000" pitchFamily="2" charset="-78"/>
              </a:rPr>
              <a:t>4</a:t>
            </a:r>
            <a:r>
              <a:rPr lang="fa-IR" sz="28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B Titr" panose="00000700000000000000" pitchFamily="2" charset="-78"/>
              </a:rPr>
              <a:t>) جمله عاطفی 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310346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95835" y="583258"/>
            <a:ext cx="11672048" cy="59041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200000"/>
              </a:lnSpc>
              <a:spcAft>
                <a:spcPts val="1000"/>
              </a:spcAft>
            </a:pPr>
            <a:r>
              <a:rPr lang="fa-IR" sz="2800" b="1" dirty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B Titr" panose="00000700000000000000" pitchFamily="2" charset="-78"/>
              </a:rPr>
              <a:t>*جمله خبری </a:t>
            </a:r>
            <a:r>
              <a:rPr lang="fa-IR" sz="2800" b="1" dirty="0" smtClean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B Titr" panose="00000700000000000000" pitchFamily="2" charset="-78"/>
              </a:rPr>
              <a:t>:</a:t>
            </a:r>
          </a:p>
          <a:p>
            <a:pPr algn="ctr" rtl="1">
              <a:lnSpc>
                <a:spcPct val="200000"/>
              </a:lnSpc>
              <a:spcAft>
                <a:spcPts val="1000"/>
              </a:spcAft>
            </a:pP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Titr" panose="00000700000000000000" pitchFamily="2" charset="-78"/>
            </a:endParaRPr>
          </a:p>
          <a:p>
            <a:pPr algn="r" rtl="1">
              <a:lnSpc>
                <a:spcPct val="200000"/>
              </a:lnSpc>
              <a:spcAft>
                <a:spcPts val="1000"/>
              </a:spcAft>
            </a:pPr>
            <a:r>
              <a:rPr lang="fa-IR" sz="2800" b="1" dirty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B Titr" panose="00000700000000000000" pitchFamily="2" charset="-78"/>
              </a:rPr>
              <a:t>خبری را به ما می دهد . و در پایان آن نقطه (.) می آید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Titr" panose="00000700000000000000" pitchFamily="2" charset="-78"/>
            </a:endParaRPr>
          </a:p>
          <a:p>
            <a:pPr algn="r" rtl="1">
              <a:lnSpc>
                <a:spcPct val="200000"/>
              </a:lnSpc>
              <a:spcAft>
                <a:spcPts val="1000"/>
              </a:spcAf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Titr" panose="00000700000000000000" pitchFamily="2" charset="-78"/>
              </a:rPr>
              <a:t> مثال1 : دانش آموزان در روز جمعه آزمون دارند .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Titr" panose="00000700000000000000" pitchFamily="2" charset="-78"/>
            </a:endParaRPr>
          </a:p>
          <a:p>
            <a:pPr algn="r" rtl="1">
              <a:lnSpc>
                <a:spcPct val="200000"/>
              </a:lnSpc>
              <a:spcAft>
                <a:spcPts val="1000"/>
              </a:spcAf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Titr" panose="00000700000000000000" pitchFamily="2" charset="-78"/>
              </a:rPr>
              <a:t>مثال 2: فردا باران می بارد.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Titr" panose="00000700000000000000" pitchFamily="2" charset="-78"/>
            </a:endParaRPr>
          </a:p>
          <a:p>
            <a:pPr algn="r" rtl="1">
              <a:lnSpc>
                <a:spcPct val="200000"/>
              </a:lnSpc>
              <a:spcAft>
                <a:spcPts val="1000"/>
              </a:spcAf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Titr" panose="00000700000000000000" pitchFamily="2" charset="-78"/>
              </a:rPr>
              <a:t>مثال 3: هوا آفتابی شد . </a:t>
            </a:r>
            <a:endParaRPr lang="en-US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543508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94764" y="1098238"/>
            <a:ext cx="10990729" cy="44832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50000"/>
              </a:lnSpc>
              <a:spcAft>
                <a:spcPts val="1000"/>
              </a:spcAft>
            </a:pPr>
            <a:r>
              <a:rPr lang="fa-IR" sz="2800" b="1" dirty="0" smtClean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B Titr" panose="00000700000000000000" pitchFamily="2" charset="-78"/>
              </a:rPr>
              <a:t>جمله </a:t>
            </a:r>
            <a:r>
              <a:rPr lang="fa-IR" sz="2800" b="1" dirty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B Titr" panose="00000700000000000000" pitchFamily="2" charset="-78"/>
              </a:rPr>
              <a:t>امری </a:t>
            </a:r>
            <a:r>
              <a:rPr lang="fa-IR" sz="2800" b="1" dirty="0" smtClean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B Titr" panose="00000700000000000000" pitchFamily="2" charset="-78"/>
              </a:rPr>
              <a:t>:</a:t>
            </a:r>
          </a:p>
          <a:p>
            <a:pPr algn="ctr" rtl="1">
              <a:lnSpc>
                <a:spcPct val="150000"/>
              </a:lnSpc>
              <a:spcAft>
                <a:spcPts val="1000"/>
              </a:spcAft>
            </a:pP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Titr" panose="000007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fa-IR" sz="2800" b="1" dirty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B Titr" panose="00000700000000000000" pitchFamily="2" charset="-78"/>
              </a:rPr>
              <a:t>جمله ای است که  دستوری را مطرح می کند ( یعنی از شخصی در خواست می کند که کاری  را انجام بدهد )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Titr" panose="000007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Titr" panose="00000700000000000000" pitchFamily="2" charset="-78"/>
              </a:rPr>
              <a:t>  مثال : تکالیفتان را </a:t>
            </a:r>
            <a:r>
              <a:rPr lang="fa-IR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Titr" panose="00000700000000000000" pitchFamily="2" charset="-78"/>
              </a:rPr>
              <a:t>بنویسید .</a:t>
            </a:r>
            <a:endParaRPr lang="en-US" sz="28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Titr" panose="000007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Titr" panose="00000700000000000000" pitchFamily="2" charset="-78"/>
              </a:rPr>
              <a:t> مثال :جوان   برخیز و نزدیکتر بیا</a:t>
            </a:r>
            <a:endParaRPr lang="en-US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743023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8599" y="1224207"/>
            <a:ext cx="11564471" cy="47859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200000"/>
              </a:lnSpc>
              <a:spcAft>
                <a:spcPts val="1000"/>
              </a:spcAft>
            </a:pPr>
            <a:r>
              <a:rPr lang="fa-IR" sz="2800" dirty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B Titr" panose="00000700000000000000" pitchFamily="2" charset="-78"/>
              </a:rPr>
              <a:t>* جمله عاطفی :</a:t>
            </a:r>
            <a:endParaRPr lang="en-US" sz="2800" dirty="0">
              <a:latin typeface="Calibri" panose="020F0502020204030204" pitchFamily="34" charset="0"/>
              <a:ea typeface="Calibri" panose="020F0502020204030204" pitchFamily="34" charset="0"/>
              <a:cs typeface="B Titr" panose="00000700000000000000" pitchFamily="2" charset="-78"/>
            </a:endParaRPr>
          </a:p>
          <a:p>
            <a:pPr algn="r" rtl="1">
              <a:lnSpc>
                <a:spcPct val="200000"/>
              </a:lnSpc>
              <a:spcAft>
                <a:spcPts val="1000"/>
              </a:spcAft>
            </a:pPr>
            <a:r>
              <a:rPr lang="fa-IR" sz="2800" dirty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B Titr" panose="00000700000000000000" pitchFamily="2" charset="-78"/>
              </a:rPr>
              <a:t>جمله ای است  احساس ما را نسبت به چیزی مطرح می کند . و به طور معمول در پایان آن علامت تعجب (!) می آید . </a:t>
            </a:r>
            <a:endParaRPr lang="en-US" sz="2800" dirty="0">
              <a:latin typeface="Calibri" panose="020F0502020204030204" pitchFamily="34" charset="0"/>
              <a:ea typeface="Calibri" panose="020F0502020204030204" pitchFamily="34" charset="0"/>
              <a:cs typeface="B Titr" panose="00000700000000000000" pitchFamily="2" charset="-78"/>
            </a:endParaRPr>
          </a:p>
          <a:p>
            <a:pPr algn="r" rtl="1">
              <a:lnSpc>
                <a:spcPct val="200000"/>
              </a:lnSpc>
              <a:spcAft>
                <a:spcPts val="1000"/>
              </a:spcAft>
            </a:pPr>
            <a:r>
              <a:rPr lang="fa-IR" sz="2800" dirty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B Titr" panose="00000700000000000000" pitchFamily="2" charset="-78"/>
              </a:rPr>
              <a:t>چه هوای پاکی !</a:t>
            </a:r>
            <a:endParaRPr lang="en-US" sz="2800" dirty="0">
              <a:latin typeface="Calibri" panose="020F0502020204030204" pitchFamily="34" charset="0"/>
              <a:ea typeface="Calibri" panose="020F0502020204030204" pitchFamily="34" charset="0"/>
              <a:cs typeface="B Titr" panose="00000700000000000000" pitchFamily="2" charset="-78"/>
            </a:endParaRPr>
          </a:p>
          <a:p>
            <a:pPr algn="r" rtl="1">
              <a:lnSpc>
                <a:spcPct val="200000"/>
              </a:lnSpc>
              <a:spcAft>
                <a:spcPts val="1000"/>
              </a:spcAft>
            </a:pPr>
            <a:r>
              <a:rPr lang="fa-IR" sz="2800" dirty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B Titr" panose="00000700000000000000" pitchFamily="2" charset="-78"/>
              </a:rPr>
              <a:t> چه گل زیبایی !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182424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99247" y="493647"/>
            <a:ext cx="11264152" cy="62016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15000"/>
              </a:lnSpc>
              <a:spcAft>
                <a:spcPts val="1000"/>
              </a:spcAf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Titr" panose="00000700000000000000" pitchFamily="2" charset="-78"/>
              </a:rPr>
              <a:t>*خلاصه ی نکته دوم </a:t>
            </a:r>
            <a:r>
              <a:rPr lang="fa-IR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Titr" panose="00000700000000000000" pitchFamily="2" charset="-78"/>
              </a:rPr>
              <a:t>:</a:t>
            </a:r>
          </a:p>
          <a:p>
            <a:pPr algn="ctr" rtl="1">
              <a:lnSpc>
                <a:spcPct val="115000"/>
              </a:lnSpc>
              <a:spcAft>
                <a:spcPts val="1000"/>
              </a:spcAft>
            </a:pPr>
            <a:endParaRPr lang="en-US" sz="2800" dirty="0">
              <a:latin typeface="Calibri" panose="020F0502020204030204" pitchFamily="34" charset="0"/>
              <a:ea typeface="Calibri" panose="020F0502020204030204" pitchFamily="34" charset="0"/>
              <a:cs typeface="B Titr" panose="00000700000000000000" pitchFamily="2" charset="-78"/>
            </a:endParaRPr>
          </a:p>
          <a:p>
            <a:pPr algn="ctr" rtl="1">
              <a:lnSpc>
                <a:spcPct val="115000"/>
              </a:lnSpc>
              <a:spcAft>
                <a:spcPts val="1000"/>
              </a:spcAft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Titr" panose="00000700000000000000" pitchFamily="2" charset="-78"/>
              </a:rPr>
              <a:t>تشبیه  و  ارکان تشبیه</a:t>
            </a:r>
            <a:endParaRPr lang="en-US" sz="2800" dirty="0">
              <a:latin typeface="Calibri" panose="020F0502020204030204" pitchFamily="34" charset="0"/>
              <a:ea typeface="Calibri" panose="020F0502020204030204" pitchFamily="34" charset="0"/>
              <a:cs typeface="B Titr" panose="00000700000000000000" pitchFamily="2" charset="-78"/>
            </a:endParaRPr>
          </a:p>
          <a:p>
            <a:pPr algn="ctr" rtl="1">
              <a:lnSpc>
                <a:spcPct val="115000"/>
              </a:lnSpc>
              <a:spcAft>
                <a:spcPts val="1000"/>
              </a:spcAft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Titr" panose="00000700000000000000" pitchFamily="2" charset="-78"/>
              </a:rPr>
              <a:t>تعریف تشبیه:</a:t>
            </a:r>
            <a:endParaRPr lang="en-US" sz="2800" dirty="0">
              <a:latin typeface="Calibri" panose="020F0502020204030204" pitchFamily="34" charset="0"/>
              <a:ea typeface="Calibri" panose="020F0502020204030204" pitchFamily="34" charset="0"/>
              <a:cs typeface="B Titr" panose="00000700000000000000" pitchFamily="2" charset="-78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تشبیه  یعنی شبیه کردن دو  به یکدیگر   سخن ها  و نو شته ها  استفاده می شود . </a:t>
            </a:r>
            <a:endParaRPr lang="en-US" sz="2800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ctr" rtl="1">
              <a:lnSpc>
                <a:spcPct val="115000"/>
              </a:lnSpc>
              <a:spcAft>
                <a:spcPts val="1000"/>
              </a:spcAft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Titr" panose="00000700000000000000" pitchFamily="2" charset="-78"/>
              </a:rPr>
              <a:t>پایه تشبیه :</a:t>
            </a:r>
            <a:endParaRPr lang="en-US" sz="2800" dirty="0">
              <a:latin typeface="Calibri" panose="020F0502020204030204" pitchFamily="34" charset="0"/>
              <a:ea typeface="Calibri" panose="020F0502020204030204" pitchFamily="34" charset="0"/>
              <a:cs typeface="B Titr" panose="00000700000000000000" pitchFamily="2" charset="-78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هر تشبیه قسمتهای مختلفی دارد که به هر قسمت از آن  </a:t>
            </a:r>
            <a:r>
              <a:rPr lang="fa-IR" sz="2800" b="1" u="sng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پایه   یا رکن</a:t>
            </a: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گفته می شود </a:t>
            </a:r>
            <a:endParaRPr lang="en-US" sz="2800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 </a:t>
            </a: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ارکان تشبیه:</a:t>
            </a: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 به پایه های مختلف تشبیه ، </a:t>
            </a:r>
            <a:r>
              <a:rPr lang="fa-IR" sz="2800" b="1" u="sng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ارکان تشبیه</a:t>
            </a: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می گویند.</a:t>
            </a:r>
            <a:endParaRPr lang="en-US" sz="2800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به این مثال توجه کنید !</a:t>
            </a:r>
            <a:endParaRPr lang="en-US" sz="2800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نسیم مانند مادری،مهربان است .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310203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84908" y="1454727"/>
            <a:ext cx="11152909" cy="44832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50000"/>
              </a:lnSpc>
              <a:spcAft>
                <a:spcPts val="1000"/>
              </a:spcAft>
            </a:pPr>
            <a:r>
              <a:rPr lang="fa-IR" sz="2800" b="1" u="sng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*در تشبیه چند قسمت(رُکن) وجود دارد</a:t>
            </a:r>
            <a:r>
              <a:rPr lang="fa-IR" sz="2800" b="1" u="sng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:</a:t>
            </a:r>
          </a:p>
          <a:p>
            <a:pPr algn="ctr" rtl="1">
              <a:lnSpc>
                <a:spcPct val="150000"/>
              </a:lnSpc>
              <a:spcAft>
                <a:spcPts val="1000"/>
              </a:spcAft>
            </a:pP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1)  مشبه  </a:t>
            </a:r>
            <a:r>
              <a:rPr lang="en-US" sz="2800" b="1" dirty="0" err="1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moshabbah</a:t>
            </a:r>
            <a:r>
              <a:rPr lang="en-US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)</a:t>
            </a: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): کلمه ای است که به کلمه ی دیگری مانند می شود. 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fa-IR" sz="28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مثل :            "نسیم" در مثال بالا.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2) مشبه به (</a:t>
            </a:r>
            <a:r>
              <a:rPr lang="en-US" sz="2800" b="1" dirty="0" err="1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moshabbahonbeh</a:t>
            </a: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): کلمه ای  است که  مشبه ، به آن  مانند می شود.                            </a:t>
            </a:r>
            <a:r>
              <a:rPr lang="fa-IR" sz="28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مثل:             " مادر "در مثال بالا.</a:t>
            </a: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387660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98764" y="1744931"/>
            <a:ext cx="11319163" cy="47859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200000"/>
              </a:lnSpc>
              <a:spcAft>
                <a:spcPts val="1000"/>
              </a:spcAft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3) وجه شَبَه : ویژگی های مشترکی که میان  مشبه و مشبه به ، وجود  دارد  را ،وجه شبه می گویند . </a:t>
            </a:r>
            <a:r>
              <a:rPr lang="fa-IR" sz="28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مانند:" مهربان" در مثال بالا.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  <a:spcAft>
                <a:spcPts val="1000"/>
              </a:spcAft>
            </a:pPr>
            <a:r>
              <a:rPr lang="fa-IR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4)ادات </a:t>
            </a: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تشبیه :در تشبیه کلماتی وجود دارند که رابطه ی میان مشبه و مشبه به را برقرار </a:t>
            </a:r>
            <a:endParaRPr lang="fa-IR" sz="2800" b="1" dirty="0" smtClean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  <a:spcAft>
                <a:spcPts val="1000"/>
              </a:spcAft>
            </a:pPr>
            <a:r>
              <a:rPr lang="fa-IR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می </a:t>
            </a: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سازند   این کلماتی  عبارتند از : مانند ، مثل ، همانند، همچنان همچون و .....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  <a:spcAft>
                <a:spcPts val="1000"/>
              </a:spcAft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اگر در یک تشبیه   ،تمام ارکان تشبیه را داشته باشیم   ، تشبیه کامل نامیده می شود 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81985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569527" y="1961075"/>
            <a:ext cx="6096000" cy="4611519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fa-IR" sz="2800" b="1" u="sng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 مثال </a:t>
            </a:r>
            <a:r>
              <a:rPr lang="fa-IR" sz="2800" b="1" u="sng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fa-IR" sz="2800" b="1" u="sng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ایام گل</a:t>
            </a: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   </a:t>
            </a:r>
            <a:r>
              <a:rPr lang="fa-IR" sz="2800" b="1" u="sng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چو</a:t>
            </a: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  </a:t>
            </a:r>
            <a:r>
              <a:rPr lang="fa-IR" sz="2800" b="1" u="sng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عمر</a:t>
            </a: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 به </a:t>
            </a:r>
            <a:r>
              <a:rPr lang="fa-IR" sz="2800" b="1" u="sng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رفتن </a:t>
            </a: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شتاب </a:t>
            </a:r>
            <a:r>
              <a:rPr lang="fa-IR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کرد</a:t>
            </a: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fa-IR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 </a:t>
            </a:r>
            <a:endParaRPr lang="en-US" sz="28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ایام گل: </a:t>
            </a:r>
            <a:r>
              <a:rPr lang="fa-IR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مشبه</a:t>
            </a: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fa-IR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چو </a:t>
            </a: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: ادات </a:t>
            </a:r>
            <a:r>
              <a:rPr lang="fa-IR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تشبیه</a:t>
            </a: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fa-IR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مشبه </a:t>
            </a: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به : مشبه به  </a:t>
            </a:r>
            <a:endParaRPr lang="fa-IR" sz="2800" b="1" dirty="0" smtClean="0">
              <a:latin typeface="Calibri" panose="020F0502020204030204" pitchFamily="34" charset="0"/>
              <a:ea typeface="Calibri" panose="020F0502020204030204" pitchFamily="34" charset="0"/>
              <a:cs typeface="B Lotus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fa-IR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رفتن </a:t>
            </a: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: وجه شبه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1620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855694" y="1712114"/>
            <a:ext cx="9695330" cy="46115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fa-IR" sz="2800" b="1" u="sng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مثال : دانا</a:t>
            </a: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چو </a:t>
            </a:r>
            <a:r>
              <a:rPr lang="fa-IR" sz="2800" b="1" u="sng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طبله ی عطار</a:t>
            </a: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است </a:t>
            </a:r>
            <a:r>
              <a:rPr lang="fa-IR" sz="2800" b="1" u="sng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خاموش  و هنرنمای</a:t>
            </a:r>
            <a:r>
              <a:rPr lang="fa-IR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.</a:t>
            </a: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fa-IR" sz="2800" b="1" dirty="0">
                <a:solidFill>
                  <a:srgbClr val="0D0D0D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دانا : مشبه 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fa-IR" sz="2800" b="1" dirty="0">
                <a:solidFill>
                  <a:srgbClr val="0D0D0D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چو : ادات تشبیه 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fa-IR" sz="2800" b="1" dirty="0">
                <a:solidFill>
                  <a:srgbClr val="0D0D0D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  <a:r>
              <a:rPr lang="fa-IR" sz="2800" b="1" dirty="0" smtClean="0">
                <a:solidFill>
                  <a:srgbClr val="0D0D0D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طبله </a:t>
            </a:r>
            <a:r>
              <a:rPr lang="fa-IR" sz="2800" b="1" dirty="0">
                <a:solidFill>
                  <a:srgbClr val="0D0D0D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ی عطا ر: مشبه به  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fa-IR" sz="2800" b="1" dirty="0">
                <a:solidFill>
                  <a:srgbClr val="0D0D0D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خاموش  و هنرنمای : وجه شبه    </a:t>
            </a:r>
            <a:endParaRPr lang="en-US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285496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47163" y="1874792"/>
            <a:ext cx="10502153" cy="37959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200000"/>
              </a:lnSpc>
              <a:spcAft>
                <a:spcPts val="1000"/>
              </a:spcAft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Titr" panose="00000700000000000000" pitchFamily="2" charset="-78"/>
              </a:rPr>
              <a:t> مشبه  و مشبه ،پایه های اصلی تشبیه هستند وهیچ گاه حذف نمی شوند  وجه شبه  و ادات تشبیه ،  پایه های فرعی یک تشبیه هستند و گاهی از جمله حذف می شوند.</a:t>
            </a:r>
            <a:endParaRPr lang="en-US" sz="2800" dirty="0">
              <a:latin typeface="Calibri" panose="020F0502020204030204" pitchFamily="34" charset="0"/>
              <a:ea typeface="Calibri" panose="020F0502020204030204" pitchFamily="34" charset="0"/>
              <a:cs typeface="B Titr" panose="00000700000000000000" pitchFamily="2" charset="-78"/>
            </a:endParaRPr>
          </a:p>
          <a:p>
            <a:pPr algn="r" rtl="1">
              <a:lnSpc>
                <a:spcPct val="200000"/>
              </a:lnSpc>
              <a:spcAft>
                <a:spcPts val="1000"/>
              </a:spcAft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Titr" panose="00000700000000000000" pitchFamily="2" charset="-78"/>
              </a:rPr>
              <a:t> مانند : دانش   چراغ است .    </a:t>
            </a:r>
            <a:endParaRPr lang="fa-IR" sz="2800" b="1" dirty="0" smtClean="0">
              <a:latin typeface="Calibri" panose="020F0502020204030204" pitchFamily="34" charset="0"/>
              <a:ea typeface="Calibri" panose="020F0502020204030204" pitchFamily="34" charset="0"/>
              <a:cs typeface="B Titr" panose="00000700000000000000" pitchFamily="2" charset="-78"/>
            </a:endParaRPr>
          </a:p>
          <a:p>
            <a:pPr algn="r" rtl="1">
              <a:lnSpc>
                <a:spcPct val="200000"/>
              </a:lnSpc>
              <a:spcAft>
                <a:spcPts val="1000"/>
              </a:spcAft>
            </a:pPr>
            <a:r>
              <a:rPr lang="fa-IR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Titr" panose="00000700000000000000" pitchFamily="2" charset="-78"/>
              </a:rPr>
              <a:t>دانش  </a:t>
            </a: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Titr" panose="00000700000000000000" pitchFamily="2" charset="-78"/>
              </a:rPr>
              <a:t>: مشبه      چراغ مشبه به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14361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192741" y="1678302"/>
            <a:ext cx="11967882" cy="4557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en-US" sz="2800" b="1" dirty="0">
                <a:latin typeface="B Lotus" panose="00000400000000000000" pitchFamily="2" charset="-78"/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  <a:r>
              <a:rPr lang="fa-IR" sz="2800" b="1" dirty="0">
                <a:solidFill>
                  <a:srgbClr val="244061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تست1 : 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fa-IR" sz="28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در کدام گزینه تشبیه وجود دارد ؟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الف)  جهانی بدین خوبی </a:t>
            </a:r>
            <a:r>
              <a:rPr lang="fa-IR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آراستی                                   برون  </a:t>
            </a: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زانکه   یاریگری خواستی 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ب) برگ در ختان سبز در نظر هوشیار                </a:t>
            </a:r>
            <a:r>
              <a:rPr lang="fa-IR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          </a:t>
            </a: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هر ورقش دفتری است  معرفت کردگار 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ج)  به گیتی ، به از راستی ، پیشه نیست            </a:t>
            </a:r>
            <a:r>
              <a:rPr lang="fa-IR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           </a:t>
            </a: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ز کژی بتر هیچ اندیشه نیست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د)دهقان چو تنور خود از این هیمه  بر افروخت     </a:t>
            </a:r>
            <a:r>
              <a:rPr lang="fa-IR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       </a:t>
            </a: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بگریست سپیدار  و چنین گفت دگر بار </a:t>
            </a:r>
            <a:endParaRPr lang="en-US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359550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08529" y="1832440"/>
            <a:ext cx="10676965" cy="46115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fa-IR" sz="28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تست 2 :تشبیه تنها در گزینه  .........وجود دارد </a:t>
            </a:r>
            <a:r>
              <a:rPr lang="fa-IR" sz="2800" b="1" dirty="0" smtClean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؟</a:t>
            </a: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 الف) زدانش در بی نیازی بجوی </a:t>
            </a:r>
            <a:r>
              <a:rPr lang="fa-IR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                      </a:t>
            </a: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وگر چند سختیت آید به روی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ب) به دانش گرای و بدو شو بلند   </a:t>
            </a:r>
            <a:r>
              <a:rPr lang="fa-IR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                   </a:t>
            </a: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چو خواهی  گه از بد نیابی گزند 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ج)به از نیکی اندر جهان کار نیست </a:t>
            </a:r>
            <a:r>
              <a:rPr lang="fa-IR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                   </a:t>
            </a: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دو صد گفته چون نیم کردار نیست 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د)چوخواهی که نامت بود جاودان   </a:t>
            </a:r>
            <a:r>
              <a:rPr lang="fa-IR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                  </a:t>
            </a: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مکن نام نیک بزرگان نهان </a:t>
            </a:r>
            <a:endParaRPr lang="en-US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2692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1721174"/>
            <a:ext cx="11940988" cy="49808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fa-IR" sz="2800" b="1" dirty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*نکته :</a:t>
            </a:r>
            <a:r>
              <a:rPr lang="fa-IR" sz="2800" b="1" dirty="0">
                <a:solidFill>
                  <a:srgbClr val="0D0D0D"/>
                </a:solidFill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 اگر </a:t>
            </a:r>
            <a:r>
              <a:rPr lang="fa-IR" sz="2800" b="1" dirty="0">
                <a:solidFill>
                  <a:srgbClr val="0D0D0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"</a:t>
            </a:r>
            <a:r>
              <a:rPr lang="fa-IR" sz="2800" b="1" dirty="0">
                <a:solidFill>
                  <a:srgbClr val="0D0D0D"/>
                </a:solidFill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چو</a:t>
            </a:r>
            <a:r>
              <a:rPr lang="fa-IR" sz="2800" b="1" dirty="0">
                <a:solidFill>
                  <a:srgbClr val="0D0D0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"</a:t>
            </a:r>
            <a:r>
              <a:rPr lang="fa-IR" sz="2800" b="1" dirty="0">
                <a:solidFill>
                  <a:srgbClr val="0D0D0D"/>
                </a:solidFill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 یا</a:t>
            </a:r>
            <a:r>
              <a:rPr lang="fa-IR" sz="2800" b="1" dirty="0">
                <a:solidFill>
                  <a:srgbClr val="0D0D0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"</a:t>
            </a:r>
            <a:r>
              <a:rPr lang="fa-IR" sz="2800" b="1" dirty="0">
                <a:solidFill>
                  <a:srgbClr val="0D0D0D"/>
                </a:solidFill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 چون</a:t>
            </a:r>
            <a:r>
              <a:rPr lang="fa-IR" sz="2800" b="1" dirty="0">
                <a:solidFill>
                  <a:srgbClr val="0D0D0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"</a:t>
            </a:r>
            <a:r>
              <a:rPr lang="fa-IR" sz="2800" b="1" dirty="0">
                <a:solidFill>
                  <a:srgbClr val="0D0D0D"/>
                </a:solidFill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 در عبارت   معنی </a:t>
            </a:r>
            <a:r>
              <a:rPr lang="fa-IR" sz="2800" b="1" dirty="0">
                <a:solidFill>
                  <a:srgbClr val="0D0D0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"</a:t>
            </a:r>
            <a:r>
              <a:rPr lang="fa-IR" sz="2800" b="1" dirty="0">
                <a:solidFill>
                  <a:srgbClr val="0D0D0D"/>
                </a:solidFill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وقتی که</a:t>
            </a:r>
            <a:r>
              <a:rPr lang="fa-IR" sz="2800" b="1" dirty="0">
                <a:solidFill>
                  <a:srgbClr val="0D0D0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"</a:t>
            </a:r>
            <a:r>
              <a:rPr lang="fa-IR" sz="2800" b="1" dirty="0">
                <a:solidFill>
                  <a:srgbClr val="0D0D0D"/>
                </a:solidFill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  یا معنای </a:t>
            </a:r>
            <a:r>
              <a:rPr lang="fa-IR" sz="2800" b="1" dirty="0">
                <a:solidFill>
                  <a:srgbClr val="0D0D0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"اگر "</a:t>
            </a:r>
            <a:r>
              <a:rPr lang="fa-IR" sz="2800" b="1" dirty="0">
                <a:solidFill>
                  <a:srgbClr val="0D0D0D"/>
                </a:solidFill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بدهند دیگر ادات تشبیه نیستند .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 </a:t>
            </a:r>
            <a:r>
              <a:rPr lang="fa-IR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چو</a:t>
            </a:r>
            <a:r>
              <a:rPr lang="fa-IR" sz="24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 رستم بدیدش </a:t>
            </a:r>
            <a:endParaRPr lang="en-US" sz="24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fa-IR" sz="24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 در اینجا </a:t>
            </a:r>
            <a:r>
              <a:rPr lang="fa-IR" sz="24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"</a:t>
            </a:r>
            <a:r>
              <a:rPr lang="fa-IR" sz="24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چو</a:t>
            </a:r>
            <a:r>
              <a:rPr lang="fa-IR" sz="24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"</a:t>
            </a:r>
            <a:r>
              <a:rPr lang="fa-IR" sz="24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 معنی  </a:t>
            </a:r>
            <a:r>
              <a:rPr lang="fa-IR" sz="24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"</a:t>
            </a:r>
            <a:r>
              <a:rPr lang="fa-IR" sz="24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وقتی که </a:t>
            </a:r>
            <a:r>
              <a:rPr lang="fa-IR" sz="24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"</a:t>
            </a:r>
            <a:r>
              <a:rPr lang="fa-IR" sz="24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می دهد. </a:t>
            </a:r>
            <a:endParaRPr lang="en-US" sz="24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fa-IR" sz="24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د)چوخواهی که نامت بود جاودان       مکن نام نیک بزرگان نهان </a:t>
            </a:r>
            <a:endParaRPr lang="en-US" sz="24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fa-IR" sz="2800" b="1" dirty="0">
                <a:solidFill>
                  <a:srgbClr val="0D0D0D"/>
                </a:solidFill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اگر میخواهی که نامت  جاودانه بماند  نام نیک بزرگان را نباید فراموش کنی 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fa-IR" sz="24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در اینجا </a:t>
            </a:r>
            <a:r>
              <a:rPr lang="fa-IR" sz="24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"</a:t>
            </a:r>
            <a:r>
              <a:rPr lang="fa-IR" sz="24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چو</a:t>
            </a:r>
            <a:r>
              <a:rPr lang="fa-IR" sz="24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"</a:t>
            </a:r>
            <a:r>
              <a:rPr lang="fa-IR" sz="24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 معنی  </a:t>
            </a:r>
            <a:r>
              <a:rPr lang="fa-IR" sz="24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"</a:t>
            </a:r>
            <a:r>
              <a:rPr lang="fa-IR" sz="24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اگر </a:t>
            </a:r>
            <a:r>
              <a:rPr lang="fa-IR" sz="24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"</a:t>
            </a:r>
            <a:r>
              <a:rPr lang="fa-IR" sz="24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می دهد.</a:t>
            </a:r>
            <a:endParaRPr lang="en-US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6716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 smtClean="0"/>
              <a:t>پایان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61198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295</TotalTime>
  <Words>710</Words>
  <Application>Microsoft Office PowerPoint</Application>
  <PresentationFormat>Widescreen</PresentationFormat>
  <Paragraphs>75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3" baseType="lpstr">
      <vt:lpstr>Arial</vt:lpstr>
      <vt:lpstr>B Lotus</vt:lpstr>
      <vt:lpstr>B Nazanin</vt:lpstr>
      <vt:lpstr>B Titr</vt:lpstr>
      <vt:lpstr>Calibri</vt:lpstr>
      <vt:lpstr>Calibri Light</vt:lpstr>
      <vt:lpstr>Times New Roman</vt:lpstr>
      <vt:lpstr>Office Theme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پایان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Windows User</cp:lastModifiedBy>
  <cp:revision>43</cp:revision>
  <dcterms:created xsi:type="dcterms:W3CDTF">2015-07-06T05:06:21Z</dcterms:created>
  <dcterms:modified xsi:type="dcterms:W3CDTF">2018-04-20T02:01:55Z</dcterms:modified>
</cp:coreProperties>
</file>