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3" r:id="rId4"/>
    <p:sldId id="258" r:id="rId5"/>
    <p:sldId id="262" r:id="rId6"/>
    <p:sldId id="261" r:id="rId7"/>
    <p:sldId id="260" r:id="rId8"/>
    <p:sldId id="267" r:id="rId9"/>
    <p:sldId id="268" r:id="rId10"/>
    <p:sldId id="259" r:id="rId11"/>
    <p:sldId id="266" r:id="rId12"/>
    <p:sldId id="265" r:id="rId13"/>
    <p:sldId id="264" r:id="rId14"/>
    <p:sldId id="26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82" d="100"/>
          <a:sy n="82" d="100"/>
        </p:scale>
        <p:origin x="-153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58FA8A4-19E4-4B79-8536-58A0B9874209}" type="datetimeFigureOut">
              <a:rPr lang="en-US" smtClean="0"/>
              <a:t>5/13/2014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ABCDBC-7376-4AB0-92CC-B63C1F497427}"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58FA8A4-19E4-4B79-8536-58A0B9874209}" type="datetimeFigureOut">
              <a:rPr lang="en-US" smtClean="0"/>
              <a:t>5/13/2014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ABCDBC-7376-4AB0-92CC-B63C1F497427}"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58FA8A4-19E4-4B79-8536-58A0B9874209}" type="datetimeFigureOut">
              <a:rPr lang="en-US" smtClean="0"/>
              <a:t>5/13/2014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ABCDBC-7376-4AB0-92CC-B63C1F497427}"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58FA8A4-19E4-4B79-8536-58A0B9874209}" type="datetimeFigureOut">
              <a:rPr lang="en-US" smtClean="0"/>
              <a:t>5/13/2014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ABCDBC-7376-4AB0-92CC-B63C1F497427}"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58FA8A4-19E4-4B79-8536-58A0B9874209}" type="datetimeFigureOut">
              <a:rPr lang="en-US" smtClean="0"/>
              <a:t>5/13/2014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4ABCDBC-7376-4AB0-92CC-B63C1F497427}"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58FA8A4-19E4-4B79-8536-58A0B9874209}" type="datetimeFigureOut">
              <a:rPr lang="en-US" smtClean="0"/>
              <a:t>5/13/2014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4ABCDBC-7376-4AB0-92CC-B63C1F497427}"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58FA8A4-19E4-4B79-8536-58A0B9874209}" type="datetimeFigureOut">
              <a:rPr lang="en-US" smtClean="0"/>
              <a:t>5/13/2014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4ABCDBC-7376-4AB0-92CC-B63C1F497427}"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58FA8A4-19E4-4B79-8536-58A0B9874209}" type="datetimeFigureOut">
              <a:rPr lang="en-US" smtClean="0"/>
              <a:t>5/13/2014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ABCDBC-7376-4AB0-92CC-B63C1F497427}"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58FA8A4-19E4-4B79-8536-58A0B9874209}" type="datetimeFigureOut">
              <a:rPr lang="en-US" smtClean="0"/>
              <a:t>5/13/2014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ABCDBC-7376-4AB0-92CC-B63C1F497427}"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58FA8A4-19E4-4B79-8536-58A0B9874209}" type="datetimeFigureOut">
              <a:rPr lang="en-US" smtClean="0"/>
              <a:t>5/13/2014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ABCDBC-7376-4AB0-92CC-B63C1F497427}"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58FA8A4-19E4-4B79-8536-58A0B9874209}" type="datetimeFigureOut">
              <a:rPr lang="en-US" smtClean="0"/>
              <a:t>5/13/2014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ABCDBC-7376-4AB0-92CC-B63C1F497427}"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58FA8A4-19E4-4B79-8536-58A0B9874209}" type="datetimeFigureOut">
              <a:rPr lang="en-US" smtClean="0"/>
              <a:t>5/13/2014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ABCDBC-7376-4AB0-92CC-B63C1F497427}"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parsegard.com/node/4496"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b="1" dirty="0" smtClean="0">
                <a:cs typeface="B Titr" pitchFamily="2" charset="-78"/>
              </a:rPr>
              <a:t>نکاتی مهم درباره تغذیه نوزاد با شیر مادر</a:t>
            </a:r>
            <a:endParaRPr lang="en-US" dirty="0">
              <a:cs typeface="B Titr" pitchFamily="2" charset="-78"/>
            </a:endParaRPr>
          </a:p>
        </p:txBody>
      </p:sp>
      <p:sp>
        <p:nvSpPr>
          <p:cNvPr id="3" name="Content Placeholder 2"/>
          <p:cNvSpPr>
            <a:spLocks noGrp="1"/>
          </p:cNvSpPr>
          <p:nvPr>
            <p:ph idx="1"/>
          </p:nvPr>
        </p:nvSpPr>
        <p:spPr>
          <a:xfrm>
            <a:off x="457200" y="1600201"/>
            <a:ext cx="8229600" cy="2400304"/>
          </a:xfrm>
        </p:spPr>
        <p:txBody>
          <a:bodyPr>
            <a:normAutofit/>
          </a:bodyPr>
          <a:lstStyle/>
          <a:p>
            <a:pPr algn="just" rtl="1"/>
            <a:r>
              <a:rPr lang="fa-IR" sz="3600" dirty="0" smtClean="0">
                <a:cs typeface="B Nazanin" pitchFamily="2" charset="-78"/>
              </a:rPr>
              <a:t>همه ما از اینکه هیچ چیز جای شیر مادر را نمی‌گیرد مطمئن هستیم، اما این مسئله که آیا می‌توانیم جایگزینی برای مواقع ضروری داشته باشیم جای سوال دارد...</a:t>
            </a:r>
          </a:p>
          <a:p>
            <a:pPr algn="just" rtl="1"/>
            <a:endParaRPr lang="en-US" sz="3600" dirty="0">
              <a:cs typeface="B Nazanin" pitchFamily="2" charset="-78"/>
            </a:endParaRPr>
          </a:p>
        </p:txBody>
      </p:sp>
      <p:pic>
        <p:nvPicPr>
          <p:cNvPr id="7170" name="Picture 2" descr="شیر خشک"/>
          <p:cNvPicPr>
            <a:picLocks noChangeAspect="1" noChangeArrowheads="1"/>
          </p:cNvPicPr>
          <p:nvPr/>
        </p:nvPicPr>
        <p:blipFill>
          <a:blip r:embed="rId2"/>
          <a:srcRect/>
          <a:stretch>
            <a:fillRect/>
          </a:stretch>
        </p:blipFill>
        <p:spPr bwMode="auto">
          <a:xfrm>
            <a:off x="1071538" y="3476625"/>
            <a:ext cx="3071834" cy="2738457"/>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t>اصول شیردهی</a:t>
            </a:r>
            <a:r>
              <a:rPr lang="fa-IR" dirty="0" smtClean="0"/>
              <a:t/>
            </a:r>
            <a:br>
              <a:rPr lang="fa-IR" dirty="0" smtClean="0"/>
            </a:br>
            <a:endParaRPr lang="en-US" dirty="0"/>
          </a:p>
        </p:txBody>
      </p:sp>
      <p:sp>
        <p:nvSpPr>
          <p:cNvPr id="3" name="Content Placeholder 2"/>
          <p:cNvSpPr>
            <a:spLocks noGrp="1"/>
          </p:cNvSpPr>
          <p:nvPr>
            <p:ph idx="1"/>
          </p:nvPr>
        </p:nvSpPr>
        <p:spPr>
          <a:xfrm>
            <a:off x="457200" y="1600201"/>
            <a:ext cx="8229600" cy="1971676"/>
          </a:xfrm>
        </p:spPr>
        <p:txBody>
          <a:bodyPr/>
          <a:lstStyle/>
          <a:p>
            <a:pPr algn="just" rtl="1"/>
            <a:r>
              <a:rPr lang="fa-IR" dirty="0" smtClean="0">
                <a:cs typeface="B Nazanin" pitchFamily="2" charset="-78"/>
              </a:rPr>
              <a:t>به همین راحتی می‌توانید بهترین راه را برای شیر دادن به کودک‌تان دریابید تا کوچولوی شما بتواند راحت و بهتر شیرش را بخورد و برای 2 ساعت سیر باشد.</a:t>
            </a:r>
          </a:p>
          <a:p>
            <a:pPr algn="just" rtl="1"/>
            <a:endParaRPr lang="en-US" dirty="0">
              <a:cs typeface="B Nazanin" pitchFamily="2" charset="-78"/>
            </a:endParaRPr>
          </a:p>
        </p:txBody>
      </p:sp>
      <p:pic>
        <p:nvPicPr>
          <p:cNvPr id="1026" name="Picture 2" descr="اصول شیردهی"/>
          <p:cNvPicPr>
            <a:picLocks noChangeAspect="1" noChangeArrowheads="1"/>
          </p:cNvPicPr>
          <p:nvPr/>
        </p:nvPicPr>
        <p:blipFill>
          <a:blip r:embed="rId2"/>
          <a:srcRect/>
          <a:stretch>
            <a:fillRect/>
          </a:stretch>
        </p:blipFill>
        <p:spPr bwMode="auto">
          <a:xfrm>
            <a:off x="857224" y="2857495"/>
            <a:ext cx="2786082" cy="3559993"/>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t>می توانم به کودکم آب یا آب قند بدهم؟</a:t>
            </a:r>
            <a:r>
              <a:rPr lang="fa-IR" dirty="0" smtClean="0"/>
              <a:t/>
            </a:r>
            <a:br>
              <a:rPr lang="fa-IR" dirty="0" smtClean="0"/>
            </a:br>
            <a:endParaRPr lang="en-US" dirty="0"/>
          </a:p>
        </p:txBody>
      </p:sp>
      <p:sp>
        <p:nvSpPr>
          <p:cNvPr id="3" name="Content Placeholder 2"/>
          <p:cNvSpPr>
            <a:spLocks noGrp="1"/>
          </p:cNvSpPr>
          <p:nvPr>
            <p:ph idx="1"/>
          </p:nvPr>
        </p:nvSpPr>
        <p:spPr>
          <a:xfrm>
            <a:off x="457200" y="1600201"/>
            <a:ext cx="8229600" cy="1471610"/>
          </a:xfrm>
        </p:spPr>
        <p:txBody>
          <a:bodyPr/>
          <a:lstStyle/>
          <a:p>
            <a:pPr algn="just" rtl="1"/>
            <a:r>
              <a:rPr lang="fa-IR" dirty="0" smtClean="0">
                <a:cs typeface="B Nazanin" pitchFamily="2" charset="-78"/>
              </a:rPr>
              <a:t>وقتی آب به کودک‌تان بدهید آیا فضای خالی در معده‌اش می‌ماند تا شیر بخورد؟</a:t>
            </a:r>
          </a:p>
          <a:p>
            <a:pPr algn="r" rtl="1"/>
            <a:endParaRPr lang="en-US" dirty="0"/>
          </a:p>
        </p:txBody>
      </p:sp>
      <p:pic>
        <p:nvPicPr>
          <p:cNvPr id="6146" name="Picture 2" descr="تغذیه نوراد"/>
          <p:cNvPicPr>
            <a:picLocks noChangeAspect="1" noChangeArrowheads="1"/>
          </p:cNvPicPr>
          <p:nvPr/>
        </p:nvPicPr>
        <p:blipFill>
          <a:blip r:embed="rId2"/>
          <a:srcRect/>
          <a:stretch>
            <a:fillRect/>
          </a:stretch>
        </p:blipFill>
        <p:spPr bwMode="auto">
          <a:xfrm>
            <a:off x="857224" y="2397117"/>
            <a:ext cx="3286148" cy="4198967"/>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t>کودک و آهن</a:t>
            </a:r>
            <a:r>
              <a:rPr lang="fa-IR" dirty="0" smtClean="0"/>
              <a:t/>
            </a:r>
            <a:br>
              <a:rPr lang="fa-IR" dirty="0" smtClean="0"/>
            </a:br>
            <a:endParaRPr lang="en-US" dirty="0"/>
          </a:p>
        </p:txBody>
      </p:sp>
      <p:sp>
        <p:nvSpPr>
          <p:cNvPr id="3" name="Content Placeholder 2"/>
          <p:cNvSpPr>
            <a:spLocks noGrp="1"/>
          </p:cNvSpPr>
          <p:nvPr>
            <p:ph idx="1"/>
          </p:nvPr>
        </p:nvSpPr>
        <p:spPr>
          <a:xfrm>
            <a:off x="457200" y="1600201"/>
            <a:ext cx="8229600" cy="1757362"/>
          </a:xfrm>
        </p:spPr>
        <p:txBody>
          <a:bodyPr/>
          <a:lstStyle/>
          <a:p>
            <a:pPr algn="just" rtl="1"/>
            <a:r>
              <a:rPr lang="fa-IR" dirty="0" smtClean="0">
                <a:cs typeface="B Nazanin" pitchFamily="2" charset="-78"/>
              </a:rPr>
              <a:t>دانستن طریقه مصرف آهن و اینکه چه چیزی را می‌توانیم جایگزین شربت‌های آزاردهنده آهن کنیم؛ برای کودکمان ضروری است.</a:t>
            </a:r>
          </a:p>
          <a:p>
            <a:pPr algn="r" rtl="1"/>
            <a:endParaRPr lang="en-US" dirty="0"/>
          </a:p>
        </p:txBody>
      </p:sp>
      <p:pic>
        <p:nvPicPr>
          <p:cNvPr id="2050" name="Picture 2" descr="کودک و آهن"/>
          <p:cNvPicPr>
            <a:picLocks noChangeAspect="1" noChangeArrowheads="1"/>
          </p:cNvPicPr>
          <p:nvPr/>
        </p:nvPicPr>
        <p:blipFill>
          <a:blip r:embed="rId2"/>
          <a:srcRect/>
          <a:stretch>
            <a:fillRect/>
          </a:stretch>
        </p:blipFill>
        <p:spPr bwMode="auto">
          <a:xfrm>
            <a:off x="785786" y="2786058"/>
            <a:ext cx="2857520" cy="3651276"/>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b="1" dirty="0" smtClean="0">
                <a:cs typeface="B Titr" pitchFamily="2" charset="-78"/>
              </a:rPr>
              <a:t>4 نکته پزشکی استفاده از شیشه شیر</a:t>
            </a:r>
            <a:endParaRPr lang="en-US" dirty="0">
              <a:cs typeface="B Titr" pitchFamily="2" charset="-78"/>
            </a:endParaRPr>
          </a:p>
        </p:txBody>
      </p:sp>
      <p:sp>
        <p:nvSpPr>
          <p:cNvPr id="3" name="Content Placeholder 2"/>
          <p:cNvSpPr>
            <a:spLocks noGrp="1"/>
          </p:cNvSpPr>
          <p:nvPr>
            <p:ph idx="1"/>
          </p:nvPr>
        </p:nvSpPr>
        <p:spPr>
          <a:xfrm>
            <a:off x="457200" y="1600201"/>
            <a:ext cx="8229600" cy="2757494"/>
          </a:xfrm>
        </p:spPr>
        <p:txBody>
          <a:bodyPr/>
          <a:lstStyle/>
          <a:p>
            <a:pPr algn="just" rtl="1"/>
            <a:r>
              <a:rPr lang="fa-IR" dirty="0" smtClean="0">
                <a:cs typeface="B Nazanin" pitchFamily="2" charset="-78"/>
              </a:rPr>
              <a:t>از چه شیشه شیری استفاده کنم؟ چه‌طوری آن را برای غذا دادن به فرزندم آماده کنم؟ اصلاً چطور می‌شود از شیشه شیر مراقبت کرد...</a:t>
            </a:r>
          </a:p>
          <a:p>
            <a:pPr algn="just" rtl="1"/>
            <a:r>
              <a:rPr lang="fa-IR" dirty="0" smtClean="0">
                <a:cs typeface="B Nazanin" pitchFamily="2" charset="-78"/>
              </a:rPr>
              <a:t>تمام راه‌های استفاده از شیشه شیر را در این مطلب می‌خوانیم.</a:t>
            </a:r>
          </a:p>
          <a:p>
            <a:pPr algn="just"/>
            <a:endParaRPr lang="en-US" dirty="0">
              <a:cs typeface="B Nazanin" pitchFamily="2" charset="-78"/>
            </a:endParaRPr>
          </a:p>
        </p:txBody>
      </p:sp>
      <p:pic>
        <p:nvPicPr>
          <p:cNvPr id="3074" name="Picture 2" descr="استفاده از شیشه شیر "/>
          <p:cNvPicPr>
            <a:picLocks noChangeAspect="1" noChangeArrowheads="1"/>
          </p:cNvPicPr>
          <p:nvPr/>
        </p:nvPicPr>
        <p:blipFill>
          <a:blip r:embed="rId2"/>
          <a:srcRect/>
          <a:stretch>
            <a:fillRect/>
          </a:stretch>
        </p:blipFill>
        <p:spPr bwMode="auto">
          <a:xfrm>
            <a:off x="571472" y="3857627"/>
            <a:ext cx="2214578" cy="2829739"/>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57166"/>
            <a:ext cx="8229600" cy="1143000"/>
          </a:xfrm>
        </p:spPr>
        <p:txBody>
          <a:bodyPr>
            <a:normAutofit/>
          </a:bodyPr>
          <a:lstStyle/>
          <a:p>
            <a:r>
              <a:rPr lang="fa-IR" b="1" dirty="0" smtClean="0">
                <a:cs typeface="B Titr" pitchFamily="2" charset="-78"/>
              </a:rPr>
              <a:t>زمان مناسب برای از شیر گرفتن کودک</a:t>
            </a:r>
            <a:endParaRPr lang="en-US" dirty="0">
              <a:cs typeface="B Titr" pitchFamily="2" charset="-78"/>
            </a:endParaRPr>
          </a:p>
        </p:txBody>
      </p:sp>
      <p:sp>
        <p:nvSpPr>
          <p:cNvPr id="3" name="Content Placeholder 2"/>
          <p:cNvSpPr>
            <a:spLocks noGrp="1"/>
          </p:cNvSpPr>
          <p:nvPr>
            <p:ph idx="1"/>
          </p:nvPr>
        </p:nvSpPr>
        <p:spPr/>
        <p:txBody>
          <a:bodyPr/>
          <a:lstStyle/>
          <a:p>
            <a:pPr algn="just" rtl="1"/>
            <a:r>
              <a:rPr lang="fa-IR" dirty="0" smtClean="0">
                <a:cs typeface="B Nazanin" pitchFamily="2" charset="-78"/>
              </a:rPr>
              <a:t>شیر مادر همیشه بهترین گزینه، مقوی‌تری و کامل‌ترین غذا برای هر کودکی است تا کودک رشد کامل خود را داشته باشد . برای اینکه بدانیم چه زمان فرزندمان را از شیر بگیریم بیایید این مطلب را با هم بخوانیم.</a:t>
            </a:r>
          </a:p>
          <a:p>
            <a:pPr algn="just" rtl="1"/>
            <a:endParaRPr lang="en-US" dirty="0">
              <a:cs typeface="B Nazanin" pitchFamily="2" charset="-78"/>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t>سن مناسب برایِ نوشیدن شیر کم چرب</a:t>
            </a:r>
            <a:r>
              <a:rPr lang="fa-IR" dirty="0" smtClean="0"/>
              <a:t/>
            </a:r>
            <a:br>
              <a:rPr lang="fa-IR" dirty="0" smtClean="0"/>
            </a:br>
            <a:endParaRPr lang="en-US" dirty="0"/>
          </a:p>
        </p:txBody>
      </p:sp>
      <p:sp>
        <p:nvSpPr>
          <p:cNvPr id="3" name="Content Placeholder 2"/>
          <p:cNvSpPr>
            <a:spLocks noGrp="1"/>
          </p:cNvSpPr>
          <p:nvPr>
            <p:ph idx="1"/>
          </p:nvPr>
        </p:nvSpPr>
        <p:spPr/>
        <p:txBody>
          <a:bodyPr/>
          <a:lstStyle/>
          <a:p>
            <a:r>
              <a:rPr lang="fa-IR" dirty="0" smtClean="0"/>
              <a:t>شیر کم چرب هیچگاه نمی‌تواند جایگزین شیر مادر باشد، اما اینکه بدانیم چه زمانی خوب است تا به فرزندمان شیر گاو بدهیم مهم است.</a:t>
            </a:r>
          </a:p>
          <a:p>
            <a:pPr algn="r" rtl="1"/>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t>دادن آبمیوه به نوزاد</a:t>
            </a:r>
            <a:r>
              <a:rPr lang="fa-IR" dirty="0" smtClean="0"/>
              <a:t/>
            </a:r>
            <a:br>
              <a:rPr lang="fa-IR" dirty="0" smtClean="0"/>
            </a:br>
            <a:endParaRPr lang="en-US" dirty="0"/>
          </a:p>
        </p:txBody>
      </p:sp>
      <p:sp>
        <p:nvSpPr>
          <p:cNvPr id="3" name="Content Placeholder 2"/>
          <p:cNvSpPr>
            <a:spLocks noGrp="1"/>
          </p:cNvSpPr>
          <p:nvPr>
            <p:ph idx="1"/>
          </p:nvPr>
        </p:nvSpPr>
        <p:spPr>
          <a:xfrm>
            <a:off x="457200" y="1600201"/>
            <a:ext cx="8229600" cy="2828932"/>
          </a:xfrm>
        </p:spPr>
        <p:txBody>
          <a:bodyPr>
            <a:normAutofit/>
          </a:bodyPr>
          <a:lstStyle/>
          <a:p>
            <a:pPr algn="r" rtl="1"/>
            <a:r>
              <a:rPr lang="fa-IR" dirty="0" smtClean="0"/>
              <a:t>چه آبمیوه‌ای برای کودک مناسب است؟ در چه سنی می‌توانم به کودکم آبمیوه بدهم؟ آیا فقط باید آبمیوه طبیعی به کودکان داد؟</a:t>
            </a:r>
          </a:p>
          <a:p>
            <a:pPr algn="r" rtl="1"/>
            <a:r>
              <a:rPr lang="fa-IR" dirty="0" smtClean="0"/>
              <a:t>در این مطلب به اغلب سوال‌هایی از این‌دست که برای مادرها به‌وجود می‌آید جواب داده می‌شود.</a:t>
            </a:r>
          </a:p>
          <a:p>
            <a:pPr algn="r" rtl="1"/>
            <a:endParaRPr lang="en-US" dirty="0"/>
          </a:p>
        </p:txBody>
      </p:sp>
      <p:pic>
        <p:nvPicPr>
          <p:cNvPr id="21506" name="Picture 2" descr="دادن آبمیوه به نوزاد"/>
          <p:cNvPicPr>
            <a:picLocks noChangeAspect="1" noChangeArrowheads="1"/>
          </p:cNvPicPr>
          <p:nvPr/>
        </p:nvPicPr>
        <p:blipFill>
          <a:blip r:embed="rId2"/>
          <a:srcRect/>
          <a:stretch>
            <a:fillRect/>
          </a:stretch>
        </p:blipFill>
        <p:spPr bwMode="auto">
          <a:xfrm>
            <a:off x="785786" y="4000504"/>
            <a:ext cx="1714500" cy="219075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t>اولین غذای جامد نوزاد</a:t>
            </a:r>
            <a:r>
              <a:rPr lang="fa-IR" dirty="0" smtClean="0"/>
              <a:t/>
            </a:r>
            <a:br>
              <a:rPr lang="fa-IR" dirty="0" smtClean="0"/>
            </a:br>
            <a:endParaRPr lang="en-US" dirty="0"/>
          </a:p>
        </p:txBody>
      </p:sp>
      <p:sp>
        <p:nvSpPr>
          <p:cNvPr id="3" name="Content Placeholder 2"/>
          <p:cNvSpPr>
            <a:spLocks noGrp="1"/>
          </p:cNvSpPr>
          <p:nvPr>
            <p:ph idx="1"/>
          </p:nvPr>
        </p:nvSpPr>
        <p:spPr>
          <a:xfrm>
            <a:off x="457200" y="1600201"/>
            <a:ext cx="8229600" cy="2900369"/>
          </a:xfrm>
        </p:spPr>
        <p:txBody>
          <a:bodyPr/>
          <a:lstStyle/>
          <a:p>
            <a:pPr algn="r" rtl="1"/>
            <a:r>
              <a:rPr lang="fa-IR" dirty="0" smtClean="0"/>
              <a:t>اولین غذای هر کودک، اولین تجربه او با محبوب‌ترین غذای دنیای بزرگسالان؛ غذاهای نشاسته‌ای نیست.</a:t>
            </a:r>
          </a:p>
          <a:p>
            <a:pPr algn="r" rtl="1"/>
            <a:r>
              <a:rPr lang="fa-IR" dirty="0" smtClean="0"/>
              <a:t>برای آنکه بهتر بدانید کدام غذاهای جامد برای اولین بار برای کودک‌تان مفید هستند این مطلب را بخوانید تا کودک‌تان کاهش وزن پیدا نکند.</a:t>
            </a:r>
          </a:p>
          <a:p>
            <a:pPr algn="r" rtl="1"/>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t>شروع غذاهای جامد</a:t>
            </a:r>
            <a:r>
              <a:rPr lang="fa-IR" b="1" dirty="0" smtClean="0">
                <a:hlinkClick r:id="rId2"/>
              </a:rPr>
              <a:t> </a:t>
            </a:r>
            <a:r>
              <a:rPr lang="fa-IR" dirty="0" smtClean="0"/>
              <a:t/>
            </a:r>
            <a:br>
              <a:rPr lang="fa-IR" dirty="0" smtClean="0"/>
            </a:br>
            <a:endParaRPr lang="en-US" dirty="0"/>
          </a:p>
        </p:txBody>
      </p:sp>
      <p:sp>
        <p:nvSpPr>
          <p:cNvPr id="3" name="Content Placeholder 2"/>
          <p:cNvSpPr>
            <a:spLocks noGrp="1"/>
          </p:cNvSpPr>
          <p:nvPr>
            <p:ph idx="1"/>
          </p:nvPr>
        </p:nvSpPr>
        <p:spPr>
          <a:xfrm>
            <a:off x="457200" y="1600201"/>
            <a:ext cx="8229600" cy="2757494"/>
          </a:xfrm>
        </p:spPr>
        <p:txBody>
          <a:bodyPr/>
          <a:lstStyle/>
          <a:p>
            <a:pPr algn="r" rtl="1"/>
            <a:r>
              <a:rPr lang="fa-IR" dirty="0" smtClean="0"/>
              <a:t>کی به کودکم غذا بدهم؟ سوالی است که اکثر مادرها آن را می پرسند. با خواندن این مطلب از چگونگی آن مطلع خواهید شد.</a:t>
            </a:r>
          </a:p>
          <a:p>
            <a:pPr algn="r" rtl="1"/>
            <a:r>
              <a:rPr lang="fa-IR" dirty="0" smtClean="0"/>
              <a:t>علائم زیادی وجود دارد که به شما کمک می‌کند بفهمید کودکتان آماده خوردن غذاهای جامد است یا نه...</a:t>
            </a:r>
          </a:p>
          <a:p>
            <a:pPr algn="r" rtl="1"/>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t>بد غذایی کودکان نوپا</a:t>
            </a:r>
            <a:r>
              <a:rPr lang="fa-IR" dirty="0" smtClean="0"/>
              <a:t/>
            </a:r>
            <a:br>
              <a:rPr lang="fa-IR" dirty="0" smtClean="0"/>
            </a:br>
            <a:endParaRPr lang="en-US" dirty="0"/>
          </a:p>
        </p:txBody>
      </p:sp>
      <p:sp>
        <p:nvSpPr>
          <p:cNvPr id="3" name="Content Placeholder 2"/>
          <p:cNvSpPr>
            <a:spLocks noGrp="1"/>
          </p:cNvSpPr>
          <p:nvPr>
            <p:ph idx="1"/>
          </p:nvPr>
        </p:nvSpPr>
        <p:spPr/>
        <p:txBody>
          <a:bodyPr/>
          <a:lstStyle/>
          <a:p>
            <a:pPr algn="r" rtl="1"/>
            <a:r>
              <a:rPr lang="fa-IR" dirty="0" smtClean="0"/>
              <a:t>راهکارهایی برای آنچه دوست دارید کودکان‌تان بخورند یا نخورند...زمان خوردن و میزان خوردن برای سالم ماندن کودک یکی از دغدغه‌های والدین است. در این مبحث یاد می‌گیریم چطور با کودکان بد غذایمان تا کنیم تا غذایی سالم و مقوی بخورند.</a:t>
            </a:r>
          </a:p>
          <a:p>
            <a:pPr algn="r" rtl="1"/>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t>حساسیت غذایی در کودکان</a:t>
            </a:r>
            <a:r>
              <a:rPr lang="fa-IR" dirty="0" smtClean="0"/>
              <a:t/>
            </a:r>
            <a:br>
              <a:rPr lang="fa-IR" dirty="0" smtClean="0"/>
            </a:br>
            <a:endParaRPr lang="en-US" dirty="0"/>
          </a:p>
        </p:txBody>
      </p:sp>
      <p:sp>
        <p:nvSpPr>
          <p:cNvPr id="3" name="Content Placeholder 2"/>
          <p:cNvSpPr>
            <a:spLocks noGrp="1"/>
          </p:cNvSpPr>
          <p:nvPr>
            <p:ph idx="1"/>
          </p:nvPr>
        </p:nvSpPr>
        <p:spPr>
          <a:xfrm>
            <a:off x="457200" y="1600201"/>
            <a:ext cx="8229600" cy="1757362"/>
          </a:xfrm>
        </p:spPr>
        <p:txBody>
          <a:bodyPr/>
          <a:lstStyle/>
          <a:p>
            <a:pPr algn="r" rtl="1"/>
            <a:r>
              <a:rPr lang="fa-IR" dirty="0" smtClean="0"/>
              <a:t>حساسیت مسئله مهمی است که هر کسی در هر سنی با آن مواجه می‌شود؛ حساسیت در کودکان را باید بیشتر مورد توجه قرار داد.</a:t>
            </a:r>
          </a:p>
          <a:p>
            <a:pPr algn="r" rtl="1"/>
            <a:endParaRPr lang="en-US" dirty="0"/>
          </a:p>
        </p:txBody>
      </p:sp>
      <p:pic>
        <p:nvPicPr>
          <p:cNvPr id="25602" name="Picture 2" descr="حساسیت غذایی"/>
          <p:cNvPicPr>
            <a:picLocks noChangeAspect="1" noChangeArrowheads="1"/>
          </p:cNvPicPr>
          <p:nvPr/>
        </p:nvPicPr>
        <p:blipFill>
          <a:blip r:embed="rId2"/>
          <a:srcRect/>
          <a:stretch>
            <a:fillRect/>
          </a:stretch>
        </p:blipFill>
        <p:spPr bwMode="auto">
          <a:xfrm>
            <a:off x="500034" y="2928934"/>
            <a:ext cx="2786082" cy="3559994"/>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cs typeface="B Titr" pitchFamily="2" charset="-78"/>
              </a:rPr>
              <a:t>لزوم درست کردن غذای خانگی برای نوزاد</a:t>
            </a:r>
            <a:endParaRPr lang="en-US" dirty="0">
              <a:cs typeface="B Titr" pitchFamily="2" charset="-78"/>
            </a:endParaRPr>
          </a:p>
        </p:txBody>
      </p:sp>
      <p:sp>
        <p:nvSpPr>
          <p:cNvPr id="3" name="Content Placeholder 2"/>
          <p:cNvSpPr>
            <a:spLocks noGrp="1"/>
          </p:cNvSpPr>
          <p:nvPr>
            <p:ph idx="1"/>
          </p:nvPr>
        </p:nvSpPr>
        <p:spPr>
          <a:xfrm>
            <a:off x="457200" y="1600201"/>
            <a:ext cx="8229600" cy="2614618"/>
          </a:xfrm>
        </p:spPr>
        <p:txBody>
          <a:bodyPr/>
          <a:lstStyle/>
          <a:p>
            <a:pPr algn="just" rtl="1"/>
            <a:r>
              <a:rPr lang="fa-IR" dirty="0" smtClean="0">
                <a:cs typeface="B Nazanin" pitchFamily="2" charset="-78"/>
              </a:rPr>
              <a:t>هرچقدر هم تنوع محصولات غذایی آماده بیشتر باشد هیچ وقت به پای محصولات غذایی خانگی نمی رسد. شما با هزینه کمتر بهترین غذا را با کیفیت عالی در اختیار کودک‌تان قرار می‌دهید؛ در این صورت می‌توانید از سلامت او کاملا مطمئن باشید.</a:t>
            </a:r>
          </a:p>
          <a:p>
            <a:pPr algn="just" rtl="1"/>
            <a:endParaRPr lang="en-US" dirty="0">
              <a:cs typeface="B Nazanin" pitchFamily="2" charset="-78"/>
            </a:endParaRPr>
          </a:p>
        </p:txBody>
      </p:sp>
      <p:pic>
        <p:nvPicPr>
          <p:cNvPr id="26626" name="Picture 2" descr="فواید غذای خانگی"/>
          <p:cNvPicPr>
            <a:picLocks noChangeAspect="1" noChangeArrowheads="1"/>
          </p:cNvPicPr>
          <p:nvPr/>
        </p:nvPicPr>
        <p:blipFill>
          <a:blip r:embed="rId2"/>
          <a:srcRect/>
          <a:stretch>
            <a:fillRect/>
          </a:stretch>
        </p:blipFill>
        <p:spPr bwMode="auto">
          <a:xfrm>
            <a:off x="785786" y="3714752"/>
            <a:ext cx="2286016" cy="2921020"/>
          </a:xfrm>
          <a:prstGeom prst="rect">
            <a:avLst/>
          </a:prstGeom>
          <a:noFill/>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107</TotalTime>
  <Words>512</Words>
  <Application>Microsoft Office PowerPoint</Application>
  <PresentationFormat>On-screen Show (4:3)</PresentationFormat>
  <Paragraphs>30</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Slide 1</vt:lpstr>
      <vt:lpstr>نکاتی مهم درباره تغذیه نوزاد با شیر مادر</vt:lpstr>
      <vt:lpstr>اصول شیردهی </vt:lpstr>
      <vt:lpstr>می توانم به کودکم آب یا آب قند بدهم؟ </vt:lpstr>
      <vt:lpstr>کودک و آهن </vt:lpstr>
      <vt:lpstr>4 نکته پزشکی استفاده از شیشه شیر</vt:lpstr>
      <vt:lpstr>زمان مناسب برای از شیر گرفتن کودک</vt:lpstr>
      <vt:lpstr>سن مناسب برایِ نوشیدن شیر کم چرب </vt:lpstr>
      <vt:lpstr>دادن آبمیوه به نوزاد </vt:lpstr>
      <vt:lpstr>اولین غذای جامد نوزاد </vt:lpstr>
      <vt:lpstr>شروع غذاهای جامد  </vt:lpstr>
      <vt:lpstr>بد غذایی کودکان نوپا </vt:lpstr>
      <vt:lpstr>حساسیت غذایی در کودکان </vt:lpstr>
      <vt:lpstr>لزوم درست کردن غذای خانگی برای نوزاد</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Mst</dc:creator>
  <cp:lastModifiedBy>Mst</cp:lastModifiedBy>
  <cp:revision>11</cp:revision>
  <dcterms:created xsi:type="dcterms:W3CDTF">2014-05-13T14:44:34Z</dcterms:created>
  <dcterms:modified xsi:type="dcterms:W3CDTF">2014-05-13T16:32:14Z</dcterms:modified>
</cp:coreProperties>
</file>